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6"/>
  </p:notesMasterIdLst>
  <p:handoutMasterIdLst>
    <p:handoutMasterId r:id="rId27"/>
  </p:handoutMasterIdLst>
  <p:sldIdLst>
    <p:sldId id="278" r:id="rId5"/>
    <p:sldId id="279" r:id="rId6"/>
    <p:sldId id="292" r:id="rId7"/>
    <p:sldId id="295" r:id="rId8"/>
    <p:sldId id="298" r:id="rId9"/>
    <p:sldId id="299" r:id="rId10"/>
    <p:sldId id="284" r:id="rId11"/>
    <p:sldId id="310" r:id="rId12"/>
    <p:sldId id="312" r:id="rId13"/>
    <p:sldId id="315" r:id="rId14"/>
    <p:sldId id="316" r:id="rId15"/>
    <p:sldId id="321" r:id="rId16"/>
    <p:sldId id="323" r:id="rId17"/>
    <p:sldId id="326" r:id="rId18"/>
    <p:sldId id="317" r:id="rId19"/>
    <p:sldId id="322" r:id="rId20"/>
    <p:sldId id="318" r:id="rId21"/>
    <p:sldId id="325" r:id="rId22"/>
    <p:sldId id="319" r:id="rId23"/>
    <p:sldId id="320" r:id="rId24"/>
    <p:sldId id="281" r:id="rId25"/>
  </p:sldIdLst>
  <p:sldSz cx="12192000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Stile chi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Stile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Stile 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Stile chi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510" autoAdjust="0"/>
  </p:normalViewPr>
  <p:slideViewPr>
    <p:cSldViewPr snapToGrid="0">
      <p:cViewPr varScale="1">
        <p:scale>
          <a:sx n="78" d="100"/>
          <a:sy n="78" d="100"/>
        </p:scale>
        <p:origin x="86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B6EC6-B3D5-463C-81D6-CFCB32E6316D}" type="datetime1">
              <a:rPr lang="it-IT" smtClean="0"/>
              <a:t>26/04/2022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3BC0E-9824-4C89-AFF3-76AD45D5EAD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57881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C3BD83F-4E98-4492-9EEF-7E22B46C52B7}" type="datetime1">
              <a:rPr lang="it-IT" noProof="0" smtClean="0"/>
              <a:t>26/04/2022</a:t>
            </a:fld>
            <a:endParaRPr lang="it-IT" noProof="0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1819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it-IT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it-IT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it-IT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it-IT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5867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493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E6DE88F-1F85-4A27-9D34-D74A50E7B0DA}" type="slidenum">
              <a:rPr lang="it-IT" noProof="0" smtClean="0"/>
              <a:t>8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532817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E6DE88F-1F85-4A27-9D34-D74A50E7B0DA}" type="slidenum">
              <a:rPr lang="it-IT" noProof="0" smtClean="0"/>
              <a:t>9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52423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E6DE88F-1F85-4A27-9D34-D74A50E7B0DA}" type="slidenum">
              <a:rPr lang="it-IT" noProof="0" smtClean="0"/>
              <a:t>15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25016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430EA8-14E0-449E-BAE3-251675D71AE6}" type="datetime1">
              <a:rPr lang="it-IT" noProof="0" smtClean="0"/>
              <a:t>26/04/2022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F78D5D-AA22-4573-9291-14D0AF71C42B}" type="datetime1">
              <a:rPr lang="it-IT" noProof="0" smtClean="0"/>
              <a:t>26/04/2022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78ABFA-54CE-43CD-826A-3027CF279575}" type="datetime1">
              <a:rPr lang="it-IT" noProof="0" smtClean="0"/>
              <a:t>26/04/2022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2" name="Segnaposto testo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BAB2A0-48BA-414C-9B57-A788F181FD55}" type="datetime1">
              <a:rPr lang="it-IT" noProof="0" smtClean="0"/>
              <a:t>26/04/2022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1" name="Casella di testo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3" name="Casella di testo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B63BDD-0DE4-44A9-968C-0F85F7310FF1}" type="datetime1">
              <a:rPr lang="it-IT" noProof="0" smtClean="0"/>
              <a:t>26/04/2022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o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7" name="Segnaposto testo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8" name="Segnaposto testo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9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10" name="Segnaposto testo 3"/>
          <p:cNvSpPr>
            <a:spLocks noGrp="1"/>
          </p:cNvSpPr>
          <p:nvPr>
            <p:ph type="body" sz="half" idx="16" hasCustomPrompt="1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11" name="Segnaposto tes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12" name="Segnaposto testo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E01353-0AF6-44A0-B56A-EC9948C56E05}" type="datetime1">
              <a:rPr lang="it-IT" noProof="0" smtClean="0"/>
              <a:t>26/04/2022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a 3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magin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magin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olo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9" name="Segnaposto testo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immagine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1" name="Segnaposto testo 3"/>
          <p:cNvSpPr>
            <a:spLocks noGrp="1"/>
          </p:cNvSpPr>
          <p:nvPr>
            <p:ph type="body" sz="half" idx="18" hasCustomPrompt="1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22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23" name="Segnaposto immagine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4" name="Segnaposto testo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26" name="Segnaposto immagine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7" name="Segnaposto testo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AE39B2-8246-4CE7-8324-4F270EFD3EA1}" type="datetime1">
              <a:rPr lang="it-IT" noProof="0" smtClean="0"/>
              <a:t>26/04/2022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sempio di sequenza tempo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egnaposto testo 48">
            <a:extLst>
              <a:ext uri="{FF2B5EF4-FFF2-40B4-BE49-F238E27FC236}">
                <a16:creationId xmlns:a16="http://schemas.microsoft.com/office/drawing/2014/main" id="{D127D48E-3E09-48C7-AB33-FBD643EFA5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23914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19" name="Segnaposto testo 50">
            <a:extLst>
              <a:ext uri="{FF2B5EF4-FFF2-40B4-BE49-F238E27FC236}">
                <a16:creationId xmlns:a16="http://schemas.microsoft.com/office/drawing/2014/main" id="{A1B91BF4-B790-4F67-98EB-FE905527BF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23914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testo 48">
            <a:extLst>
              <a:ext uri="{FF2B5EF4-FFF2-40B4-BE49-F238E27FC236}">
                <a16:creationId xmlns:a16="http://schemas.microsoft.com/office/drawing/2014/main" id="{CCA5F33F-1634-427F-92BF-99A5ED52A4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4076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1" name="Segnaposto testo 50">
            <a:extLst>
              <a:ext uri="{FF2B5EF4-FFF2-40B4-BE49-F238E27FC236}">
                <a16:creationId xmlns:a16="http://schemas.microsoft.com/office/drawing/2014/main" id="{084F28D2-C99C-44DC-95CF-A18847F3B6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34076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testo 48">
            <a:extLst>
              <a:ext uri="{FF2B5EF4-FFF2-40B4-BE49-F238E27FC236}">
                <a16:creationId xmlns:a16="http://schemas.microsoft.com/office/drawing/2014/main" id="{2402522A-E098-4FB5-B454-D6FC98D90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4238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3" name="Segnaposto testo 50">
            <a:extLst>
              <a:ext uri="{FF2B5EF4-FFF2-40B4-BE49-F238E27FC236}">
                <a16:creationId xmlns:a16="http://schemas.microsoft.com/office/drawing/2014/main" id="{18CF51EA-CDE2-4AA1-83CB-9DC6E212C3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44238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4" name="Segnaposto testo 48">
            <a:extLst>
              <a:ext uri="{FF2B5EF4-FFF2-40B4-BE49-F238E27FC236}">
                <a16:creationId xmlns:a16="http://schemas.microsoft.com/office/drawing/2014/main" id="{FE2BFCE7-D8D1-42B7-97F2-78B1D2CB5F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54400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5" name="Segnaposto testo 50">
            <a:extLst>
              <a:ext uri="{FF2B5EF4-FFF2-40B4-BE49-F238E27FC236}">
                <a16:creationId xmlns:a16="http://schemas.microsoft.com/office/drawing/2014/main" id="{0C4E8DE7-5691-4470-BC2C-F9F6532248C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754400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AFBC6ED5-DBEC-4BA5-9BFE-9A5E0ED8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624393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6BD73F-1D7D-41AA-92C7-1C9F1FD86CC7}" type="datetime1">
              <a:rPr lang="it-IT" noProof="0" smtClean="0"/>
              <a:t>26/04/2022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1BD0A3-4FDD-4105-8508-C4D976B5E040}" type="datetime1">
              <a:rPr lang="it-IT" noProof="0" smtClean="0"/>
              <a:t>26/04/2022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77ECA7-39D9-4859-87B6-739D39A2DFF4}" type="datetime1">
              <a:rPr lang="it-IT" noProof="0" smtClean="0"/>
              <a:t>26/04/2022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magin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magin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BEC704-95ED-497D-8A83-2665E273E4A0}" type="datetime1">
              <a:rPr lang="it-IT" noProof="0" smtClean="0"/>
              <a:t>26/04/2022</a:t>
            </a:fld>
            <a:endParaRPr lang="it-IT" noProof="0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BF8B62-C02F-4DCC-BF7C-5E5DD2E64A59}" type="datetime1">
              <a:rPr lang="it-IT" noProof="0" smtClean="0"/>
              <a:t>26/04/2022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0C0D22-0C9C-4097-9FAB-102F6555ACEA}" type="datetime1">
              <a:rPr lang="it-IT" noProof="0" smtClean="0"/>
              <a:t>26/04/2022</a:t>
            </a:fld>
            <a:endParaRPr lang="it-IT" noProof="0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A0E368-2E43-4CDB-872B-57DD268A5739}" type="datetime1">
              <a:rPr lang="it-IT" noProof="0" smtClean="0"/>
              <a:t>26/04/2022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magin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07B06D-763E-4405-9BAD-7DE5E79BD4A9}" type="datetime1">
              <a:rPr lang="it-IT" noProof="0" smtClean="0"/>
              <a:t>26/04/2022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91637636-B1F9-4ACF-A85F-2E09AC1D2476}" type="datetime1">
              <a:rPr lang="it-IT" noProof="0" smtClean="0"/>
              <a:t>26/04/2022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1B74B2E1-B438-4857-B2FC-96B57D5F5C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5000" b="25000"/>
          <a:stretch/>
        </p:blipFill>
        <p:spPr>
          <a:xfrm>
            <a:off x="0" y="0"/>
            <a:ext cx="12192000" cy="6857990"/>
          </a:xfrm>
          <a:prstGeom prst="rect">
            <a:avLst/>
          </a:prstGeom>
        </p:spPr>
      </p:pic>
      <p:sp useBgFill="1">
        <p:nvSpPr>
          <p:cNvPr id="103" name="Figura a mano libera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CEDB27B-67C6-43BD-8DF0-980FD9A27A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4275" y="696914"/>
            <a:ext cx="10259437" cy="537264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" name="Sottotito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0618" y="4642987"/>
            <a:ext cx="3485072" cy="1179587"/>
          </a:xfrm>
        </p:spPr>
        <p:txBody>
          <a:bodyPr rtlCol="0">
            <a:norm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it-IT" sz="2000" dirty="0"/>
              <a:t>Candidato: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it-IT" sz="2000" dirty="0"/>
              <a:t>Mattia Gatto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it-IT" sz="2000" dirty="0"/>
              <a:t>Matricola: 216649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2654" y="2326267"/>
            <a:ext cx="9540758" cy="1903444"/>
          </a:xfrm>
        </p:spPr>
        <p:txBody>
          <a:bodyPr rtlCol="0">
            <a:normAutofit/>
          </a:bodyPr>
          <a:lstStyle/>
          <a:p>
            <a:pPr algn="just"/>
            <a:r>
              <a:rPr lang="it-IT" sz="4400" dirty="0"/>
              <a:t>Applicazione di Google Cloud Vertex AI per l'estrazione di </a:t>
            </a:r>
            <a:r>
              <a:rPr lang="it-IT" sz="4400" dirty="0" err="1"/>
              <a:t>topic</a:t>
            </a:r>
            <a:r>
              <a:rPr lang="it-IT" sz="4400" dirty="0"/>
              <a:t> e la classificazione multi-label di dati testuali</a:t>
            </a:r>
          </a:p>
        </p:txBody>
      </p:sp>
      <p:sp>
        <p:nvSpPr>
          <p:cNvPr id="12" name="Sottotitolo 2">
            <a:extLst>
              <a:ext uri="{FF2B5EF4-FFF2-40B4-BE49-F238E27FC236}">
                <a16:creationId xmlns:a16="http://schemas.microsoft.com/office/drawing/2014/main" id="{9C509EE7-E498-4D91-96D0-D3E7B1DC7C83}"/>
              </a:ext>
            </a:extLst>
          </p:cNvPr>
          <p:cNvSpPr txBox="1">
            <a:spLocks/>
          </p:cNvSpPr>
          <p:nvPr/>
        </p:nvSpPr>
        <p:spPr>
          <a:xfrm>
            <a:off x="8398940" y="4642988"/>
            <a:ext cx="3387013" cy="136549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it-IT" sz="2000" dirty="0"/>
              <a:t>Relatori: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it-IT" sz="2000" dirty="0"/>
              <a:t>Prof. Andrea Tagarelli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it-IT" sz="2000" dirty="0"/>
              <a:t>Ing. Elmiro Tavolaro</a:t>
            </a:r>
          </a:p>
          <a:p>
            <a:pPr algn="l"/>
            <a:endParaRPr lang="it-IT" sz="2000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671126B8-58D0-42AA-8F97-EFC25B9A1169}"/>
              </a:ext>
            </a:extLst>
          </p:cNvPr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65" t="792" r="-1337" b="792"/>
          <a:stretch/>
        </p:blipFill>
        <p:spPr bwMode="auto">
          <a:xfrm>
            <a:off x="8235969" y="769779"/>
            <a:ext cx="763376" cy="51016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DB6F406-8FAF-44BB-84E6-BF49C26A0F46}"/>
              </a:ext>
            </a:extLst>
          </p:cNvPr>
          <p:cNvSpPr txBox="1"/>
          <p:nvPr/>
        </p:nvSpPr>
        <p:spPr>
          <a:xfrm>
            <a:off x="8836054" y="802933"/>
            <a:ext cx="236167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 Narrow" panose="020B0606020202030204" pitchFamily="34" charset="0"/>
              </a:rPr>
              <a:t>UNIVERSITÀ DELLA CALABRIA</a:t>
            </a:r>
          </a:p>
          <a:p>
            <a:br>
              <a:rPr lang="it-IT" sz="100" dirty="0">
                <a:solidFill>
                  <a:srgbClr val="C10318"/>
                </a:solidFill>
                <a:latin typeface="Arial Narrow" panose="020B0606020202030204" pitchFamily="34" charset="0"/>
              </a:rPr>
            </a:br>
            <a:r>
              <a:rPr lang="it-IT" sz="1400" dirty="0">
                <a:solidFill>
                  <a:srgbClr val="C10318"/>
                </a:solidFill>
                <a:latin typeface="Arial Narrow" panose="020B0606020202030204" pitchFamily="34" charset="0"/>
              </a:rPr>
              <a:t>DIPARTIMENTO DI</a:t>
            </a:r>
            <a:br>
              <a:rPr lang="it-IT" sz="1400" dirty="0">
                <a:solidFill>
                  <a:srgbClr val="C10318"/>
                </a:solidFill>
                <a:latin typeface="Arial Narrow" panose="020B0606020202030204" pitchFamily="34" charset="0"/>
              </a:rPr>
            </a:br>
            <a:r>
              <a:rPr lang="it-IT" sz="1400" dirty="0">
                <a:solidFill>
                  <a:srgbClr val="C10318"/>
                </a:solidFill>
                <a:latin typeface="Arial Narrow" panose="020B0606020202030204" pitchFamily="34" charset="0"/>
              </a:rPr>
              <a:t>INGEGNERIA INFORMATICA,</a:t>
            </a:r>
            <a:br>
              <a:rPr lang="it-IT" sz="1400" dirty="0">
                <a:solidFill>
                  <a:srgbClr val="C10318"/>
                </a:solidFill>
                <a:latin typeface="Arial Narrow" panose="020B0606020202030204" pitchFamily="34" charset="0"/>
              </a:rPr>
            </a:br>
            <a:r>
              <a:rPr lang="it-IT" sz="1400" dirty="0">
                <a:solidFill>
                  <a:srgbClr val="C10318"/>
                </a:solidFill>
                <a:latin typeface="Arial Narrow" panose="020B0606020202030204" pitchFamily="34" charset="0"/>
              </a:rPr>
              <a:t>MODELLISTICA, ELETTRONICA </a:t>
            </a:r>
            <a:br>
              <a:rPr lang="it-IT" sz="1400" dirty="0">
                <a:solidFill>
                  <a:srgbClr val="C10318"/>
                </a:solidFill>
                <a:latin typeface="Arial Narrow" panose="020B0606020202030204" pitchFamily="34" charset="0"/>
              </a:rPr>
            </a:br>
            <a:r>
              <a:rPr lang="it-IT" sz="1400" dirty="0">
                <a:solidFill>
                  <a:srgbClr val="C10318"/>
                </a:solidFill>
                <a:latin typeface="Arial Narrow" panose="020B0606020202030204" pitchFamily="34" charset="0"/>
              </a:rPr>
              <a:t>E SISTEMISTICA</a:t>
            </a:r>
          </a:p>
          <a:p>
            <a:r>
              <a:rPr lang="it-IT" sz="1050" dirty="0">
                <a:latin typeface="Arial Narrow" panose="020B0606020202030204" pitchFamily="34" charset="0"/>
              </a:rPr>
              <a:t>DIMES</a:t>
            </a:r>
            <a:endParaRPr lang="it-IT" sz="1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4233148-4C49-45A9-84B9-CA67707AC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2326" y="1182254"/>
            <a:ext cx="9707419" cy="5024581"/>
          </a:xfrm>
        </p:spPr>
        <p:txBody>
          <a:bodyPr>
            <a:normAutofit/>
          </a:bodyPr>
          <a:lstStyle/>
          <a:p>
            <a:pPr algn="just"/>
            <a:r>
              <a:rPr lang="it-IT" sz="2800" b="1" dirty="0"/>
              <a:t>Preparazione dei dati:</a:t>
            </a:r>
            <a:endParaRPr lang="it-IT" sz="28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06000" algn="just">
              <a:spcBef>
                <a:spcPts val="0"/>
              </a:spcBef>
              <a:buClr>
                <a:srgbClr val="F4EDD8"/>
              </a:buClr>
              <a:buFont typeface="Wingdings 2" charset="2"/>
              <a:buChar char=""/>
              <a:defRPr/>
            </a:pPr>
            <a:r>
              <a:rPr lang="it-IT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Eliminazione di </a:t>
            </a:r>
            <a:r>
              <a:rPr kumimoji="0" lang="it-IT" sz="18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4EDD8"/>
                </a:solidFill>
                <a:effectLst/>
                <a:uLnTx/>
                <a:uFillTx/>
                <a:ea typeface="Calibri" panose="020F0502020204030204" pitchFamily="34" charset="0"/>
                <a:cs typeface="+mn-cs"/>
              </a:rPr>
              <a:t>attributi non utili per la classificazione del </a:t>
            </a:r>
            <a:r>
              <a:rPr kumimoji="0" lang="it-IT" sz="1800" b="0" i="0" u="none" strike="noStrike" kern="1200" cap="none" spc="0" normalizeH="0" baseline="0" noProof="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4EDD8"/>
                </a:solidFill>
                <a:effectLst/>
                <a:uLnTx/>
                <a:uFillTx/>
                <a:ea typeface="Calibri" panose="020F0502020204030204" pitchFamily="34" charset="0"/>
                <a:cs typeface="+mn-cs"/>
              </a:rPr>
              <a:t>topic</a:t>
            </a:r>
            <a:r>
              <a:rPr kumimoji="0" lang="it-IT" sz="18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4EDD8"/>
                </a:solidFill>
                <a:effectLst/>
                <a:uLnTx/>
                <a:uFillTx/>
                <a:ea typeface="Calibri" panose="020F0502020204030204" pitchFamily="34" charset="0"/>
                <a:cs typeface="+mn-cs"/>
              </a:rPr>
              <a:t>.</a:t>
            </a:r>
            <a:endParaRPr lang="it-IT" sz="1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F4EDD8"/>
              </a:solidFill>
              <a:effectLst/>
              <a:ea typeface="Calibri" panose="020F0502020204030204" pitchFamily="34" charset="0"/>
            </a:endParaRPr>
          </a:p>
          <a:p>
            <a:pPr marL="342900" indent="-306000" algn="just">
              <a:spcBef>
                <a:spcPts val="0"/>
              </a:spcBef>
              <a:buClr>
                <a:srgbClr val="F4EDD8"/>
              </a:buClr>
              <a:buFont typeface="Wingdings 2" charset="2"/>
              <a:buChar char=""/>
              <a:defRPr/>
            </a:pPr>
            <a:r>
              <a:rPr lang="it-IT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Inizio del processo di NLP, attraverso la libreria </a:t>
            </a:r>
            <a:r>
              <a:rPr lang="it-IT" sz="18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nltk</a:t>
            </a:r>
            <a:r>
              <a:rPr lang="it-IT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per il </a:t>
            </a:r>
            <a:r>
              <a:rPr lang="it-IT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preprocessing</a:t>
            </a:r>
            <a:r>
              <a:rPr lang="it-IT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del testo:</a:t>
            </a:r>
          </a:p>
          <a:p>
            <a:pPr lvl="2" indent="-342900" algn="just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Font typeface="+mj-lt"/>
              <a:buAutoNum type="arabicPeriod"/>
            </a:pPr>
            <a:r>
              <a:rPr lang="it-IT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Tokenizzazione</a:t>
            </a:r>
            <a:r>
              <a:rPr lang="it-IT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2" indent="-342900" algn="just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Font typeface="+mj-lt"/>
              <a:buAutoNum type="arabicPeriod"/>
            </a:pPr>
            <a:r>
              <a:rPr lang="it-IT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Rimozione della punteggiatura.</a:t>
            </a:r>
          </a:p>
          <a:p>
            <a:pPr lvl="2" indent="-342900" algn="just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Font typeface="+mj-lt"/>
              <a:buAutoNum type="arabicPeriod"/>
            </a:pPr>
            <a:r>
              <a:rPr lang="it-IT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Rimozione delle stop words.</a:t>
            </a:r>
          </a:p>
          <a:p>
            <a:pPr lvl="2" indent="-342900" algn="just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Font typeface="+mj-lt"/>
              <a:buAutoNum type="arabicPeriod"/>
            </a:pPr>
            <a:r>
              <a:rPr lang="it-IT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Sostituzione della frase originale con la nuova frase trasformata.</a:t>
            </a:r>
          </a:p>
          <a:p>
            <a:pPr marL="342900" marR="0" lvl="0" indent="-306000" algn="just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F4EDD8"/>
              </a:buClr>
              <a:buSzPct val="70000"/>
              <a:buFont typeface="Wingdings 2" charset="2"/>
              <a:buChar char=""/>
              <a:tabLst/>
              <a:defRPr/>
            </a:pPr>
            <a:r>
              <a:rPr lang="it-IT" sz="1800" dirty="0">
                <a:effectLst/>
                <a:ea typeface="Calibri" panose="020F0502020204030204" pitchFamily="34" charset="0"/>
              </a:rPr>
              <a:t>Aggregazione delle labels in categorie:</a:t>
            </a:r>
          </a:p>
          <a:p>
            <a:pPr marL="800100" lvl="1" indent="-306000" algn="just">
              <a:lnSpc>
                <a:spcPct val="110000"/>
              </a:lnSpc>
              <a:spcBef>
                <a:spcPts val="0"/>
              </a:spcBef>
              <a:buClr>
                <a:srgbClr val="F4EDD8"/>
              </a:buClr>
              <a:buFont typeface="Wingdings 2" charset="2"/>
              <a:buChar char=""/>
              <a:defRPr/>
            </a:pPr>
            <a:r>
              <a:rPr lang="it-IT" sz="1800" dirty="0">
                <a:effectLst/>
                <a:ea typeface="Calibri" panose="020F0502020204030204" pitchFamily="34" charset="0"/>
              </a:rPr>
              <a:t>Da 129 labels a 78.</a:t>
            </a:r>
          </a:p>
          <a:p>
            <a:pPr marL="800100" lvl="1" indent="-306000" algn="just">
              <a:lnSpc>
                <a:spcPct val="110000"/>
              </a:lnSpc>
              <a:spcBef>
                <a:spcPts val="0"/>
              </a:spcBef>
              <a:buClr>
                <a:srgbClr val="F4EDD8"/>
              </a:buClr>
              <a:buFont typeface="Wingdings 2" charset="2"/>
              <a:buChar char=""/>
              <a:defRPr/>
            </a:pPr>
            <a:r>
              <a:rPr lang="it-IT" sz="1800" dirty="0">
                <a:effectLst/>
                <a:ea typeface="Calibri" panose="020F0502020204030204" pitchFamily="34" charset="0"/>
              </a:rPr>
              <a:t>I codici dei </a:t>
            </a:r>
            <a:r>
              <a:rPr lang="it-IT" sz="1800" dirty="0" err="1">
                <a:effectLst/>
                <a:ea typeface="Calibri" panose="020F0502020204030204" pitchFamily="34" charset="0"/>
              </a:rPr>
              <a:t>topic</a:t>
            </a:r>
            <a:r>
              <a:rPr lang="it-IT" sz="1800" dirty="0">
                <a:effectLst/>
                <a:ea typeface="Calibri" panose="020F0502020204030204" pitchFamily="34" charset="0"/>
              </a:rPr>
              <a:t> possono essere accorpati per radice (ad esempio, il codice M117 in M11).</a:t>
            </a:r>
            <a:endParaRPr lang="it-IT" sz="1800" dirty="0"/>
          </a:p>
          <a:p>
            <a:pPr algn="just"/>
            <a:endParaRPr lang="it-IT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03959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0B2F076-EB0A-454A-B241-F8667944A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1001210"/>
            <a:ext cx="5182205" cy="4967790"/>
          </a:xfrm>
        </p:spPr>
        <p:txBody>
          <a:bodyPr>
            <a:normAutofit/>
          </a:bodyPr>
          <a:lstStyle/>
          <a:p>
            <a:pPr marL="342900" marR="0" lvl="0" indent="-306000" algn="just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F4EDD8"/>
              </a:buClr>
              <a:buSzPct val="70000"/>
              <a:buFont typeface="Wingdings 2" charset="2"/>
              <a:buChar char=""/>
              <a:tabLst/>
              <a:defRPr/>
            </a:pPr>
            <a:r>
              <a:rPr lang="it-IT" sz="1800" dirty="0"/>
              <a:t>Dalle 78 label a seguito del processo di aggregazione, 19 sono state eliminate (nessuna occorrenza).</a:t>
            </a:r>
          </a:p>
          <a:p>
            <a:pPr marL="342900" marR="0" lvl="0" indent="-306000" algn="just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F4EDD8"/>
              </a:buClr>
              <a:buSzPct val="70000"/>
              <a:buFont typeface="Wingdings 2" charset="2"/>
              <a:buChar char=""/>
              <a:tabLst/>
              <a:defRPr/>
            </a:pPr>
            <a:r>
              <a:rPr lang="it-IT" sz="1800" dirty="0"/>
              <a:t>Due fasi:</a:t>
            </a:r>
          </a:p>
          <a:p>
            <a:pPr marL="800100" lvl="1" indent="-306000" algn="just">
              <a:lnSpc>
                <a:spcPct val="110000"/>
              </a:lnSpc>
              <a:buClr>
                <a:srgbClr val="F4EDD8"/>
              </a:buClr>
              <a:buFont typeface="Wingdings 2" charset="2"/>
              <a:buChar char=""/>
              <a:defRPr/>
            </a:pPr>
            <a:r>
              <a:rPr lang="it-IT" sz="1800" dirty="0"/>
              <a:t>Utilizzando 59 etichette.</a:t>
            </a:r>
          </a:p>
          <a:p>
            <a:pPr marL="800100" lvl="1" indent="-306000" algn="just">
              <a:lnSpc>
                <a:spcPct val="110000"/>
              </a:lnSpc>
              <a:buClr>
                <a:srgbClr val="F4EDD8"/>
              </a:buClr>
              <a:buFont typeface="Wingdings 2" charset="2"/>
              <a:buChar char=""/>
              <a:defRPr/>
            </a:pPr>
            <a:r>
              <a:rPr lang="it-IT" sz="1800" dirty="0"/>
              <a:t>Utilizzando un accorpamento ulteriore delle labels riducendole alle 4 macrocategorie, indicizzate dalla prima lettera del codice:</a:t>
            </a:r>
          </a:p>
          <a:p>
            <a:pPr lvl="2" algn="just"/>
            <a:r>
              <a:rPr lang="it-IT" sz="1600" dirty="0"/>
              <a:t>•	E -&gt; </a:t>
            </a:r>
            <a:r>
              <a:rPr lang="it-IT" sz="1600" dirty="0" err="1"/>
              <a:t>Economics</a:t>
            </a:r>
            <a:endParaRPr lang="it-IT" sz="1600" dirty="0"/>
          </a:p>
          <a:p>
            <a:pPr lvl="2" algn="just"/>
            <a:r>
              <a:rPr lang="it-IT" sz="1600" dirty="0"/>
              <a:t>•	M -&gt;</a:t>
            </a:r>
            <a:r>
              <a:rPr lang="it-IT" sz="1600" dirty="0" err="1"/>
              <a:t>Markets</a:t>
            </a:r>
            <a:endParaRPr lang="it-IT" sz="1600" dirty="0"/>
          </a:p>
          <a:p>
            <a:pPr lvl="2" algn="just"/>
            <a:r>
              <a:rPr lang="it-IT" sz="1600" dirty="0"/>
              <a:t>•	G -&gt; </a:t>
            </a:r>
            <a:r>
              <a:rPr lang="it-IT" sz="1600" dirty="0" err="1"/>
              <a:t>Government</a:t>
            </a:r>
            <a:r>
              <a:rPr lang="it-IT" sz="1600" dirty="0"/>
              <a:t>/Social</a:t>
            </a:r>
          </a:p>
          <a:p>
            <a:pPr lvl="2" algn="just"/>
            <a:r>
              <a:rPr lang="it-IT" sz="1600" dirty="0"/>
              <a:t>•	C -&gt; Corporate/Industrial</a:t>
            </a:r>
          </a:p>
          <a:p>
            <a:pPr algn="l"/>
            <a:endParaRPr lang="it-IT" sz="14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CCA7757-8960-4C7B-B25B-6F5EB6A50BF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4"/>
          <a:stretch/>
        </p:blipFill>
        <p:spPr bwMode="auto">
          <a:xfrm>
            <a:off x="5975581" y="609600"/>
            <a:ext cx="5816354" cy="52471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3963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1ABF83-DB28-497A-B5B5-8DF6F4679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26836"/>
            <a:ext cx="5255491" cy="5121564"/>
          </a:xfrm>
        </p:spPr>
        <p:txBody>
          <a:bodyPr>
            <a:noAutofit/>
          </a:bodyPr>
          <a:lstStyle/>
          <a:p>
            <a:pPr algn="just"/>
            <a:r>
              <a:rPr lang="it-IT" sz="1800" dirty="0"/>
              <a:t>I dati sono stati divisi in Training set, </a:t>
            </a:r>
            <a:r>
              <a:rPr lang="it-IT" sz="1800" dirty="0" err="1"/>
              <a:t>Validation</a:t>
            </a:r>
            <a:r>
              <a:rPr lang="it-IT" sz="1800" dirty="0"/>
              <a:t> set e Test set.</a:t>
            </a:r>
          </a:p>
          <a:p>
            <a:pPr algn="just"/>
            <a:r>
              <a:rPr lang="it-IT" sz="1800" dirty="0"/>
              <a:t>Rappresentazione </a:t>
            </a:r>
            <a:r>
              <a:rPr lang="it-IT" sz="1800" dirty="0" err="1"/>
              <a:t>Tf-Idf</a:t>
            </a:r>
            <a:r>
              <a:rPr lang="it-IT" sz="1800" dirty="0"/>
              <a:t>, con numero massimo di </a:t>
            </a:r>
            <a:r>
              <a:rPr lang="it-IT" sz="1800" dirty="0" err="1"/>
              <a:t>features</a:t>
            </a:r>
            <a:r>
              <a:rPr lang="it-IT" sz="1800" dirty="0"/>
              <a:t> 3000, ottenendo così tre matrici di confusione:</a:t>
            </a:r>
          </a:p>
          <a:p>
            <a:pPr lvl="1" algn="just"/>
            <a:r>
              <a:rPr lang="it-IT" sz="1800" dirty="0"/>
              <a:t>Training set: (111071 , 3000) (70%)</a:t>
            </a:r>
          </a:p>
          <a:p>
            <a:pPr lvl="1" algn="just"/>
            <a:r>
              <a:rPr lang="it-IT" sz="1800" dirty="0" err="1"/>
              <a:t>Validation</a:t>
            </a:r>
            <a:r>
              <a:rPr lang="it-IT" sz="1800" dirty="0"/>
              <a:t> set: (31894 , 3000) (20%)</a:t>
            </a:r>
          </a:p>
          <a:p>
            <a:pPr lvl="1" algn="just"/>
            <a:r>
              <a:rPr lang="it-IT" sz="1800" dirty="0"/>
              <a:t>Test set: (15709 , 3000) (10%)</a:t>
            </a:r>
          </a:p>
          <a:p>
            <a:pPr algn="just"/>
            <a:r>
              <a:rPr lang="it-IT" sz="1800" dirty="0" err="1"/>
              <a:t>Principal</a:t>
            </a:r>
            <a:r>
              <a:rPr lang="it-IT" sz="1800" dirty="0"/>
              <a:t> Component Analysis (PCA):</a:t>
            </a:r>
          </a:p>
          <a:p>
            <a:pPr lvl="1" algn="just"/>
            <a:r>
              <a:rPr lang="it-IT" sz="1800" dirty="0"/>
              <a:t>Sul grafico plottato per tracciare la varianza cumulativa, per ottenere il 95% di varianza spiegato si è avuto bisogno di 2300 componenti principali. 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F52D0BFC-BAA1-468F-96EF-3322BBC1FF56}"/>
              </a:ext>
            </a:extLst>
          </p:cNvPr>
          <p:cNvSpPr txBox="1">
            <a:spLocks/>
          </p:cNvSpPr>
          <p:nvPr/>
        </p:nvSpPr>
        <p:spPr>
          <a:xfrm>
            <a:off x="913796" y="1671783"/>
            <a:ext cx="4424822" cy="457661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just">
              <a:buNone/>
            </a:pPr>
            <a:r>
              <a:rPr kumimoji="0" lang="it-IT" sz="2800" b="1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4EDD8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+mj-lt"/>
                <a:ea typeface="+mj-ea"/>
              </a:rPr>
              <a:t>Feature Engineering:</a:t>
            </a:r>
            <a:endParaRPr lang="it-IT" sz="2800" b="1" dirty="0">
              <a:latin typeface="+mj-lt"/>
            </a:endParaRPr>
          </a:p>
          <a:p>
            <a:pPr marL="36900" indent="0" algn="just">
              <a:buNone/>
            </a:pPr>
            <a:r>
              <a:rPr lang="it-IT" sz="1800" dirty="0"/>
              <a:t>Utilizzando le 4 labels, si è proceduto con una riduzione dei record:</a:t>
            </a:r>
          </a:p>
          <a:p>
            <a:pPr algn="just"/>
            <a:r>
              <a:rPr lang="it-IT" sz="1800" dirty="0"/>
              <a:t>Range di articoli che dispongono di testi tra le 35 e le 150 parole.</a:t>
            </a:r>
          </a:p>
          <a:p>
            <a:pPr algn="just"/>
            <a:r>
              <a:rPr lang="it-IT" sz="1800" dirty="0"/>
              <a:t>Tecnica di </a:t>
            </a:r>
            <a:r>
              <a:rPr lang="it-IT" sz="1800" dirty="0" err="1"/>
              <a:t>unsampling</a:t>
            </a:r>
            <a:r>
              <a:rPr lang="it-IT" sz="1800" dirty="0"/>
              <a:t> per bilanciare le etichette.</a:t>
            </a:r>
          </a:p>
          <a:p>
            <a:pPr marL="36900" indent="0" algn="just">
              <a:buNone/>
            </a:pPr>
            <a:r>
              <a:rPr lang="it-IT" sz="1800" dirty="0"/>
              <a:t>Il dataset a seguito di queste operazioni è stato ridotto a 158674 record;</a:t>
            </a:r>
          </a:p>
        </p:txBody>
      </p:sp>
    </p:spTree>
    <p:extLst>
      <p:ext uri="{BB962C8B-B14F-4D97-AF65-F5344CB8AC3E}">
        <p14:creationId xmlns:p14="http://schemas.microsoft.com/office/powerpoint/2010/main" val="1361175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F01AD2-8089-4E77-A9C4-15F0C7F72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978840"/>
            <a:ext cx="10353762" cy="5366542"/>
          </a:xfrm>
        </p:spPr>
        <p:txBody>
          <a:bodyPr>
            <a:noAutofit/>
          </a:bodyPr>
          <a:lstStyle/>
          <a:p>
            <a:pPr marL="36900" indent="0" algn="just">
              <a:buNone/>
            </a:pPr>
            <a:r>
              <a:rPr lang="it-IT" sz="2800" b="1" dirty="0"/>
              <a:t>Model Training:</a:t>
            </a:r>
            <a:endParaRPr lang="it-IT" sz="2800" b="1" dirty="0">
              <a:effectLst/>
              <a:ea typeface="Calibri" panose="020F0502020204030204" pitchFamily="34" charset="0"/>
            </a:endParaRPr>
          </a:p>
          <a:p>
            <a:pPr marL="36900" indent="0" algn="just">
              <a:buNone/>
            </a:pPr>
            <a:r>
              <a:rPr lang="it-IT" sz="1800" dirty="0">
                <a:effectLst/>
                <a:ea typeface="Calibri" panose="020F0502020204030204" pitchFamily="34" charset="0"/>
              </a:rPr>
              <a:t>I modelli realizzati, si distinguono in due varianti di modelli:</a:t>
            </a:r>
          </a:p>
          <a:p>
            <a:pPr algn="just"/>
            <a:r>
              <a:rPr lang="it-IT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Modelli di Training realizzati, basandoci sui risultati ottenuti dai dati ridotti attraverso la PCA e trasformati in vettori numerici attraverso l’utilizzo di Tf-</a:t>
            </a:r>
            <a:r>
              <a:rPr lang="it-IT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idf</a:t>
            </a:r>
            <a:r>
              <a:rPr lang="it-IT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utilizzandoli come input per le seguenti tecniche:</a:t>
            </a:r>
          </a:p>
          <a:p>
            <a:pPr lvl="1" algn="just"/>
            <a:r>
              <a:rPr lang="it-IT" sz="1800" b="1" dirty="0">
                <a:effectLst/>
                <a:ea typeface="Calibri" panose="020F0502020204030204" pitchFamily="34" charset="0"/>
              </a:rPr>
              <a:t>ADABOOST</a:t>
            </a:r>
          </a:p>
          <a:p>
            <a:pPr lvl="1" algn="just"/>
            <a:r>
              <a:rPr lang="it-IT" sz="1800" b="1" dirty="0">
                <a:effectLst/>
                <a:ea typeface="Calibri" panose="020F0502020204030204" pitchFamily="34" charset="0"/>
              </a:rPr>
              <a:t>Support vector machines (</a:t>
            </a:r>
            <a:r>
              <a:rPr lang="it-IT" sz="1800" b="1" dirty="0" err="1">
                <a:effectLst/>
                <a:ea typeface="Calibri" panose="020F0502020204030204" pitchFamily="34" charset="0"/>
              </a:rPr>
              <a:t>SVMs</a:t>
            </a:r>
            <a:r>
              <a:rPr lang="it-IT" sz="1800" b="1" dirty="0">
                <a:effectLst/>
                <a:ea typeface="Calibri" panose="020F0502020204030204" pitchFamily="34" charset="0"/>
              </a:rPr>
              <a:t>)</a:t>
            </a:r>
          </a:p>
          <a:p>
            <a:pPr lvl="1" algn="just"/>
            <a:r>
              <a:rPr lang="it-IT" sz="1800" b="1" dirty="0" err="1">
                <a:effectLst/>
                <a:ea typeface="Calibri" panose="020F0502020204030204" pitchFamily="34" charset="0"/>
              </a:rPr>
              <a:t>Decision</a:t>
            </a:r>
            <a:r>
              <a:rPr lang="it-IT" sz="1800" b="1" dirty="0">
                <a:effectLst/>
                <a:ea typeface="Calibri" panose="020F0502020204030204" pitchFamily="34" charset="0"/>
              </a:rPr>
              <a:t> </a:t>
            </a:r>
            <a:r>
              <a:rPr lang="it-IT" sz="1800" b="1" dirty="0" err="1">
                <a:effectLst/>
                <a:ea typeface="Calibri" panose="020F0502020204030204" pitchFamily="34" charset="0"/>
              </a:rPr>
              <a:t>Tree</a:t>
            </a:r>
            <a:endParaRPr lang="it-IT" sz="1800" b="1" dirty="0">
              <a:effectLst/>
              <a:ea typeface="Calibri" panose="020F0502020204030204" pitchFamily="34" charset="0"/>
            </a:endParaRPr>
          </a:p>
          <a:p>
            <a:r>
              <a:rPr lang="it-IT" sz="1800" dirty="0"/>
              <a:t>Training di modelli di</a:t>
            </a:r>
            <a:br>
              <a:rPr lang="it-IT" sz="1800" dirty="0"/>
            </a:br>
            <a:r>
              <a:rPr lang="it-IT" sz="1800" dirty="0"/>
              <a:t>linguaggio contestualizzati:</a:t>
            </a:r>
          </a:p>
          <a:p>
            <a:pPr lvl="1" algn="just"/>
            <a:r>
              <a:rPr lang="it-IT" sz="1800" b="1" dirty="0"/>
              <a:t>BERT</a:t>
            </a:r>
          </a:p>
          <a:p>
            <a:pPr lvl="1" algn="just"/>
            <a:r>
              <a:rPr lang="it-IT" sz="1800" b="1" dirty="0"/>
              <a:t>ROBERTA</a:t>
            </a:r>
          </a:p>
          <a:p>
            <a:pPr lvl="1" algn="just"/>
            <a:r>
              <a:rPr lang="it-IT" sz="1800" b="1" dirty="0"/>
              <a:t>MULTILINGUALBERT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46916E8D-4A6C-4028-BE91-CBA252AB9D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0988614"/>
              </p:ext>
            </p:extLst>
          </p:nvPr>
        </p:nvGraphicFramePr>
        <p:xfrm>
          <a:off x="5744216" y="4710536"/>
          <a:ext cx="5440217" cy="1119938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802134">
                  <a:extLst>
                    <a:ext uri="{9D8B030D-6E8A-4147-A177-3AD203B41FA5}">
                      <a16:colId xmlns:a16="http://schemas.microsoft.com/office/drawing/2014/main" val="1835785707"/>
                    </a:ext>
                  </a:extLst>
                </a:gridCol>
                <a:gridCol w="467329">
                  <a:extLst>
                    <a:ext uri="{9D8B030D-6E8A-4147-A177-3AD203B41FA5}">
                      <a16:colId xmlns:a16="http://schemas.microsoft.com/office/drawing/2014/main" val="291200709"/>
                    </a:ext>
                  </a:extLst>
                </a:gridCol>
                <a:gridCol w="645913">
                  <a:extLst>
                    <a:ext uri="{9D8B030D-6E8A-4147-A177-3AD203B41FA5}">
                      <a16:colId xmlns:a16="http://schemas.microsoft.com/office/drawing/2014/main" val="4245048332"/>
                    </a:ext>
                  </a:extLst>
                </a:gridCol>
                <a:gridCol w="659093">
                  <a:extLst>
                    <a:ext uri="{9D8B030D-6E8A-4147-A177-3AD203B41FA5}">
                      <a16:colId xmlns:a16="http://schemas.microsoft.com/office/drawing/2014/main" val="3242892132"/>
                    </a:ext>
                  </a:extLst>
                </a:gridCol>
                <a:gridCol w="488232">
                  <a:extLst>
                    <a:ext uri="{9D8B030D-6E8A-4147-A177-3AD203B41FA5}">
                      <a16:colId xmlns:a16="http://schemas.microsoft.com/office/drawing/2014/main" val="1183365650"/>
                    </a:ext>
                  </a:extLst>
                </a:gridCol>
                <a:gridCol w="765406">
                  <a:extLst>
                    <a:ext uri="{9D8B030D-6E8A-4147-A177-3AD203B41FA5}">
                      <a16:colId xmlns:a16="http://schemas.microsoft.com/office/drawing/2014/main" val="4021518901"/>
                    </a:ext>
                  </a:extLst>
                </a:gridCol>
                <a:gridCol w="905834">
                  <a:extLst>
                    <a:ext uri="{9D8B030D-6E8A-4147-A177-3AD203B41FA5}">
                      <a16:colId xmlns:a16="http://schemas.microsoft.com/office/drawing/2014/main" val="1931093158"/>
                    </a:ext>
                  </a:extLst>
                </a:gridCol>
                <a:gridCol w="706276">
                  <a:extLst>
                    <a:ext uri="{9D8B030D-6E8A-4147-A177-3AD203B41FA5}">
                      <a16:colId xmlns:a16="http://schemas.microsoft.com/office/drawing/2014/main" val="1824973271"/>
                    </a:ext>
                  </a:extLst>
                </a:gridCol>
              </a:tblGrid>
              <a:tr h="5218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Numero di label da classificare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Max</a:t>
                      </a:r>
                      <a:br>
                        <a:rPr lang="it-IT" sz="1200" dirty="0">
                          <a:effectLst/>
                        </a:rPr>
                      </a:br>
                      <a:r>
                        <a:rPr lang="it-IT" sz="1200" dirty="0" err="1">
                          <a:effectLst/>
                        </a:rPr>
                        <a:t>len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 err="1">
                          <a:effectLst/>
                        </a:rPr>
                        <a:t>Epochs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Output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Train</a:t>
                      </a:r>
                      <a:br>
                        <a:rPr lang="it-IT" sz="1200" dirty="0">
                          <a:effectLst/>
                        </a:rPr>
                      </a:br>
                      <a:r>
                        <a:rPr lang="it-IT" sz="1200" dirty="0">
                          <a:effectLst/>
                        </a:rPr>
                        <a:t>_size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 err="1">
                          <a:effectLst/>
                        </a:rPr>
                        <a:t>Train_batch_size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 err="1">
                          <a:effectLst/>
                        </a:rPr>
                        <a:t>Valid_batch</a:t>
                      </a:r>
                      <a:br>
                        <a:rPr lang="it-IT" sz="1200" dirty="0">
                          <a:effectLst/>
                        </a:rPr>
                      </a:br>
                      <a:r>
                        <a:rPr lang="it-IT" sz="1200" dirty="0">
                          <a:effectLst/>
                        </a:rPr>
                        <a:t>_size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Learning</a:t>
                      </a:r>
                      <a:br>
                        <a:rPr lang="it-IT" sz="1200" dirty="0">
                          <a:effectLst/>
                        </a:rPr>
                      </a:br>
                      <a:r>
                        <a:rPr lang="it-IT" sz="1200" dirty="0">
                          <a:effectLst/>
                        </a:rPr>
                        <a:t>_rate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8249027"/>
                  </a:ext>
                </a:extLst>
              </a:tr>
              <a:tr h="2901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>
                          <a:effectLst/>
                        </a:rPr>
                        <a:t>4 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dirty="0">
                          <a:effectLst/>
                        </a:rPr>
                        <a:t>512</a:t>
                      </a:r>
                      <a:endParaRPr lang="it-IT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dirty="0">
                          <a:effectLst/>
                        </a:rPr>
                        <a:t>1</a:t>
                      </a:r>
                      <a:endParaRPr lang="it-IT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>
                          <a:effectLst/>
                        </a:rPr>
                        <a:t>4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dirty="0">
                          <a:effectLst/>
                        </a:rPr>
                        <a:t>0.7</a:t>
                      </a:r>
                      <a:endParaRPr lang="it-IT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>
                          <a:effectLst/>
                        </a:rPr>
                        <a:t>8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>
                          <a:effectLst/>
                        </a:rPr>
                        <a:t>4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dirty="0">
                          <a:effectLst/>
                        </a:rPr>
                        <a:t>1e-5</a:t>
                      </a:r>
                      <a:endParaRPr lang="it-IT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470447"/>
                  </a:ext>
                </a:extLst>
              </a:tr>
              <a:tr h="2517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dirty="0">
                          <a:effectLst/>
                        </a:rPr>
                        <a:t>59</a:t>
                      </a:r>
                      <a:endParaRPr lang="it-IT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>
                          <a:effectLst/>
                        </a:rPr>
                        <a:t>256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>
                          <a:effectLst/>
                        </a:rPr>
                        <a:t>3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>
                          <a:effectLst/>
                        </a:rPr>
                        <a:t>59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>
                          <a:effectLst/>
                        </a:rPr>
                        <a:t>0.7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dirty="0">
                          <a:effectLst/>
                        </a:rPr>
                        <a:t>8</a:t>
                      </a:r>
                      <a:endParaRPr lang="it-IT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dirty="0">
                          <a:effectLst/>
                        </a:rPr>
                        <a:t>4</a:t>
                      </a:r>
                      <a:endParaRPr lang="it-IT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dirty="0">
                          <a:effectLst/>
                        </a:rPr>
                        <a:t>1e-5</a:t>
                      </a:r>
                      <a:endParaRPr lang="it-IT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6866425"/>
                  </a:ext>
                </a:extLst>
              </a:tr>
            </a:tbl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44DB0399-ED12-4060-B2A6-358FC095A918}"/>
              </a:ext>
            </a:extLst>
          </p:cNvPr>
          <p:cNvSpPr txBox="1"/>
          <p:nvPr/>
        </p:nvSpPr>
        <p:spPr>
          <a:xfrm>
            <a:off x="5635597" y="3947926"/>
            <a:ext cx="5559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kumimoji="0" lang="it-IT" b="1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4EDD8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ea typeface="+mj-ea"/>
              </a:rPr>
              <a:t>Tabella degli </a:t>
            </a:r>
            <a:r>
              <a:rPr kumimoji="0" lang="it-IT" b="1" i="0" u="none" strike="noStrike" kern="1200" cap="none" spc="0" normalizeH="0" baseline="0" noProof="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4EDD8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ea typeface="+mj-ea"/>
              </a:rPr>
              <a:t>iperparametri</a:t>
            </a:r>
            <a:r>
              <a:rPr kumimoji="0" lang="it-IT" b="1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4EDD8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ea typeface="+mj-ea"/>
              </a:rPr>
              <a:t> per i modelli di linguaggio contestualizzati.</a:t>
            </a:r>
            <a:endParaRPr lang="it-IT" sz="1000" b="1" dirty="0"/>
          </a:p>
        </p:txBody>
      </p:sp>
    </p:spTree>
    <p:extLst>
      <p:ext uri="{BB962C8B-B14F-4D97-AF65-F5344CB8AC3E}">
        <p14:creationId xmlns:p14="http://schemas.microsoft.com/office/powerpoint/2010/main" val="4056869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F01AD2-8089-4E77-A9C4-15F0C7F72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237673"/>
            <a:ext cx="9836728" cy="4578926"/>
          </a:xfrm>
        </p:spPr>
        <p:txBody>
          <a:bodyPr>
            <a:normAutofit/>
          </a:bodyPr>
          <a:lstStyle/>
          <a:p>
            <a:pPr algn="just"/>
            <a:r>
              <a:rPr lang="it-IT" sz="1800" dirty="0"/>
              <a:t>Costruzione attraverso una classe </a:t>
            </a:r>
            <a:r>
              <a:rPr lang="it-IT" sz="1800" dirty="0" err="1"/>
              <a:t>CustomDataset</a:t>
            </a:r>
            <a:r>
              <a:rPr lang="it-IT" sz="1800" dirty="0"/>
              <a:t> dell’input e definizione dei tre Dataset appositamente ognuno con il </a:t>
            </a:r>
            <a:r>
              <a:rPr lang="it-IT" sz="1800" dirty="0" err="1"/>
              <a:t>tokenizer</a:t>
            </a:r>
            <a:r>
              <a:rPr lang="it-IT" sz="1800" dirty="0"/>
              <a:t> associato e inseriti in </a:t>
            </a:r>
            <a:r>
              <a:rPr lang="it-IT" sz="1800" dirty="0" err="1"/>
              <a:t>Dataloader</a:t>
            </a:r>
            <a:r>
              <a:rPr lang="it-IT" sz="1800" dirty="0"/>
              <a:t>.</a:t>
            </a:r>
          </a:p>
          <a:p>
            <a:pPr algn="just"/>
            <a:r>
              <a:rPr lang="it-IT" sz="1800" dirty="0"/>
              <a:t>Definizione di un modello scritto ad hoc per la classificazione, costituito da:</a:t>
            </a:r>
          </a:p>
          <a:p>
            <a:pPr lvl="1" algn="just"/>
            <a:r>
              <a:rPr lang="it-IT" sz="1800" dirty="0"/>
              <a:t>Modello Bert (o Roberta, o </a:t>
            </a:r>
            <a:r>
              <a:rPr lang="it-IT" sz="1800" dirty="0" err="1"/>
              <a:t>MultilingualBert</a:t>
            </a:r>
            <a:r>
              <a:rPr lang="it-IT" sz="1800" dirty="0"/>
              <a:t> negli altri due casi).</a:t>
            </a:r>
          </a:p>
          <a:p>
            <a:pPr lvl="1" algn="just"/>
            <a:r>
              <a:rPr lang="it-IT" sz="1800" dirty="0"/>
              <a:t>Seguito da un livello di </a:t>
            </a:r>
            <a:r>
              <a:rPr lang="it-IT" sz="1800" dirty="0" err="1"/>
              <a:t>Droput</a:t>
            </a:r>
            <a:r>
              <a:rPr lang="it-IT" sz="1800" dirty="0"/>
              <a:t> con valore pari a 0.3. </a:t>
            </a:r>
          </a:p>
          <a:p>
            <a:pPr lvl="1" algn="just"/>
            <a:r>
              <a:rPr lang="it-IT" sz="1800" dirty="0"/>
              <a:t>Linear Layer. </a:t>
            </a:r>
          </a:p>
          <a:p>
            <a:pPr algn="just"/>
            <a:r>
              <a:rPr lang="it-IT" sz="1800" dirty="0"/>
              <a:t>Il secondo e terzo livello sono stati aggiunti rispettivamente ai fini della Regolarizzazione e della Classificazione.  </a:t>
            </a:r>
          </a:p>
          <a:p>
            <a:pPr algn="just"/>
            <a:r>
              <a:rPr lang="it-IT" sz="1800" dirty="0"/>
              <a:t>Loss Function: </a:t>
            </a:r>
            <a:r>
              <a:rPr lang="it-IT" sz="1800" dirty="0" err="1"/>
              <a:t>BCEwithLogitLoss</a:t>
            </a:r>
            <a:r>
              <a:rPr lang="it-IT" sz="1800" dirty="0"/>
              <a:t>. </a:t>
            </a:r>
          </a:p>
          <a:p>
            <a:pPr algn="just"/>
            <a:r>
              <a:rPr lang="it-IT" sz="1800" dirty="0"/>
              <a:t> </a:t>
            </a:r>
            <a:r>
              <a:rPr lang="it-IT" sz="1800" dirty="0" err="1"/>
              <a:t>Optimizer</a:t>
            </a:r>
            <a:r>
              <a:rPr lang="it-IT" sz="1800" dirty="0"/>
              <a:t>: Adam.</a:t>
            </a:r>
          </a:p>
        </p:txBody>
      </p:sp>
    </p:spTree>
    <p:extLst>
      <p:ext uri="{BB962C8B-B14F-4D97-AF65-F5344CB8AC3E}">
        <p14:creationId xmlns:p14="http://schemas.microsoft.com/office/powerpoint/2010/main" val="1476639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6B5B14FA-BAFE-9407-558A-3AA6403CF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665" y="1396376"/>
            <a:ext cx="3069462" cy="1263119"/>
          </a:xfrm>
        </p:spPr>
        <p:txBody>
          <a:bodyPr>
            <a:noAutofit/>
          </a:bodyPr>
          <a:lstStyle/>
          <a:p>
            <a:r>
              <a:rPr lang="it-IT" dirty="0"/>
              <a:t>Valutazione e confronto dei risultati ottenuti</a:t>
            </a:r>
            <a:endParaRPr lang="en-US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7941231E-7BC1-DD8E-7E0C-2EF5AE4C2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9665" y="2937164"/>
            <a:ext cx="3069462" cy="344516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Clr>
                <a:srgbClr val="F4EDD8"/>
              </a:buClr>
              <a:defRPr/>
            </a:pPr>
            <a:r>
              <a:rPr lang="it-IT" sz="1800" dirty="0">
                <a:effectLst/>
                <a:ea typeface="Calibri" panose="020F0502020204030204" pitchFamily="34" charset="0"/>
              </a:rPr>
              <a:t>Risultati ottenuti con 4labels.</a:t>
            </a:r>
          </a:p>
          <a:p>
            <a:pPr algn="just">
              <a:lnSpc>
                <a:spcPct val="100000"/>
              </a:lnSpc>
              <a:buClr>
                <a:srgbClr val="F4EDD8"/>
              </a:buClr>
              <a:defRPr/>
            </a:pPr>
            <a:r>
              <a:rPr lang="it-IT" sz="1800" dirty="0"/>
              <a:t>Attraverso le valutazioni ottenute dalle predizioni effettuate sul test Set i modelli di linguaggio hanno ottenuto un micro average f1-score maggiore e nello specifico il Bert-</a:t>
            </a:r>
            <a:r>
              <a:rPr lang="it-IT" sz="1800" dirty="0" err="1"/>
              <a:t>multilingual</a:t>
            </a:r>
            <a:r>
              <a:rPr lang="it-IT" sz="1800" dirty="0"/>
              <a:t>.</a:t>
            </a:r>
            <a:endParaRPr lang="en-US" sz="1800" dirty="0"/>
          </a:p>
        </p:txBody>
      </p:sp>
      <p:graphicFrame>
        <p:nvGraphicFramePr>
          <p:cNvPr id="21" name="Tabella 20">
            <a:extLst>
              <a:ext uri="{FF2B5EF4-FFF2-40B4-BE49-F238E27FC236}">
                <a16:creationId xmlns:a16="http://schemas.microsoft.com/office/drawing/2014/main" id="{9BC77516-68E9-48F6-8EE4-DEF483EEA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652383"/>
              </p:ext>
            </p:extLst>
          </p:nvPr>
        </p:nvGraphicFramePr>
        <p:xfrm>
          <a:off x="4008582" y="316402"/>
          <a:ext cx="7961746" cy="622519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46562">
                  <a:extLst>
                    <a:ext uri="{9D8B030D-6E8A-4147-A177-3AD203B41FA5}">
                      <a16:colId xmlns:a16="http://schemas.microsoft.com/office/drawing/2014/main" val="3439765171"/>
                    </a:ext>
                  </a:extLst>
                </a:gridCol>
                <a:gridCol w="1499776">
                  <a:extLst>
                    <a:ext uri="{9D8B030D-6E8A-4147-A177-3AD203B41FA5}">
                      <a16:colId xmlns:a16="http://schemas.microsoft.com/office/drawing/2014/main" val="2953334044"/>
                    </a:ext>
                  </a:extLst>
                </a:gridCol>
                <a:gridCol w="737506">
                  <a:extLst>
                    <a:ext uri="{9D8B030D-6E8A-4147-A177-3AD203B41FA5}">
                      <a16:colId xmlns:a16="http://schemas.microsoft.com/office/drawing/2014/main" val="2764842136"/>
                    </a:ext>
                  </a:extLst>
                </a:gridCol>
                <a:gridCol w="712983">
                  <a:extLst>
                    <a:ext uri="{9D8B030D-6E8A-4147-A177-3AD203B41FA5}">
                      <a16:colId xmlns:a16="http://schemas.microsoft.com/office/drawing/2014/main" val="2792566410"/>
                    </a:ext>
                  </a:extLst>
                </a:gridCol>
                <a:gridCol w="713801">
                  <a:extLst>
                    <a:ext uri="{9D8B030D-6E8A-4147-A177-3AD203B41FA5}">
                      <a16:colId xmlns:a16="http://schemas.microsoft.com/office/drawing/2014/main" val="549667202"/>
                    </a:ext>
                  </a:extLst>
                </a:gridCol>
                <a:gridCol w="778312">
                  <a:extLst>
                    <a:ext uri="{9D8B030D-6E8A-4147-A177-3AD203B41FA5}">
                      <a16:colId xmlns:a16="http://schemas.microsoft.com/office/drawing/2014/main" val="2154446026"/>
                    </a:ext>
                  </a:extLst>
                </a:gridCol>
                <a:gridCol w="802786">
                  <a:extLst>
                    <a:ext uri="{9D8B030D-6E8A-4147-A177-3AD203B41FA5}">
                      <a16:colId xmlns:a16="http://schemas.microsoft.com/office/drawing/2014/main" val="2453466426"/>
                    </a:ext>
                  </a:extLst>
                </a:gridCol>
                <a:gridCol w="680007">
                  <a:extLst>
                    <a:ext uri="{9D8B030D-6E8A-4147-A177-3AD203B41FA5}">
                      <a16:colId xmlns:a16="http://schemas.microsoft.com/office/drawing/2014/main" val="4195142641"/>
                    </a:ext>
                  </a:extLst>
                </a:gridCol>
                <a:gridCol w="684081">
                  <a:extLst>
                    <a:ext uri="{9D8B030D-6E8A-4147-A177-3AD203B41FA5}">
                      <a16:colId xmlns:a16="http://schemas.microsoft.com/office/drawing/2014/main" val="3328822391"/>
                    </a:ext>
                  </a:extLst>
                </a:gridCol>
                <a:gridCol w="505932">
                  <a:extLst>
                    <a:ext uri="{9D8B030D-6E8A-4147-A177-3AD203B41FA5}">
                      <a16:colId xmlns:a16="http://schemas.microsoft.com/office/drawing/2014/main" val="2597854458"/>
                    </a:ext>
                  </a:extLst>
                </a:gridCol>
              </a:tblGrid>
              <a:tr h="7171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1" kern="1200" dirty="0">
                          <a:solidFill>
                            <a:srgbClr val="FFFFFF"/>
                          </a:solidFill>
                          <a:effectLst/>
                        </a:rPr>
                        <a:t>MODELS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1" marR="42531" marT="21266" marB="2126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1" kern="1200" dirty="0">
                          <a:solidFill>
                            <a:srgbClr val="FFFFFF"/>
                          </a:solidFill>
                          <a:effectLst/>
                        </a:rPr>
                        <a:t>DESCRIZIONE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1" marR="42531" marT="21266" marB="2126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1" kern="1200" dirty="0">
                          <a:solidFill>
                            <a:srgbClr val="FFFFFF"/>
                          </a:solidFill>
                          <a:effectLst/>
                        </a:rPr>
                        <a:t>ROC AUC SCORE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1" marR="42531" marT="21266" marB="2126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1" kern="1200" dirty="0">
                          <a:solidFill>
                            <a:srgbClr val="FFFFFF"/>
                          </a:solidFill>
                          <a:effectLst/>
                        </a:rPr>
                        <a:t>F1 SCORE</a:t>
                      </a:r>
                      <a:r>
                        <a:rPr lang="it-IT" sz="1100" b="1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it-IT" sz="1100" b="1" kern="1200" dirty="0">
                          <a:solidFill>
                            <a:srgbClr val="FFFFFF"/>
                          </a:solidFill>
                          <a:effectLst/>
                        </a:rPr>
                        <a:t>MICRO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1" marR="42531" marT="21266" marB="2126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1" kern="1200" dirty="0">
                          <a:solidFill>
                            <a:srgbClr val="FFFFFF"/>
                          </a:solidFill>
                          <a:effectLst/>
                        </a:rPr>
                        <a:t>F1 SCORE</a:t>
                      </a:r>
                      <a:r>
                        <a:rPr lang="it-IT" sz="1100" b="1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it-IT" sz="1100" b="1" kern="1200" dirty="0">
                          <a:solidFill>
                            <a:srgbClr val="FFFFFF"/>
                          </a:solidFill>
                          <a:effectLst/>
                        </a:rPr>
                        <a:t>MACRO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1" marR="42531" marT="21266" marB="2126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1" kern="1200" dirty="0">
                          <a:solidFill>
                            <a:srgbClr val="FFFFFF"/>
                          </a:solidFill>
                          <a:effectLst/>
                        </a:rPr>
                        <a:t>TIME TRAINING &amp; VALIDAT.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1" marR="42531" marT="21266" marB="2126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kern="1200" dirty="0">
                          <a:solidFill>
                            <a:srgbClr val="FFFFFF"/>
                          </a:solidFill>
                          <a:effectLst/>
                        </a:rPr>
                        <a:t>ROC AUC SCORE</a:t>
                      </a:r>
                      <a:r>
                        <a:rPr lang="it-IT" sz="1100" b="1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1" kern="1200" dirty="0">
                          <a:solidFill>
                            <a:srgbClr val="FFFFFF"/>
                          </a:solidFill>
                          <a:effectLst/>
                        </a:rPr>
                        <a:t>5_CROSS</a:t>
                      </a:r>
                      <a:r>
                        <a:rPr lang="it-IT" sz="1100" b="1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1" kern="1200" dirty="0">
                          <a:solidFill>
                            <a:srgbClr val="FFFFFF"/>
                          </a:solidFill>
                          <a:effectLst/>
                        </a:rPr>
                        <a:t>VALIDAT.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1" marR="42531" marT="21266" marB="2126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1" dirty="0">
                          <a:solidFill>
                            <a:srgbClr val="FFFFFF"/>
                          </a:solidFill>
                          <a:effectLst/>
                        </a:rPr>
                        <a:t>TIME CROSS VALIDAT.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1" kern="1200" dirty="0">
                          <a:solidFill>
                            <a:srgbClr val="FFFFFF"/>
                          </a:solidFill>
                          <a:effectLst/>
                        </a:rPr>
                        <a:t>ROC AUC SCORE PREDICT.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1" dirty="0">
                          <a:solidFill>
                            <a:srgbClr val="FFFFFF"/>
                          </a:solidFill>
                          <a:effectLst/>
                        </a:rPr>
                        <a:t>TIME </a:t>
                      </a:r>
                      <a:br>
                        <a:rPr lang="it-IT" sz="1100" b="1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it-IT" sz="1100" b="1" dirty="0">
                          <a:solidFill>
                            <a:srgbClr val="FFFFFF"/>
                          </a:solidFill>
                          <a:effectLst/>
                        </a:rPr>
                        <a:t>TEST.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70287059"/>
                  </a:ext>
                </a:extLst>
              </a:tr>
              <a:tr h="5421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200" dirty="0">
                          <a:solidFill>
                            <a:srgbClr val="000000"/>
                          </a:solidFill>
                          <a:effectLst/>
                        </a:rPr>
                        <a:t>ADA</a:t>
                      </a:r>
                      <a:endParaRPr lang="it-IT" sz="1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200" dirty="0">
                          <a:solidFill>
                            <a:srgbClr val="000000"/>
                          </a:solidFill>
                          <a:effectLst/>
                        </a:rPr>
                        <a:t>BOOST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1" marR="42531" marT="21266" marB="2126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200" dirty="0">
                          <a:solidFill>
                            <a:srgbClr val="000000"/>
                          </a:solidFill>
                          <a:effectLst/>
                        </a:rPr>
                        <a:t>STIMATORI: 50 ALGORITHM: </a:t>
                      </a:r>
                      <a:br>
                        <a:rPr lang="it-IT" sz="1100" kern="12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it-IT" sz="1100" kern="1200" dirty="0">
                          <a:solidFill>
                            <a:srgbClr val="000000"/>
                          </a:solidFill>
                          <a:effectLst/>
                        </a:rPr>
                        <a:t>SAMME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1" marR="42531" marT="21266" marB="2126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200" dirty="0">
                          <a:solidFill>
                            <a:srgbClr val="000000"/>
                          </a:solidFill>
                          <a:effectLst/>
                        </a:rPr>
                        <a:t>0.70662</a:t>
                      </a:r>
                      <a:endParaRPr lang="it-IT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1" marR="42531" marT="21266" marB="2126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200" dirty="0">
                          <a:solidFill>
                            <a:srgbClr val="000000"/>
                          </a:solidFill>
                          <a:effectLst/>
                        </a:rPr>
                        <a:t>0.62</a:t>
                      </a:r>
                      <a:endParaRPr lang="it-IT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1" marR="42531" marT="21266" marB="2126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200" dirty="0">
                          <a:solidFill>
                            <a:srgbClr val="000000"/>
                          </a:solidFill>
                          <a:effectLst/>
                        </a:rPr>
                        <a:t>0.61</a:t>
                      </a:r>
                      <a:endParaRPr lang="it-IT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1" marR="42531" marT="21266" marB="2126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200">
                          <a:solidFill>
                            <a:srgbClr val="000000"/>
                          </a:solidFill>
                          <a:effectLst/>
                        </a:rPr>
                        <a:t>2 ore</a:t>
                      </a:r>
                      <a:endParaRPr lang="it-I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1" marR="42531" marT="21266" marB="2126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200">
                          <a:solidFill>
                            <a:srgbClr val="000000"/>
                          </a:solidFill>
                          <a:effectLst/>
                        </a:rPr>
                        <a:t>0.80116</a:t>
                      </a:r>
                      <a:endParaRPr lang="it-I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1" marR="42531" marT="21266" marB="2126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>
                          <a:solidFill>
                            <a:srgbClr val="000000"/>
                          </a:solidFill>
                          <a:effectLst/>
                        </a:rPr>
                        <a:t>4 ore</a:t>
                      </a:r>
                      <a:endParaRPr lang="it-I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200">
                          <a:solidFill>
                            <a:srgbClr val="000000"/>
                          </a:solidFill>
                          <a:effectLst/>
                        </a:rPr>
                        <a:t>0.74047</a:t>
                      </a:r>
                      <a:endParaRPr lang="it-I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>
                          <a:solidFill>
                            <a:srgbClr val="000000"/>
                          </a:solidFill>
                          <a:effectLst/>
                        </a:rPr>
                        <a:t>1 min</a:t>
                      </a:r>
                      <a:endParaRPr lang="it-I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606554"/>
                  </a:ext>
                </a:extLst>
              </a:tr>
              <a:tr h="4684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200" dirty="0">
                          <a:solidFill>
                            <a:schemeClr val="tx1"/>
                          </a:solidFill>
                          <a:effectLst/>
                        </a:rPr>
                        <a:t>SVM</a:t>
                      </a:r>
                      <a:endParaRPr lang="it-IT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1" marR="42531" marT="21266" marB="2126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200" dirty="0">
                          <a:solidFill>
                            <a:schemeClr val="tx1"/>
                          </a:solidFill>
                          <a:effectLst/>
                        </a:rPr>
                        <a:t>KERNEL: LINEAR</a:t>
                      </a:r>
                      <a:endParaRPr lang="it-IT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200" dirty="0">
                          <a:solidFill>
                            <a:schemeClr val="tx1"/>
                          </a:solidFill>
                          <a:effectLst/>
                        </a:rPr>
                        <a:t>C=1</a:t>
                      </a:r>
                      <a:endParaRPr lang="it-IT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1" marR="42531" marT="21266" marB="2126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200" dirty="0">
                          <a:solidFill>
                            <a:schemeClr val="tx1"/>
                          </a:solidFill>
                          <a:effectLst/>
                        </a:rPr>
                        <a:t>0. 6621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1" marR="42531" marT="21266" marB="2126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200" dirty="0">
                          <a:solidFill>
                            <a:schemeClr val="tx1"/>
                          </a:solidFill>
                          <a:effectLst/>
                        </a:rPr>
                        <a:t>0.57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1" marR="42531" marT="21266" marB="2126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200" dirty="0">
                          <a:solidFill>
                            <a:schemeClr val="tx1"/>
                          </a:solidFill>
                          <a:effectLst/>
                        </a:rPr>
                        <a:t>0.56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1" marR="42531" marT="21266" marB="2126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200" dirty="0">
                          <a:solidFill>
                            <a:schemeClr val="tx1"/>
                          </a:solidFill>
                          <a:effectLst/>
                        </a:rPr>
                        <a:t>3 ore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1" marR="42531" marT="21266" marB="2126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200" dirty="0">
                          <a:solidFill>
                            <a:schemeClr val="tx1"/>
                          </a:solidFill>
                          <a:effectLst/>
                        </a:rPr>
                        <a:t>//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1" marR="42531" marT="21266" marB="2126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//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200" dirty="0">
                          <a:solidFill>
                            <a:schemeClr val="tx1"/>
                          </a:solidFill>
                          <a:effectLst/>
                        </a:rPr>
                        <a:t>0.70855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25 min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10690266"/>
                  </a:ext>
                </a:extLst>
              </a:tr>
              <a:tr h="3722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200">
                          <a:solidFill>
                            <a:srgbClr val="000000"/>
                          </a:solidFill>
                          <a:effectLst/>
                        </a:rPr>
                        <a:t>DECISION TREE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1" marR="42531" marT="21266" marB="2126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200" dirty="0">
                          <a:solidFill>
                            <a:srgbClr val="000000"/>
                          </a:solidFill>
                          <a:effectLst/>
                        </a:rPr>
                        <a:t>DEFAULT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1" marR="42531" marT="21266" marB="2126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200">
                          <a:solidFill>
                            <a:srgbClr val="000000"/>
                          </a:solidFill>
                          <a:effectLst/>
                        </a:rPr>
                        <a:t>0.6294</a:t>
                      </a:r>
                      <a:endParaRPr lang="it-I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1" marR="42531" marT="21266" marB="2126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200" dirty="0">
                          <a:solidFill>
                            <a:srgbClr val="000000"/>
                          </a:solidFill>
                          <a:effectLst/>
                        </a:rPr>
                        <a:t>0.52</a:t>
                      </a:r>
                      <a:endParaRPr lang="it-IT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1" marR="42531" marT="21266" marB="2126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200">
                          <a:solidFill>
                            <a:srgbClr val="000000"/>
                          </a:solidFill>
                          <a:effectLst/>
                        </a:rPr>
                        <a:t>0.52</a:t>
                      </a:r>
                      <a:endParaRPr lang="it-I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1" marR="42531" marT="21266" marB="2126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200" dirty="0">
                          <a:solidFill>
                            <a:srgbClr val="000000"/>
                          </a:solidFill>
                          <a:effectLst/>
                        </a:rPr>
                        <a:t>2 ore</a:t>
                      </a:r>
                      <a:endParaRPr lang="it-IT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1" marR="42531" marT="21266" marB="2126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200">
                          <a:solidFill>
                            <a:srgbClr val="000000"/>
                          </a:solidFill>
                          <a:effectLst/>
                        </a:rPr>
                        <a:t>0.78710</a:t>
                      </a:r>
                      <a:endParaRPr lang="it-I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1" marR="42531" marT="21266" marB="2126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>
                          <a:solidFill>
                            <a:srgbClr val="000000"/>
                          </a:solidFill>
                          <a:effectLst/>
                        </a:rPr>
                        <a:t>4 ore</a:t>
                      </a:r>
                      <a:endParaRPr lang="it-I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200">
                          <a:solidFill>
                            <a:srgbClr val="000000"/>
                          </a:solidFill>
                          <a:effectLst/>
                        </a:rPr>
                        <a:t>0.67421</a:t>
                      </a:r>
                      <a:endParaRPr lang="it-I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>
                          <a:solidFill>
                            <a:srgbClr val="000000"/>
                          </a:solidFill>
                          <a:effectLst/>
                        </a:rPr>
                        <a:t>1 min</a:t>
                      </a:r>
                      <a:endParaRPr lang="it-I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98595697"/>
                  </a:ext>
                </a:extLst>
              </a:tr>
              <a:tr h="12667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200" dirty="0">
                          <a:solidFill>
                            <a:schemeClr val="tx1"/>
                          </a:solidFill>
                          <a:effectLst/>
                        </a:rPr>
                        <a:t>BERT</a:t>
                      </a:r>
                      <a:endParaRPr lang="it-IT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1" marR="42531" marT="21266" marB="2126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</a:rPr>
                        <a:t>MAX_LENGTH=512</a:t>
                      </a:r>
                      <a:endParaRPr lang="it-IT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</a:rPr>
                        <a:t>TRAIN_BATCH = 8</a:t>
                      </a:r>
                      <a:endParaRPr lang="it-IT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</a:rPr>
                        <a:t>VALID_BATCH = 4</a:t>
                      </a:r>
                      <a:endParaRPr lang="it-IT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</a:rPr>
                        <a:t>LEAR. RATE= 1e-05</a:t>
                      </a:r>
                      <a:endParaRPr lang="it-IT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200" dirty="0">
                          <a:solidFill>
                            <a:schemeClr val="tx1"/>
                          </a:solidFill>
                          <a:effectLst/>
                        </a:rPr>
                        <a:t>EPOCHS= 1</a:t>
                      </a:r>
                      <a:endParaRPr lang="it-IT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1" marR="42531" marT="21266" marB="2126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200" dirty="0">
                          <a:solidFill>
                            <a:schemeClr val="tx1"/>
                          </a:solidFill>
                          <a:effectLst/>
                        </a:rPr>
                        <a:t>0.95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1" marR="42531" marT="21266" marB="2126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200" dirty="0">
                          <a:solidFill>
                            <a:schemeClr val="tx1"/>
                          </a:solidFill>
                          <a:effectLst/>
                        </a:rPr>
                        <a:t>0.95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1" marR="42531" marT="21266" marB="2126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200" dirty="0">
                          <a:solidFill>
                            <a:schemeClr val="tx1"/>
                          </a:solidFill>
                          <a:effectLst/>
                        </a:rPr>
                        <a:t>0.95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1" marR="42531" marT="21266" marB="2126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200" dirty="0">
                          <a:solidFill>
                            <a:schemeClr val="tx1"/>
                          </a:solidFill>
                          <a:effectLst/>
                        </a:rPr>
                        <a:t>3 ore e 30 min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1" marR="42531" marT="21266" marB="2126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200" dirty="0">
                          <a:solidFill>
                            <a:schemeClr val="tx1"/>
                          </a:solidFill>
                          <a:effectLst/>
                        </a:rPr>
                        <a:t>//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1" marR="42531" marT="21266" marB="2126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//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200" dirty="0">
                          <a:solidFill>
                            <a:schemeClr val="tx1"/>
                          </a:solidFill>
                          <a:effectLst/>
                        </a:rPr>
                        <a:t>0.49505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20 min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25248596"/>
                  </a:ext>
                </a:extLst>
              </a:tr>
              <a:tr h="12667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200" dirty="0" err="1">
                          <a:solidFill>
                            <a:srgbClr val="000000"/>
                          </a:solidFill>
                          <a:effectLst/>
                        </a:rPr>
                        <a:t>RoBERTa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1" marR="42531" marT="21266" marB="2126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</a:rPr>
                        <a:t>MAX_LENGTH=512</a:t>
                      </a:r>
                      <a:endParaRPr lang="it-IT" sz="1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</a:rPr>
                        <a:t>TRAIN_BATCH = 8</a:t>
                      </a:r>
                      <a:endParaRPr lang="it-IT" sz="1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</a:rPr>
                        <a:t>VALID_BATCH = 4</a:t>
                      </a:r>
                      <a:endParaRPr lang="it-IT" sz="1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</a:rPr>
                        <a:t>LEAR. RATE= 1e-05</a:t>
                      </a:r>
                      <a:endParaRPr lang="it-IT" sz="1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200" dirty="0">
                          <a:solidFill>
                            <a:srgbClr val="000000"/>
                          </a:solidFill>
                          <a:effectLst/>
                        </a:rPr>
                        <a:t>EPOCHS= 1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1" marR="42531" marT="21266" marB="2126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200" dirty="0">
                          <a:solidFill>
                            <a:srgbClr val="000000"/>
                          </a:solidFill>
                          <a:effectLst/>
                        </a:rPr>
                        <a:t>0.95</a:t>
                      </a:r>
                      <a:endParaRPr lang="it-IT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1" marR="42531" marT="21266" marB="2126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200" dirty="0">
                          <a:solidFill>
                            <a:srgbClr val="000000"/>
                          </a:solidFill>
                          <a:effectLst/>
                        </a:rPr>
                        <a:t>0.94</a:t>
                      </a:r>
                      <a:endParaRPr lang="it-IT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1" marR="42531" marT="21266" marB="2126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200" dirty="0">
                          <a:solidFill>
                            <a:srgbClr val="000000"/>
                          </a:solidFill>
                          <a:effectLst/>
                        </a:rPr>
                        <a:t>0.94</a:t>
                      </a:r>
                      <a:endParaRPr lang="it-IT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1" marR="42531" marT="21266" marB="2126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200" dirty="0">
                          <a:solidFill>
                            <a:srgbClr val="000000"/>
                          </a:solidFill>
                          <a:effectLst/>
                        </a:rPr>
                        <a:t>3 ore e 30 min</a:t>
                      </a:r>
                      <a:endParaRPr lang="it-IT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1" marR="42531" marT="21266" marB="2126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200" dirty="0">
                          <a:solidFill>
                            <a:srgbClr val="000000"/>
                          </a:solidFill>
                          <a:effectLst/>
                        </a:rPr>
                        <a:t>//</a:t>
                      </a:r>
                      <a:endParaRPr lang="it-IT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1" marR="42531" marT="21266" marB="2126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dirty="0">
                          <a:solidFill>
                            <a:srgbClr val="000000"/>
                          </a:solidFill>
                          <a:effectLst/>
                        </a:rPr>
                        <a:t>//</a:t>
                      </a:r>
                      <a:endParaRPr lang="it-IT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200" dirty="0">
                          <a:solidFill>
                            <a:srgbClr val="000000"/>
                          </a:solidFill>
                          <a:effectLst/>
                        </a:rPr>
                        <a:t>0.49821</a:t>
                      </a:r>
                      <a:endParaRPr lang="it-IT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>
                          <a:solidFill>
                            <a:srgbClr val="000000"/>
                          </a:solidFill>
                          <a:effectLst/>
                        </a:rPr>
                        <a:t>20 min</a:t>
                      </a:r>
                      <a:endParaRPr lang="it-I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43412983"/>
                  </a:ext>
                </a:extLst>
              </a:tr>
              <a:tr h="12667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200" dirty="0">
                          <a:solidFill>
                            <a:schemeClr val="tx1"/>
                          </a:solidFill>
                          <a:effectLst/>
                        </a:rPr>
                        <a:t>BERT MULTI</a:t>
                      </a:r>
                      <a:br>
                        <a:rPr lang="it-IT" sz="1100" kern="12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it-IT" sz="1100" kern="1200" dirty="0">
                          <a:solidFill>
                            <a:schemeClr val="tx1"/>
                          </a:solidFill>
                          <a:effectLst/>
                        </a:rPr>
                        <a:t>LINGUAL</a:t>
                      </a:r>
                      <a:endParaRPr lang="it-IT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1" marR="42531" marT="21266" marB="2126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</a:rPr>
                        <a:t>MAX_LENGTH=512</a:t>
                      </a:r>
                      <a:endParaRPr lang="it-IT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</a:rPr>
                        <a:t>TRAIN_BATCH = 8</a:t>
                      </a:r>
                      <a:endParaRPr lang="it-IT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</a:rPr>
                        <a:t>VALID_BATCH = 4</a:t>
                      </a:r>
                      <a:endParaRPr lang="it-IT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</a:rPr>
                        <a:t>LEAR. RATE= 1e-05</a:t>
                      </a:r>
                      <a:endParaRPr lang="it-IT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200" dirty="0">
                          <a:solidFill>
                            <a:schemeClr val="tx1"/>
                          </a:solidFill>
                          <a:effectLst/>
                        </a:rPr>
                        <a:t>EPOCHS= 1</a:t>
                      </a:r>
                      <a:endParaRPr lang="it-IT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1" marR="42531" marT="21266" marB="2126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200" dirty="0">
                          <a:solidFill>
                            <a:schemeClr val="tx1"/>
                          </a:solidFill>
                          <a:effectLst/>
                        </a:rPr>
                        <a:t>0.95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1" marR="42531" marT="21266" marB="2126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200" dirty="0">
                          <a:solidFill>
                            <a:schemeClr val="tx1"/>
                          </a:solidFill>
                          <a:effectLst/>
                        </a:rPr>
                        <a:t>0.94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1" marR="42531" marT="21266" marB="2126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200" dirty="0">
                          <a:solidFill>
                            <a:schemeClr val="tx1"/>
                          </a:solidFill>
                          <a:effectLst/>
                        </a:rPr>
                        <a:t>0.94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1" marR="42531" marT="21266" marB="2126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200" dirty="0">
                          <a:solidFill>
                            <a:schemeClr val="tx1"/>
                          </a:solidFill>
                          <a:effectLst/>
                        </a:rPr>
                        <a:t>3 ore e 30 min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1" marR="42531" marT="21266" marB="2126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200" dirty="0">
                          <a:solidFill>
                            <a:schemeClr val="tx1"/>
                          </a:solidFill>
                          <a:effectLst/>
                        </a:rPr>
                        <a:t>//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1" marR="42531" marT="21266" marB="2126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//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200" dirty="0">
                          <a:solidFill>
                            <a:schemeClr val="tx1"/>
                          </a:solidFill>
                          <a:effectLst/>
                        </a:rPr>
                        <a:t>0.95768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20 min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94894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9483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E56FC2-256B-4F38-83C4-4288D9053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Valutazioni sul dataset multilingua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7ED61AC4-57D9-4BEA-AEE4-22CE0B8D90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4914943"/>
              </p:ext>
            </p:extLst>
          </p:nvPr>
        </p:nvGraphicFramePr>
        <p:xfrm>
          <a:off x="5604388" y="609600"/>
          <a:ext cx="5673817" cy="5481303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475144">
                  <a:extLst>
                    <a:ext uri="{9D8B030D-6E8A-4147-A177-3AD203B41FA5}">
                      <a16:colId xmlns:a16="http://schemas.microsoft.com/office/drawing/2014/main" val="1766586419"/>
                    </a:ext>
                  </a:extLst>
                </a:gridCol>
                <a:gridCol w="1475144">
                  <a:extLst>
                    <a:ext uri="{9D8B030D-6E8A-4147-A177-3AD203B41FA5}">
                      <a16:colId xmlns:a16="http://schemas.microsoft.com/office/drawing/2014/main" val="1084083403"/>
                    </a:ext>
                  </a:extLst>
                </a:gridCol>
                <a:gridCol w="1475144">
                  <a:extLst>
                    <a:ext uri="{9D8B030D-6E8A-4147-A177-3AD203B41FA5}">
                      <a16:colId xmlns:a16="http://schemas.microsoft.com/office/drawing/2014/main" val="2801060159"/>
                    </a:ext>
                  </a:extLst>
                </a:gridCol>
                <a:gridCol w="1248385">
                  <a:extLst>
                    <a:ext uri="{9D8B030D-6E8A-4147-A177-3AD203B41FA5}">
                      <a16:colId xmlns:a16="http://schemas.microsoft.com/office/drawing/2014/main" val="46584669"/>
                    </a:ext>
                  </a:extLst>
                </a:gridCol>
              </a:tblGrid>
              <a:tr h="4986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 b="1">
                          <a:effectLst/>
                        </a:rPr>
                        <a:t>Lingua</a:t>
                      </a:r>
                      <a:endParaRPr lang="it-I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 b="1" dirty="0">
                          <a:effectLst/>
                        </a:rPr>
                        <a:t>Micro </a:t>
                      </a:r>
                      <a:r>
                        <a:rPr lang="it-IT" sz="1800" b="1" dirty="0" err="1">
                          <a:effectLst/>
                        </a:rPr>
                        <a:t>avg</a:t>
                      </a:r>
                      <a:r>
                        <a:rPr lang="it-IT" sz="1800" b="1" dirty="0">
                          <a:effectLst/>
                        </a:rPr>
                        <a:t> </a:t>
                      </a:r>
                      <a:br>
                        <a:rPr lang="it-IT" sz="1800" b="1" dirty="0">
                          <a:effectLst/>
                        </a:rPr>
                      </a:br>
                      <a:r>
                        <a:rPr lang="it-IT" sz="1800" b="1" dirty="0">
                          <a:effectLst/>
                        </a:rPr>
                        <a:t>F1-score</a:t>
                      </a:r>
                      <a:endParaRPr lang="it-I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 b="1">
                          <a:effectLst/>
                        </a:rPr>
                        <a:t>Macro avg </a:t>
                      </a:r>
                      <a:br>
                        <a:rPr lang="it-IT" sz="1800" b="1">
                          <a:effectLst/>
                        </a:rPr>
                      </a:br>
                      <a:r>
                        <a:rPr lang="it-IT" sz="1800" b="1">
                          <a:effectLst/>
                        </a:rPr>
                        <a:t>F1-score</a:t>
                      </a:r>
                      <a:endParaRPr lang="it-I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 b="1">
                          <a:effectLst/>
                        </a:rPr>
                        <a:t>Support</a:t>
                      </a:r>
                      <a:endParaRPr lang="it-I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8459880"/>
                  </a:ext>
                </a:extLst>
              </a:tr>
              <a:tr h="3759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 b="1" dirty="0">
                          <a:solidFill>
                            <a:srgbClr val="000000"/>
                          </a:solidFill>
                          <a:effectLst/>
                        </a:rPr>
                        <a:t>Inglese</a:t>
                      </a:r>
                      <a:endParaRPr lang="it-I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>
                          <a:solidFill>
                            <a:srgbClr val="000000"/>
                          </a:solidFill>
                          <a:effectLst/>
                        </a:rPr>
                        <a:t>0.94</a:t>
                      </a:r>
                      <a:endParaRPr lang="it-I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>
                          <a:solidFill>
                            <a:srgbClr val="000000"/>
                          </a:solidFill>
                          <a:effectLst/>
                        </a:rPr>
                        <a:t>0.94</a:t>
                      </a:r>
                      <a:endParaRPr lang="it-I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>
                          <a:solidFill>
                            <a:srgbClr val="000000"/>
                          </a:solidFill>
                          <a:effectLst/>
                        </a:rPr>
                        <a:t>22671</a:t>
                      </a:r>
                      <a:endParaRPr lang="it-I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7331018"/>
                  </a:ext>
                </a:extLst>
              </a:tr>
              <a:tr h="3759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 b="1" dirty="0">
                          <a:effectLst/>
                        </a:rPr>
                        <a:t>Cinese</a:t>
                      </a:r>
                      <a:endParaRPr lang="it-I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>
                          <a:effectLst/>
                        </a:rPr>
                        <a:t>0.71</a:t>
                      </a:r>
                      <a:endParaRPr lang="it-I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>
                          <a:effectLst/>
                        </a:rPr>
                        <a:t>0.68</a:t>
                      </a:r>
                      <a:endParaRPr lang="it-I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>
                          <a:effectLst/>
                        </a:rPr>
                        <a:t>33278</a:t>
                      </a:r>
                      <a:endParaRPr lang="it-I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2477029"/>
                  </a:ext>
                </a:extLst>
              </a:tr>
              <a:tr h="3759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 b="1" dirty="0">
                          <a:solidFill>
                            <a:srgbClr val="000000"/>
                          </a:solidFill>
                          <a:effectLst/>
                        </a:rPr>
                        <a:t>Danese</a:t>
                      </a:r>
                      <a:endParaRPr lang="it-I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>
                          <a:solidFill>
                            <a:srgbClr val="000000"/>
                          </a:solidFill>
                          <a:effectLst/>
                        </a:rPr>
                        <a:t>0.73</a:t>
                      </a:r>
                      <a:endParaRPr lang="it-I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>
                          <a:solidFill>
                            <a:srgbClr val="000000"/>
                          </a:solidFill>
                          <a:effectLst/>
                        </a:rPr>
                        <a:t>0.69</a:t>
                      </a:r>
                      <a:endParaRPr lang="it-I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>
                          <a:solidFill>
                            <a:srgbClr val="000000"/>
                          </a:solidFill>
                          <a:effectLst/>
                        </a:rPr>
                        <a:t>13877</a:t>
                      </a:r>
                      <a:endParaRPr lang="it-I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6515213"/>
                  </a:ext>
                </a:extLst>
              </a:tr>
              <a:tr h="3759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 b="1" dirty="0">
                          <a:effectLst/>
                        </a:rPr>
                        <a:t>Olandese</a:t>
                      </a:r>
                      <a:endParaRPr lang="it-I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>
                          <a:effectLst/>
                        </a:rPr>
                        <a:t>0.85</a:t>
                      </a:r>
                      <a:endParaRPr lang="it-I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>
                          <a:effectLst/>
                        </a:rPr>
                        <a:t>0.66</a:t>
                      </a:r>
                      <a:endParaRPr lang="it-I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>
                          <a:effectLst/>
                        </a:rPr>
                        <a:t>1902</a:t>
                      </a:r>
                      <a:endParaRPr lang="it-I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6509011"/>
                  </a:ext>
                </a:extLst>
              </a:tr>
              <a:tr h="3759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 b="1" dirty="0">
                          <a:solidFill>
                            <a:srgbClr val="000000"/>
                          </a:solidFill>
                          <a:effectLst/>
                        </a:rPr>
                        <a:t>Francese</a:t>
                      </a:r>
                      <a:endParaRPr lang="it-I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>
                          <a:solidFill>
                            <a:srgbClr val="000000"/>
                          </a:solidFill>
                          <a:effectLst/>
                        </a:rPr>
                        <a:t>0.86</a:t>
                      </a:r>
                      <a:endParaRPr lang="it-I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>
                          <a:solidFill>
                            <a:srgbClr val="000000"/>
                          </a:solidFill>
                          <a:effectLst/>
                        </a:rPr>
                        <a:t>0.80</a:t>
                      </a:r>
                      <a:endParaRPr lang="it-I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>
                          <a:solidFill>
                            <a:srgbClr val="000000"/>
                          </a:solidFill>
                          <a:effectLst/>
                        </a:rPr>
                        <a:t>88829</a:t>
                      </a:r>
                      <a:endParaRPr lang="it-I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9943208"/>
                  </a:ext>
                </a:extLst>
              </a:tr>
              <a:tr h="3759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 b="1" dirty="0">
                          <a:effectLst/>
                        </a:rPr>
                        <a:t>Tedesca</a:t>
                      </a:r>
                      <a:endParaRPr lang="it-I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>
                          <a:effectLst/>
                        </a:rPr>
                        <a:t>0.81</a:t>
                      </a:r>
                      <a:endParaRPr lang="it-I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>
                          <a:effectLst/>
                        </a:rPr>
                        <a:t>0.77</a:t>
                      </a:r>
                      <a:endParaRPr lang="it-I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 dirty="0">
                          <a:effectLst/>
                        </a:rPr>
                        <a:t>129248</a:t>
                      </a:r>
                      <a:endParaRPr lang="it-I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4865049"/>
                  </a:ext>
                </a:extLst>
              </a:tr>
              <a:tr h="3759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 b="1" dirty="0">
                          <a:solidFill>
                            <a:srgbClr val="000000"/>
                          </a:solidFill>
                          <a:effectLst/>
                        </a:rPr>
                        <a:t>Italiana</a:t>
                      </a:r>
                      <a:endParaRPr lang="it-I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>
                          <a:solidFill>
                            <a:srgbClr val="000000"/>
                          </a:solidFill>
                          <a:effectLst/>
                        </a:rPr>
                        <a:t>0.72</a:t>
                      </a:r>
                      <a:endParaRPr lang="it-I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>
                          <a:solidFill>
                            <a:srgbClr val="000000"/>
                          </a:solidFill>
                          <a:effectLst/>
                        </a:rPr>
                        <a:t>0.72</a:t>
                      </a:r>
                      <a:endParaRPr lang="it-I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>
                          <a:solidFill>
                            <a:srgbClr val="000000"/>
                          </a:solidFill>
                          <a:effectLst/>
                        </a:rPr>
                        <a:t>34264</a:t>
                      </a:r>
                      <a:endParaRPr lang="it-I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1625846"/>
                  </a:ext>
                </a:extLst>
              </a:tr>
              <a:tr h="3759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 b="1" dirty="0">
                          <a:effectLst/>
                        </a:rPr>
                        <a:t>Giapponese</a:t>
                      </a:r>
                      <a:endParaRPr lang="it-I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>
                          <a:effectLst/>
                        </a:rPr>
                        <a:t>0.63</a:t>
                      </a:r>
                      <a:endParaRPr lang="it-I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>
                          <a:effectLst/>
                        </a:rPr>
                        <a:t>0.61</a:t>
                      </a:r>
                      <a:endParaRPr lang="it-I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>
                          <a:effectLst/>
                        </a:rPr>
                        <a:t>65269</a:t>
                      </a:r>
                      <a:endParaRPr lang="it-I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4083235"/>
                  </a:ext>
                </a:extLst>
              </a:tr>
              <a:tr h="3759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 b="1" dirty="0">
                          <a:solidFill>
                            <a:srgbClr val="000000"/>
                          </a:solidFill>
                          <a:effectLst/>
                        </a:rPr>
                        <a:t>Norvegese</a:t>
                      </a:r>
                      <a:endParaRPr lang="it-I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>
                          <a:solidFill>
                            <a:srgbClr val="000000"/>
                          </a:solidFill>
                          <a:effectLst/>
                        </a:rPr>
                        <a:t>0.78</a:t>
                      </a:r>
                      <a:endParaRPr lang="it-I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>
                          <a:solidFill>
                            <a:srgbClr val="000000"/>
                          </a:solidFill>
                          <a:effectLst/>
                        </a:rPr>
                        <a:t>0.65</a:t>
                      </a:r>
                      <a:endParaRPr lang="it-I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>
                          <a:solidFill>
                            <a:srgbClr val="000000"/>
                          </a:solidFill>
                          <a:effectLst/>
                        </a:rPr>
                        <a:t>11532</a:t>
                      </a:r>
                      <a:endParaRPr lang="it-I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0483184"/>
                  </a:ext>
                </a:extLst>
              </a:tr>
              <a:tr h="3759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 b="1">
                          <a:effectLst/>
                        </a:rPr>
                        <a:t>Portoghese</a:t>
                      </a:r>
                      <a:endParaRPr lang="it-I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>
                          <a:effectLst/>
                        </a:rPr>
                        <a:t>0.70</a:t>
                      </a:r>
                      <a:endParaRPr lang="it-I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>
                          <a:effectLst/>
                        </a:rPr>
                        <a:t>0.69</a:t>
                      </a:r>
                      <a:endParaRPr lang="it-I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>
                          <a:effectLst/>
                        </a:rPr>
                        <a:t>12039</a:t>
                      </a:r>
                      <a:endParaRPr lang="it-I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246876"/>
                  </a:ext>
                </a:extLst>
              </a:tr>
              <a:tr h="3759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 b="1">
                          <a:solidFill>
                            <a:srgbClr val="000000"/>
                          </a:solidFill>
                          <a:effectLst/>
                        </a:rPr>
                        <a:t>Russa</a:t>
                      </a:r>
                      <a:endParaRPr lang="it-I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>
                          <a:solidFill>
                            <a:srgbClr val="000000"/>
                          </a:solidFill>
                          <a:effectLst/>
                        </a:rPr>
                        <a:t>0.65</a:t>
                      </a:r>
                      <a:endParaRPr lang="it-I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>
                          <a:solidFill>
                            <a:srgbClr val="000000"/>
                          </a:solidFill>
                          <a:effectLst/>
                        </a:rPr>
                        <a:t>0.65</a:t>
                      </a:r>
                      <a:endParaRPr lang="it-I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>
                          <a:solidFill>
                            <a:srgbClr val="000000"/>
                          </a:solidFill>
                          <a:effectLst/>
                        </a:rPr>
                        <a:t>23695</a:t>
                      </a:r>
                      <a:endParaRPr lang="it-I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72333"/>
                  </a:ext>
                </a:extLst>
              </a:tr>
              <a:tr h="3962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 b="1">
                          <a:effectLst/>
                        </a:rPr>
                        <a:t>Spagnola</a:t>
                      </a:r>
                      <a:endParaRPr lang="it-I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>
                          <a:effectLst/>
                        </a:rPr>
                        <a:t>0.70</a:t>
                      </a:r>
                      <a:endParaRPr lang="it-I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>
                          <a:effectLst/>
                        </a:rPr>
                        <a:t>0.71</a:t>
                      </a:r>
                      <a:endParaRPr lang="it-I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>
                          <a:effectLst/>
                        </a:rPr>
                        <a:t>21937</a:t>
                      </a:r>
                      <a:endParaRPr lang="it-I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5650498"/>
                  </a:ext>
                </a:extLst>
              </a:tr>
              <a:tr h="3759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 b="1">
                          <a:solidFill>
                            <a:srgbClr val="000000"/>
                          </a:solidFill>
                          <a:effectLst/>
                        </a:rPr>
                        <a:t>Svedese</a:t>
                      </a:r>
                      <a:endParaRPr lang="it-I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>
                          <a:solidFill>
                            <a:srgbClr val="000000"/>
                          </a:solidFill>
                          <a:effectLst/>
                        </a:rPr>
                        <a:t>0.76</a:t>
                      </a:r>
                      <a:endParaRPr lang="it-I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>
                          <a:solidFill>
                            <a:srgbClr val="000000"/>
                          </a:solidFill>
                          <a:effectLst/>
                        </a:rPr>
                        <a:t>0.72</a:t>
                      </a:r>
                      <a:endParaRPr lang="it-I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 dirty="0">
                          <a:solidFill>
                            <a:srgbClr val="000000"/>
                          </a:solidFill>
                          <a:effectLst/>
                        </a:rPr>
                        <a:t>21685</a:t>
                      </a:r>
                      <a:endParaRPr lang="it-I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1793787"/>
                  </a:ext>
                </a:extLst>
              </a:tr>
            </a:tbl>
          </a:graphicData>
        </a:graphic>
      </p:graphicFrame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B927FDB-26C8-4950-9504-FED40FAF5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4230860" cy="3080904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it-IT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 la seguente tabella dei risultati si può ritenere che il modello </a:t>
            </a:r>
            <a:r>
              <a:rPr lang="it-IT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bert-multilingual</a:t>
            </a:r>
            <a:r>
              <a:rPr lang="it-IT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riesce a generalizzare in maniera abbastanza ottimale ognuna delle 13 lingue valutate.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it-IT" sz="1800" dirty="0">
                <a:effectLst/>
                <a:cs typeface="Times New Roman" panose="02020603050405020304" pitchFamily="18" charset="0"/>
              </a:rPr>
              <a:t>Problemi sul dataset giapponese, probabilmente a causa dell’utilizzo di sillabari per la scrittura.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2149324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6B5B14FA-BAFE-9407-558A-3AA6403CF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06" y="1579417"/>
            <a:ext cx="3402558" cy="1452463"/>
          </a:xfrm>
        </p:spPr>
        <p:txBody>
          <a:bodyPr anchor="b">
            <a:noAutofit/>
          </a:bodyPr>
          <a:lstStyle/>
          <a:p>
            <a:r>
              <a:rPr lang="it-IT" sz="2400" dirty="0"/>
              <a:t>Analisi con elevato numero di label: Valutazione e confronto dei risultati ottenuti</a:t>
            </a:r>
            <a:endParaRPr lang="en-US" sz="240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7941231E-7BC1-DD8E-7E0C-2EF5AE4C2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606" y="3413532"/>
            <a:ext cx="3402559" cy="2484584"/>
          </a:xfrm>
        </p:spPr>
        <p:txBody>
          <a:bodyPr anchor="t">
            <a:normAutofit/>
          </a:bodyPr>
          <a:lstStyle/>
          <a:p>
            <a:pPr marL="36900" marR="0" lvl="0" algn="just" defTabSz="457200" rtl="0" eaLnBrk="1" fontAlgn="auto" latinLnBrk="0" hangingPunct="1">
              <a:lnSpc>
                <a:spcPct val="110000"/>
              </a:lnSpc>
              <a:spcBef>
                <a:spcPts val="600"/>
              </a:spcBef>
              <a:buClr>
                <a:srgbClr val="F4EDD8"/>
              </a:buClr>
              <a:buSzPct val="70000"/>
              <a:tabLst/>
              <a:defRPr/>
            </a:pPr>
            <a:r>
              <a:rPr lang="it-IT" sz="1800" dirty="0">
                <a:effectLst/>
              </a:rPr>
              <a:t>Risultati ottenuti con 59 labels.</a:t>
            </a:r>
          </a:p>
          <a:p>
            <a:pPr marL="36900" marR="0" lvl="0" algn="just" defTabSz="457200" rtl="0" eaLnBrk="1" fontAlgn="auto" latinLnBrk="0" hangingPunct="1">
              <a:lnSpc>
                <a:spcPct val="110000"/>
              </a:lnSpc>
              <a:spcBef>
                <a:spcPts val="600"/>
              </a:spcBef>
              <a:buClr>
                <a:srgbClr val="F4EDD8"/>
              </a:buClr>
              <a:buSzPct val="70000"/>
              <a:tabLst/>
              <a:defRPr/>
            </a:pPr>
            <a:r>
              <a:rPr lang="it-IT" sz="1800" dirty="0"/>
              <a:t>Attraverso le valutazioni ottenute dalle predizioni effettuate sul test Set i modelli di linguaggio hanno ottenuto un micro average f1-score maggiore e nello specifico il Bert-</a:t>
            </a:r>
            <a:r>
              <a:rPr lang="it-IT" sz="1800" dirty="0" err="1"/>
              <a:t>multilingual</a:t>
            </a:r>
            <a:r>
              <a:rPr lang="it-IT" sz="1800" dirty="0"/>
              <a:t>.</a:t>
            </a:r>
          </a:p>
          <a:p>
            <a:pPr marL="36900" marR="0" lvl="0" algn="just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F4EDD8"/>
              </a:buClr>
              <a:buSzPct val="70000"/>
              <a:tabLst/>
              <a:defRPr/>
            </a:pPr>
            <a:endParaRPr lang="en-US" sz="1800" dirty="0"/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6AF08B9B-BF98-435D-B8DB-159F0D001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702380"/>
              </p:ext>
            </p:extLst>
          </p:nvPr>
        </p:nvGraphicFramePr>
        <p:xfrm>
          <a:off x="4590473" y="381755"/>
          <a:ext cx="7326224" cy="606355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61975">
                  <a:extLst>
                    <a:ext uri="{9D8B030D-6E8A-4147-A177-3AD203B41FA5}">
                      <a16:colId xmlns:a16="http://schemas.microsoft.com/office/drawing/2014/main" val="244352938"/>
                    </a:ext>
                  </a:extLst>
                </a:gridCol>
                <a:gridCol w="1847356">
                  <a:extLst>
                    <a:ext uri="{9D8B030D-6E8A-4147-A177-3AD203B41FA5}">
                      <a16:colId xmlns:a16="http://schemas.microsoft.com/office/drawing/2014/main" val="3947304854"/>
                    </a:ext>
                  </a:extLst>
                </a:gridCol>
                <a:gridCol w="1138484">
                  <a:extLst>
                    <a:ext uri="{9D8B030D-6E8A-4147-A177-3AD203B41FA5}">
                      <a16:colId xmlns:a16="http://schemas.microsoft.com/office/drawing/2014/main" val="1183438549"/>
                    </a:ext>
                  </a:extLst>
                </a:gridCol>
                <a:gridCol w="1235518">
                  <a:extLst>
                    <a:ext uri="{9D8B030D-6E8A-4147-A177-3AD203B41FA5}">
                      <a16:colId xmlns:a16="http://schemas.microsoft.com/office/drawing/2014/main" val="4277959279"/>
                    </a:ext>
                  </a:extLst>
                </a:gridCol>
                <a:gridCol w="1097611">
                  <a:extLst>
                    <a:ext uri="{9D8B030D-6E8A-4147-A177-3AD203B41FA5}">
                      <a16:colId xmlns:a16="http://schemas.microsoft.com/office/drawing/2014/main" val="1054091686"/>
                    </a:ext>
                  </a:extLst>
                </a:gridCol>
                <a:gridCol w="745280">
                  <a:extLst>
                    <a:ext uri="{9D8B030D-6E8A-4147-A177-3AD203B41FA5}">
                      <a16:colId xmlns:a16="http://schemas.microsoft.com/office/drawing/2014/main" val="3989751977"/>
                    </a:ext>
                  </a:extLst>
                </a:gridCol>
              </a:tblGrid>
              <a:tr h="9384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1200" dirty="0">
                          <a:effectLst/>
                        </a:rPr>
                        <a:t>MODELS</a:t>
                      </a:r>
                      <a:endParaRPr lang="it-IT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04" marR="49404" marT="24702" marB="2470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1200" dirty="0">
                          <a:solidFill>
                            <a:srgbClr val="FFFFFF"/>
                          </a:solidFill>
                          <a:effectLst/>
                        </a:rPr>
                        <a:t>DESCRIZIONE</a:t>
                      </a:r>
                      <a:endParaRPr lang="it-IT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04" marR="49404" marT="24702" marB="2470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1200">
                          <a:solidFill>
                            <a:srgbClr val="FFFFFF"/>
                          </a:solidFill>
                          <a:effectLst/>
                        </a:rPr>
                        <a:t>F1 SCORE</a:t>
                      </a:r>
                      <a:endParaRPr lang="it-IT" sz="1200" b="1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1200">
                          <a:solidFill>
                            <a:srgbClr val="FFFFFF"/>
                          </a:solidFill>
                          <a:effectLst/>
                        </a:rPr>
                        <a:t>(MICRO)</a:t>
                      </a:r>
                      <a:endParaRPr lang="it-IT" sz="1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04" marR="49404" marT="24702" marB="2470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1200" dirty="0">
                          <a:solidFill>
                            <a:srgbClr val="FFFFFF"/>
                          </a:solidFill>
                          <a:effectLst/>
                        </a:rPr>
                        <a:t>F1 SCORE</a:t>
                      </a:r>
                      <a:endParaRPr lang="it-IT" sz="1200" b="1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1200" dirty="0">
                          <a:solidFill>
                            <a:srgbClr val="FFFFFF"/>
                          </a:solidFill>
                          <a:effectLst/>
                        </a:rPr>
                        <a:t>(MACRO)</a:t>
                      </a:r>
                      <a:endParaRPr lang="it-IT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04" marR="49404" marT="24702" marB="2470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1200">
                          <a:solidFill>
                            <a:srgbClr val="FFFFFF"/>
                          </a:solidFill>
                          <a:effectLst/>
                        </a:rPr>
                        <a:t>F1 SCORE</a:t>
                      </a:r>
                      <a:endParaRPr lang="it-IT" sz="1200" b="1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1200">
                          <a:solidFill>
                            <a:srgbClr val="FFFFFF"/>
                          </a:solidFill>
                          <a:effectLst/>
                        </a:rPr>
                        <a:t>(MICRO)</a:t>
                      </a:r>
                      <a:endParaRPr lang="it-IT" sz="1200" b="1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1200">
                          <a:solidFill>
                            <a:srgbClr val="FFFFFF"/>
                          </a:solidFill>
                          <a:effectLst/>
                        </a:rPr>
                        <a:t>PREDICT.</a:t>
                      </a:r>
                      <a:endParaRPr lang="it-IT" sz="1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dirty="0">
                          <a:solidFill>
                            <a:srgbClr val="FFFFFF"/>
                          </a:solidFill>
                          <a:effectLst/>
                        </a:rPr>
                        <a:t>TIME </a:t>
                      </a:r>
                      <a:br>
                        <a:rPr lang="it-IT" sz="1200" b="1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it-IT" sz="1200" b="1" dirty="0">
                          <a:solidFill>
                            <a:srgbClr val="FFFFFF"/>
                          </a:solidFill>
                          <a:effectLst/>
                        </a:rPr>
                        <a:t>TEST.</a:t>
                      </a:r>
                      <a:endParaRPr lang="it-IT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63371099"/>
                  </a:ext>
                </a:extLst>
              </a:tr>
              <a:tr h="2574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1200">
                          <a:solidFill>
                            <a:srgbClr val="000000"/>
                          </a:solidFill>
                          <a:effectLst/>
                        </a:rPr>
                        <a:t>ADABOOST</a:t>
                      </a:r>
                      <a:endParaRPr lang="it-IT" sz="1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04" marR="49404" marT="24702" marB="2470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1200" dirty="0">
                          <a:solidFill>
                            <a:srgbClr val="000000"/>
                          </a:solidFill>
                          <a:effectLst/>
                        </a:rPr>
                        <a:t>STIMATORI: 50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1200" dirty="0">
                          <a:solidFill>
                            <a:srgbClr val="000000"/>
                          </a:solidFill>
                          <a:effectLst/>
                        </a:rPr>
                        <a:t>ALGORITHM: SAMME</a:t>
                      </a:r>
                      <a:endParaRPr lang="it-IT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04" marR="49404" marT="24702" marB="2470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200">
                          <a:solidFill>
                            <a:srgbClr val="000000"/>
                          </a:solidFill>
                          <a:effectLst/>
                        </a:rPr>
                        <a:t>0.42</a:t>
                      </a:r>
                      <a:endParaRPr lang="it-IT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04" marR="49404" marT="24702" marB="2470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200">
                          <a:solidFill>
                            <a:srgbClr val="000000"/>
                          </a:solidFill>
                          <a:effectLst/>
                        </a:rPr>
                        <a:t>0.11</a:t>
                      </a:r>
                      <a:endParaRPr lang="it-IT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04" marR="49404" marT="24702" marB="2470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200">
                          <a:solidFill>
                            <a:srgbClr val="000000"/>
                          </a:solidFill>
                          <a:effectLst/>
                        </a:rPr>
                        <a:t>0.37</a:t>
                      </a:r>
                      <a:endParaRPr lang="it-IT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>
                          <a:solidFill>
                            <a:srgbClr val="000000"/>
                          </a:solidFill>
                          <a:effectLst/>
                        </a:rPr>
                        <a:t>1 min</a:t>
                      </a:r>
                      <a:endParaRPr lang="it-IT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79425857"/>
                  </a:ext>
                </a:extLst>
              </a:tr>
              <a:tr h="3157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1200" dirty="0">
                          <a:solidFill>
                            <a:schemeClr val="tx1"/>
                          </a:solidFill>
                          <a:effectLst/>
                        </a:rPr>
                        <a:t>DECISION TREE</a:t>
                      </a:r>
                      <a:endParaRPr lang="it-IT" sz="1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04" marR="49404" marT="24702" marB="2470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1200" dirty="0">
                          <a:solidFill>
                            <a:schemeClr val="tx1"/>
                          </a:solidFill>
                          <a:effectLst/>
                        </a:rPr>
                        <a:t>DEFAULT</a:t>
                      </a:r>
                      <a:endParaRPr lang="it-IT" sz="1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04" marR="49404" marT="24702" marB="2470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200" dirty="0">
                          <a:solidFill>
                            <a:schemeClr val="tx1"/>
                          </a:solidFill>
                          <a:effectLst/>
                        </a:rPr>
                        <a:t>0.31</a:t>
                      </a:r>
                      <a:endParaRPr lang="it-IT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04" marR="49404" marT="24702" marB="2470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200" dirty="0">
                          <a:solidFill>
                            <a:schemeClr val="tx1"/>
                          </a:solidFill>
                          <a:effectLst/>
                        </a:rPr>
                        <a:t>0.07</a:t>
                      </a:r>
                      <a:endParaRPr lang="it-IT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04" marR="49404" marT="24702" marB="2470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200" dirty="0">
                          <a:solidFill>
                            <a:schemeClr val="tx1"/>
                          </a:solidFill>
                          <a:effectLst/>
                        </a:rPr>
                        <a:t>0.31</a:t>
                      </a:r>
                      <a:endParaRPr lang="it-IT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dirty="0">
                          <a:solidFill>
                            <a:schemeClr val="tx1"/>
                          </a:solidFill>
                          <a:effectLst/>
                        </a:rPr>
                        <a:t>1 min</a:t>
                      </a:r>
                      <a:endParaRPr lang="it-IT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73387599"/>
                  </a:ext>
                </a:extLst>
              </a:tr>
              <a:tr h="13650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1200" dirty="0">
                          <a:solidFill>
                            <a:srgbClr val="000000"/>
                          </a:solidFill>
                          <a:effectLst/>
                        </a:rPr>
                        <a:t>BERT</a:t>
                      </a:r>
                      <a:endParaRPr lang="it-IT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04" marR="49404" marT="24702" marB="2470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200" dirty="0">
                          <a:solidFill>
                            <a:srgbClr val="000000"/>
                          </a:solidFill>
                          <a:effectLst/>
                        </a:rPr>
                        <a:t>MAX_LENGTH=256</a:t>
                      </a:r>
                      <a:endParaRPr lang="it-IT" sz="1200" b="1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200" dirty="0">
                          <a:solidFill>
                            <a:srgbClr val="000000"/>
                          </a:solidFill>
                          <a:effectLst/>
                        </a:rPr>
                        <a:t>TRAIN_BATCH = 8</a:t>
                      </a:r>
                      <a:endParaRPr lang="it-IT" sz="1200" b="1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200" dirty="0">
                          <a:solidFill>
                            <a:srgbClr val="000000"/>
                          </a:solidFill>
                          <a:effectLst/>
                        </a:rPr>
                        <a:t>VALID_BATCH = 4</a:t>
                      </a:r>
                      <a:endParaRPr lang="it-IT" sz="1200" b="1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200" dirty="0">
                          <a:solidFill>
                            <a:srgbClr val="000000"/>
                          </a:solidFill>
                          <a:effectLst/>
                        </a:rPr>
                        <a:t>LEAR. RATE= 1e-05</a:t>
                      </a:r>
                      <a:endParaRPr lang="it-IT" sz="1200" b="1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1200" dirty="0">
                          <a:solidFill>
                            <a:srgbClr val="000000"/>
                          </a:solidFill>
                          <a:effectLst/>
                        </a:rPr>
                        <a:t>EPOCHS= 1</a:t>
                      </a:r>
                      <a:endParaRPr lang="it-IT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04" marR="49404" marT="24702" marB="2470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200" dirty="0">
                          <a:solidFill>
                            <a:srgbClr val="000000"/>
                          </a:solidFill>
                          <a:effectLst/>
                        </a:rPr>
                        <a:t>0.92</a:t>
                      </a:r>
                      <a:endParaRPr lang="it-IT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04" marR="49404" marT="24702" marB="2470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200" dirty="0">
                          <a:solidFill>
                            <a:srgbClr val="000000"/>
                          </a:solidFill>
                          <a:effectLst/>
                        </a:rPr>
                        <a:t>0.68</a:t>
                      </a:r>
                      <a:endParaRPr lang="it-IT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04" marR="49404" marT="24702" marB="2470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200" dirty="0">
                          <a:solidFill>
                            <a:srgbClr val="000000"/>
                          </a:solidFill>
                          <a:effectLst/>
                        </a:rPr>
                        <a:t>0.92</a:t>
                      </a:r>
                      <a:endParaRPr lang="it-IT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>
                          <a:solidFill>
                            <a:srgbClr val="000000"/>
                          </a:solidFill>
                          <a:effectLst/>
                        </a:rPr>
                        <a:t>40 min</a:t>
                      </a:r>
                      <a:endParaRPr lang="it-IT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01375655"/>
                  </a:ext>
                </a:extLst>
              </a:tr>
              <a:tr h="13650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1200" dirty="0" err="1">
                          <a:solidFill>
                            <a:schemeClr val="tx1"/>
                          </a:solidFill>
                          <a:effectLst/>
                        </a:rPr>
                        <a:t>RoBERTa</a:t>
                      </a:r>
                      <a:endParaRPr lang="it-IT" sz="1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04" marR="49404" marT="24702" marB="2470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</a:rPr>
                        <a:t>MAX_LENGTH=256</a:t>
                      </a:r>
                      <a:endParaRPr lang="it-IT" sz="12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</a:rPr>
                        <a:t>TRAIN_BATCH = 8</a:t>
                      </a:r>
                      <a:endParaRPr lang="it-IT" sz="12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</a:rPr>
                        <a:t>VALID_BATCH = 4</a:t>
                      </a:r>
                      <a:endParaRPr lang="it-IT" sz="12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</a:rPr>
                        <a:t>LEAR. RATE= 1e-05</a:t>
                      </a:r>
                      <a:endParaRPr lang="it-IT" sz="12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1200" dirty="0">
                          <a:solidFill>
                            <a:schemeClr val="tx1"/>
                          </a:solidFill>
                          <a:effectLst/>
                        </a:rPr>
                        <a:t>EPOCHS= 1</a:t>
                      </a:r>
                      <a:endParaRPr lang="it-IT" sz="1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04" marR="49404" marT="24702" marB="2470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200" dirty="0">
                          <a:solidFill>
                            <a:schemeClr val="tx1"/>
                          </a:solidFill>
                          <a:effectLst/>
                        </a:rPr>
                        <a:t>0.92</a:t>
                      </a:r>
                      <a:endParaRPr lang="it-IT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04" marR="49404" marT="24702" marB="2470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200" dirty="0">
                          <a:solidFill>
                            <a:schemeClr val="tx1"/>
                          </a:solidFill>
                          <a:effectLst/>
                        </a:rPr>
                        <a:t>0.73</a:t>
                      </a:r>
                      <a:endParaRPr lang="it-IT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04" marR="49404" marT="24702" marB="2470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200" dirty="0">
                          <a:solidFill>
                            <a:schemeClr val="tx1"/>
                          </a:solidFill>
                          <a:effectLst/>
                        </a:rPr>
                        <a:t>0.92</a:t>
                      </a:r>
                      <a:endParaRPr lang="it-IT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dirty="0">
                          <a:solidFill>
                            <a:schemeClr val="tx1"/>
                          </a:solidFill>
                          <a:effectLst/>
                        </a:rPr>
                        <a:t>40 min</a:t>
                      </a:r>
                      <a:endParaRPr lang="it-IT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74116449"/>
                  </a:ext>
                </a:extLst>
              </a:tr>
              <a:tr h="13650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1200" dirty="0">
                          <a:solidFill>
                            <a:srgbClr val="000000"/>
                          </a:solidFill>
                          <a:effectLst/>
                        </a:rPr>
                        <a:t>BERT MULTI</a:t>
                      </a:r>
                      <a:br>
                        <a:rPr lang="it-IT" sz="1200" b="1" kern="12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it-IT" sz="1200" b="1" kern="1200" dirty="0">
                          <a:solidFill>
                            <a:srgbClr val="000000"/>
                          </a:solidFill>
                          <a:effectLst/>
                        </a:rPr>
                        <a:t>LINGUAL</a:t>
                      </a:r>
                      <a:endParaRPr lang="it-IT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04" marR="49404" marT="24702" marB="2470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200" dirty="0">
                          <a:solidFill>
                            <a:srgbClr val="000000"/>
                          </a:solidFill>
                          <a:effectLst/>
                        </a:rPr>
                        <a:t>MAX_LENGTH=256</a:t>
                      </a:r>
                      <a:endParaRPr lang="it-IT" sz="1200" b="1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200" dirty="0">
                          <a:solidFill>
                            <a:srgbClr val="000000"/>
                          </a:solidFill>
                          <a:effectLst/>
                        </a:rPr>
                        <a:t>TRAIN_BATCH = 8</a:t>
                      </a:r>
                      <a:endParaRPr lang="it-IT" sz="1200" b="1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200" dirty="0">
                          <a:solidFill>
                            <a:srgbClr val="000000"/>
                          </a:solidFill>
                          <a:effectLst/>
                        </a:rPr>
                        <a:t>VALID_BATCH = 4</a:t>
                      </a:r>
                      <a:endParaRPr lang="it-IT" sz="1200" b="1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200" dirty="0">
                          <a:solidFill>
                            <a:srgbClr val="000000"/>
                          </a:solidFill>
                          <a:effectLst/>
                        </a:rPr>
                        <a:t>LEAR. RATE= 1e-05</a:t>
                      </a:r>
                      <a:endParaRPr lang="it-IT" sz="1200" b="1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1200" dirty="0">
                          <a:solidFill>
                            <a:srgbClr val="000000"/>
                          </a:solidFill>
                          <a:effectLst/>
                        </a:rPr>
                        <a:t>EPOCHS= 1</a:t>
                      </a:r>
                      <a:endParaRPr lang="it-IT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04" marR="49404" marT="24702" marB="2470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200">
                          <a:solidFill>
                            <a:srgbClr val="000000"/>
                          </a:solidFill>
                          <a:effectLst/>
                        </a:rPr>
                        <a:t>0.92</a:t>
                      </a:r>
                      <a:endParaRPr lang="it-IT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04" marR="49404" marT="24702" marB="2470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200" dirty="0">
                          <a:solidFill>
                            <a:srgbClr val="000000"/>
                          </a:solidFill>
                          <a:effectLst/>
                        </a:rPr>
                        <a:t>0.74</a:t>
                      </a:r>
                      <a:endParaRPr lang="it-IT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04" marR="49404" marT="24702" marB="2470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200">
                          <a:solidFill>
                            <a:srgbClr val="000000"/>
                          </a:solidFill>
                          <a:effectLst/>
                        </a:rPr>
                        <a:t>0.92</a:t>
                      </a:r>
                      <a:endParaRPr lang="it-IT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dirty="0">
                          <a:solidFill>
                            <a:srgbClr val="000000"/>
                          </a:solidFill>
                          <a:effectLst/>
                        </a:rPr>
                        <a:t>40 min</a:t>
                      </a:r>
                      <a:endParaRPr lang="it-IT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311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316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1771EC3-C2FC-AB53-84BD-0023EE084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it-IT" sz="4000" dirty="0"/>
              <a:t>Analisi mediante i servizi di Google Cloud Platform: Vertex AI e AUTOML</a:t>
            </a:r>
            <a:endParaRPr lang="en-US" sz="40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F8A3BC9-9D83-7EFD-1901-7704A970B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35200"/>
            <a:ext cx="10353762" cy="3232727"/>
          </a:xfrm>
        </p:spPr>
        <p:txBody>
          <a:bodyPr>
            <a:noAutofit/>
          </a:bodyPr>
          <a:lstStyle/>
          <a:p>
            <a:pPr marL="36900" indent="0" algn="just">
              <a:buNone/>
            </a:pPr>
            <a:r>
              <a:rPr lang="it-IT" sz="1800" dirty="0">
                <a:effectLst/>
              </a:rPr>
              <a:t>Dalla suite di servizi offerti dalla piattaforma GCP, è stato scelto Vertex AI per la trasformazione del caso d’uso in un prodotto rilasciabile ad un cliente finale. </a:t>
            </a:r>
          </a:p>
          <a:p>
            <a:pPr marL="36900" indent="0" algn="just">
              <a:buNone/>
            </a:pPr>
            <a:r>
              <a:rPr lang="it-IT" sz="1800" dirty="0">
                <a:effectLst/>
              </a:rPr>
              <a:t>Eseguite le seguenti procedure:</a:t>
            </a:r>
          </a:p>
          <a:p>
            <a:pPr marL="379800" indent="-342900" algn="just">
              <a:buFont typeface="+mj-lt"/>
              <a:buAutoNum type="arabicPeriod"/>
            </a:pPr>
            <a:r>
              <a:rPr lang="it-IT" sz="1800" dirty="0">
                <a:effectLst/>
              </a:rPr>
              <a:t>Sono stati inseriti i dati in un bucket di Google Cloud Storage. </a:t>
            </a:r>
          </a:p>
          <a:p>
            <a:pPr marL="379800" indent="-342900" algn="just">
              <a:buFont typeface="+mj-lt"/>
              <a:buAutoNum type="arabicPeriod"/>
            </a:pPr>
            <a:r>
              <a:rPr lang="it-IT" sz="1800" dirty="0">
                <a:effectLst/>
              </a:rPr>
              <a:t>Accedere alla sezione ‘Set di dati’ e importare il Dataset caricato su GCS, definendo Come tipo di dati e obiettivo, Testo -&gt; Classificazione del Testo/con più etichette.</a:t>
            </a:r>
          </a:p>
          <a:p>
            <a:pPr marL="379800" indent="-342900" algn="just">
              <a:buFont typeface="+mj-lt"/>
              <a:buAutoNum type="arabicPeriod"/>
            </a:pPr>
            <a:r>
              <a:rPr lang="it-IT" sz="1800" dirty="0">
                <a:effectLst/>
              </a:rPr>
              <a:t>Usare AUTOML, andando a configurare e eseguire il modello.</a:t>
            </a:r>
          </a:p>
          <a:p>
            <a:pPr marL="379800" indent="-342900" algn="just">
              <a:buFont typeface="+mj-lt"/>
              <a:buAutoNum type="arabicPeriod"/>
            </a:pPr>
            <a:r>
              <a:rPr lang="it-IT" sz="1800" dirty="0">
                <a:effectLst/>
              </a:rPr>
              <a:t>Dopo circa 4 ore e 30 minuti nella sezione modelli, è possibile trovare il modello addestrato. </a:t>
            </a:r>
          </a:p>
          <a:p>
            <a:pPr marL="379800" indent="-342900" algn="just">
              <a:buFont typeface="+mj-lt"/>
              <a:buAutoNum type="arabicPeriod"/>
            </a:pPr>
            <a:r>
              <a:rPr lang="it-IT" sz="1800" dirty="0">
                <a:effectLst/>
              </a:rPr>
              <a:t>Infine, nella sezione Deployment, è possibile creare un endpoint con il modello appena istanziato. </a:t>
            </a:r>
            <a:endParaRPr lang="it-IT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28801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FFFEF1-918B-4CFD-9EE0-032F79FB9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09598"/>
            <a:ext cx="3491056" cy="239579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3200" dirty="0"/>
              <a:t>Valutazione del modello AUTOML su Vertex AI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4FE88D1-8176-4442-8C73-D98934B259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3949" y="1205586"/>
            <a:ext cx="6725264" cy="39308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DCF39D9-6495-4875-A310-56D7EC81A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3293805"/>
            <a:ext cx="3491057" cy="2395795"/>
          </a:xfrm>
        </p:spPr>
        <p:txBody>
          <a:bodyPr/>
          <a:lstStyle/>
          <a:p>
            <a:pPr algn="just"/>
            <a:r>
              <a:rPr lang="it-IT" sz="1800" dirty="0">
                <a:effectLst/>
                <a:ea typeface="Calibri" panose="020F0502020204030204" pitchFamily="34" charset="0"/>
              </a:rPr>
              <a:t>AUTOML con una precisione dell’ 85% e una recall sull’80%  restituisce ottime predizioni con basso margine di errore.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7359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ttangolo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3" y="10"/>
            <a:ext cx="6265647" cy="6857990"/>
          </a:xfrm>
          <a:prstGeom prst="rect">
            <a:avLst/>
          </a:prstGeom>
        </p:spPr>
      </p:pic>
      <p:pic>
        <p:nvPicPr>
          <p:cNvPr id="57" name="Immagin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373624"/>
            <a:ext cx="4538124" cy="970450"/>
          </a:xfrm>
        </p:spPr>
        <p:txBody>
          <a:bodyPr rtlCol="0" anchor="b">
            <a:normAutofit/>
          </a:bodyPr>
          <a:lstStyle/>
          <a:p>
            <a:r>
              <a:rPr lang="it-IT" sz="4000" dirty="0">
                <a:effectLst/>
                <a:ea typeface="Calibri" panose="020F0502020204030204" pitchFamily="34" charset="0"/>
              </a:rPr>
              <a:t>Introduzione</a:t>
            </a:r>
            <a:endParaRPr lang="it-IT" sz="7200" dirty="0"/>
          </a:p>
        </p:txBody>
      </p:sp>
      <p:sp>
        <p:nvSpPr>
          <p:cNvPr id="24" name="Segnaposto contenut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2" y="1604625"/>
            <a:ext cx="4740901" cy="4058751"/>
          </a:xfrm>
        </p:spPr>
        <p:txBody>
          <a:bodyPr rtlCol="0" anchor="t">
            <a:normAutofit fontScale="25000" lnSpcReduction="20000"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it-IT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Studio, definizione e sviluppo di metodi di machine e deep learning per problemi di classificazione su dati testuali. 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it-IT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Apprendimento di modelli per la predizione di profili utente in piattaforme di social media e marketing web-based.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it-IT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Il lavoro di tesi è stato svolto durante uno stage di due mesi effettuato presso l’azienda VT Solutions and Consulting </a:t>
            </a:r>
            <a:r>
              <a:rPr lang="it-IT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srl</a:t>
            </a:r>
            <a:r>
              <a:rPr lang="it-IT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it-IT" sz="24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340B91E-5B7F-4F3C-92EC-1721E97909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9667" y="5556304"/>
            <a:ext cx="1462550" cy="54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9339A0E7-C4E4-4B65-8E64-2B8F0B712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Conclusioni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01196A6-1C86-4BEC-9CE5-731EDA15C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1866900"/>
            <a:ext cx="10343114" cy="44577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it-IT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 valutazione sperimentale dei modelli sviluppati durante il lavoro di tesi ha fornito ottimi risultati da un punto di vista dell’obiettivo da raggiungere. 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it-IT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MultilingualBert</a:t>
            </a:r>
            <a:r>
              <a:rPr lang="it-IT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risulta essere il modello che tende a adattarsi in maniera migliore ai dati in input con un micro </a:t>
            </a:r>
            <a:r>
              <a:rPr lang="it-IT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avg</a:t>
            </a:r>
            <a:r>
              <a:rPr lang="it-IT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F1-score pari a 0.92. </a:t>
            </a:r>
          </a:p>
          <a:p>
            <a:pPr algn="just">
              <a:lnSpc>
                <a:spcPct val="150000"/>
              </a:lnSpc>
            </a:pPr>
            <a:r>
              <a:rPr lang="it-IT" sz="1800" dirty="0">
                <a:effectLst/>
                <a:ea typeface="Calibri" panose="020F0502020204030204" pitchFamily="34" charset="0"/>
              </a:rPr>
              <a:t>Sulla piattaforma GCP, l’utilizzo di AUTOML in Vertex Ai ha prodotto ottimi risultati, e il servizio di end point rilasciato inoltre, definisce la possibilità di ottenere anche in maniera rapida risultati con ottime stime in termini di accuratezza con basso margine di errore.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066552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CCEE87-3B15-4349-82CB-484EA4C13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463420"/>
            <a:ext cx="10353762" cy="5931159"/>
          </a:xfrm>
        </p:spPr>
        <p:txBody>
          <a:bodyPr>
            <a:normAutofit/>
          </a:bodyPr>
          <a:lstStyle/>
          <a:p>
            <a:r>
              <a:rPr lang="it-IT" sz="5400" dirty="0"/>
              <a:t>Grazie per l’attenzione</a:t>
            </a:r>
            <a:endParaRPr lang="it-IT" sz="7200" dirty="0"/>
          </a:p>
        </p:txBody>
      </p:sp>
    </p:spTree>
    <p:extLst>
      <p:ext uri="{BB962C8B-B14F-4D97-AF65-F5344CB8AC3E}">
        <p14:creationId xmlns:p14="http://schemas.microsoft.com/office/powerpoint/2010/main" val="308986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ttangolo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6265647" y="10"/>
            <a:ext cx="5934973" cy="6857990"/>
          </a:xfrm>
          <a:prstGeom prst="rect">
            <a:avLst/>
          </a:prstGeom>
        </p:spPr>
      </p:pic>
      <p:pic>
        <p:nvPicPr>
          <p:cNvPr id="57" name="Immagin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4" name="Segnaposto contenut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468" y="1522083"/>
            <a:ext cx="5468091" cy="4058751"/>
          </a:xfrm>
        </p:spPr>
        <p:txBody>
          <a:bodyPr rtlCol="0" anchor="t">
            <a:normAutofit fontScale="25000" lnSpcReduction="20000"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it-IT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Realizzazione di pipeline software di machine deep learning per la classificazione multi-label multi-class relativa ai </a:t>
            </a:r>
            <a:r>
              <a:rPr lang="it-IT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topics</a:t>
            </a:r>
            <a:r>
              <a:rPr lang="it-IT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di un testo, attraverso l’utilizzo di modelli vector-</a:t>
            </a:r>
            <a:r>
              <a:rPr lang="it-IT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space</a:t>
            </a:r>
            <a:r>
              <a:rPr lang="it-IT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e di linguaggio contestualizzati, con ulteriore valutazione su dati testuali multilingua. 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it-IT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Elaborazione ed analisi dei testi gestite attraverso tool  di Google Cloud Platform, quali Vertex AI e BigQuery ML. 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it-IT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AutoML</a:t>
            </a:r>
            <a:r>
              <a:rPr lang="it-IT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è stato configurato in modo da consentire ad un utente la possibilità di utilizzare metodi di classificazione come servizio endpoint.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B1EF7205-2CAC-4981-B6D2-E5C6D9B43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323" y="373624"/>
            <a:ext cx="4538124" cy="970450"/>
          </a:xfrm>
        </p:spPr>
        <p:txBody>
          <a:bodyPr rtlCol="0" anchor="b">
            <a:normAutofit/>
          </a:bodyPr>
          <a:lstStyle/>
          <a:p>
            <a:r>
              <a:rPr lang="it-IT" sz="4000" dirty="0">
                <a:effectLst/>
                <a:latin typeface="+mn-lt"/>
                <a:ea typeface="Calibri" panose="020F0502020204030204" pitchFamily="34" charset="0"/>
              </a:rPr>
              <a:t>Obiettivo</a:t>
            </a:r>
            <a:endParaRPr lang="it-IT" sz="7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83090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3BAB7C-46AF-4950-8DC7-C77657636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Cloud Computing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95FE89-FA34-4767-95A5-4A2A19B67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66900"/>
            <a:ext cx="10353762" cy="3924299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it-IT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Il Cloud computing rappresenta un grande cambiamento rispetto alla visione tradizionale delle aziende in materia di risorse IT. 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it-IT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Principali vantaggi:</a:t>
            </a:r>
          </a:p>
          <a:p>
            <a:pPr lvl="1" algn="just"/>
            <a:r>
              <a:rPr lang="it-IT" sz="1800" b="1" dirty="0">
                <a:effectLst/>
                <a:ea typeface="Calibri" panose="020F0502020204030204" pitchFamily="34" charset="0"/>
              </a:rPr>
              <a:t>Costo</a:t>
            </a:r>
          </a:p>
          <a:p>
            <a:pPr lvl="1" algn="just"/>
            <a:r>
              <a:rPr lang="it-IT" sz="1800" b="1" dirty="0">
                <a:effectLst/>
                <a:ea typeface="Calibri" panose="020F0502020204030204" pitchFamily="34" charset="0"/>
              </a:rPr>
              <a:t>Velocità</a:t>
            </a:r>
          </a:p>
          <a:p>
            <a:pPr lvl="1" algn="just"/>
            <a:r>
              <a:rPr lang="it-IT" sz="1800" b="1" dirty="0">
                <a:effectLst/>
                <a:ea typeface="Calibri" panose="020F0502020204030204" pitchFamily="34" charset="0"/>
              </a:rPr>
              <a:t>Scalabilità globale</a:t>
            </a:r>
          </a:p>
          <a:p>
            <a:pPr lvl="1" algn="just"/>
            <a:r>
              <a:rPr lang="it-IT" sz="1800" b="1" dirty="0">
                <a:effectLst/>
                <a:ea typeface="Calibri" panose="020F0502020204030204" pitchFamily="34" charset="0"/>
              </a:rPr>
              <a:t>Produttività</a:t>
            </a:r>
          </a:p>
          <a:p>
            <a:pPr lvl="1" algn="just"/>
            <a:r>
              <a:rPr lang="it-IT" sz="1800" b="1" dirty="0">
                <a:effectLst/>
                <a:ea typeface="Calibri" panose="020F0502020204030204" pitchFamily="34" charset="0"/>
              </a:rPr>
              <a:t>Prestazioni</a:t>
            </a:r>
          </a:p>
          <a:p>
            <a:pPr lvl="1" algn="just"/>
            <a:r>
              <a:rPr lang="it-IT" sz="1800" b="1" dirty="0">
                <a:effectLst/>
                <a:ea typeface="Calibri" panose="020F0502020204030204" pitchFamily="34" charset="0"/>
              </a:rPr>
              <a:t>Affidabilità</a:t>
            </a:r>
          </a:p>
          <a:p>
            <a:pPr lvl="1" algn="just"/>
            <a:r>
              <a:rPr lang="it-IT" sz="1800" b="1" dirty="0">
                <a:effectLst/>
                <a:ea typeface="Calibri" panose="020F0502020204030204" pitchFamily="34" charset="0"/>
              </a:rPr>
              <a:t>Sicurezza</a:t>
            </a:r>
            <a:endParaRPr lang="it-IT" sz="18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6A5EB68-B37B-4DEE-B957-03C5EFDC9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098" y="2941572"/>
            <a:ext cx="4266107" cy="28496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77486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B29EB5-1D22-4049-BC05-1F43F6076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Google Cloud Platform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66AED6-621C-4144-AF08-13FAA77DB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088376"/>
          </a:xfrm>
        </p:spPr>
        <p:txBody>
          <a:bodyPr>
            <a:normAutofit/>
          </a:bodyPr>
          <a:lstStyle/>
          <a:p>
            <a:pPr algn="just"/>
            <a:r>
              <a:rPr lang="it-IT" sz="1800" dirty="0"/>
              <a:t>Google Cloud Platform (GCP) è una suite di servizi di Cloud computing.</a:t>
            </a:r>
          </a:p>
          <a:p>
            <a:pPr algn="just"/>
            <a:r>
              <a:rPr lang="it-IT" sz="1800" dirty="0"/>
              <a:t>Google elenca oltre 100 prodotti con il marchio Google </a:t>
            </a:r>
            <a:r>
              <a:rPr lang="it-IT" sz="1800" dirty="0" err="1"/>
              <a:t>Cloud</a:t>
            </a:r>
            <a:r>
              <a:rPr lang="it-IT" sz="1800" dirty="0"/>
              <a:t>, tra cui:</a:t>
            </a:r>
          </a:p>
          <a:p>
            <a:pPr lvl="1" algn="just"/>
            <a:r>
              <a:rPr lang="it-IT" sz="1800" b="1" dirty="0"/>
              <a:t>Google Cloud Storage (GCS) </a:t>
            </a:r>
          </a:p>
          <a:p>
            <a:pPr lvl="1" algn="just"/>
            <a:r>
              <a:rPr lang="it-IT" sz="1800" b="1" dirty="0"/>
              <a:t>Google Compute Engine (GCE) </a:t>
            </a:r>
          </a:p>
          <a:p>
            <a:pPr lvl="1" algn="just"/>
            <a:r>
              <a:rPr lang="it-IT" sz="1800" b="1" dirty="0"/>
              <a:t>Google BigQuery</a:t>
            </a:r>
          </a:p>
          <a:p>
            <a:pPr lvl="1" algn="just"/>
            <a:r>
              <a:rPr lang="it-IT" sz="1800" b="1" dirty="0"/>
              <a:t>Google Cloud </a:t>
            </a:r>
            <a:r>
              <a:rPr lang="it-IT" sz="1800" b="1" dirty="0" err="1"/>
              <a:t>Dataflow</a:t>
            </a:r>
            <a:r>
              <a:rPr lang="it-IT" sz="1800" b="1" dirty="0"/>
              <a:t> </a:t>
            </a:r>
          </a:p>
          <a:p>
            <a:pPr lvl="1" algn="just"/>
            <a:r>
              <a:rPr lang="it-IT" sz="1800" b="1" dirty="0"/>
              <a:t>Google Cloud </a:t>
            </a:r>
            <a:r>
              <a:rPr lang="it-IT" sz="1800" b="1" dirty="0" err="1"/>
              <a:t>Dataproc</a:t>
            </a:r>
            <a:endParaRPr lang="it-IT" sz="1800" b="1" dirty="0"/>
          </a:p>
          <a:p>
            <a:pPr lvl="1" algn="just"/>
            <a:r>
              <a:rPr lang="it-IT" sz="1800" b="1" dirty="0"/>
              <a:t>Google Cloud Machine Learning Engine </a:t>
            </a:r>
          </a:p>
          <a:p>
            <a:pPr lvl="1" algn="just"/>
            <a:r>
              <a:rPr lang="it-IT" sz="1800" b="1" dirty="0"/>
              <a:t>Google Cloud IoT Core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8223D08-4643-4B3E-A981-51DF083920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33" t="1632" r="10949" b="-1632"/>
          <a:stretch/>
        </p:blipFill>
        <p:spPr>
          <a:xfrm>
            <a:off x="6686549" y="3089084"/>
            <a:ext cx="4581008" cy="274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040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3D6B39-66AA-4F6E-812A-C575FC27E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26476"/>
            <a:ext cx="3826156" cy="1257300"/>
          </a:xfrm>
        </p:spPr>
        <p:txBody>
          <a:bodyPr>
            <a:normAutofit/>
          </a:bodyPr>
          <a:lstStyle/>
          <a:p>
            <a:r>
              <a:rPr lang="it-IT" sz="4000" dirty="0"/>
              <a:t>Vertex AI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FF41B0-AE51-43ED-92FF-4C6D30E15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618" y="1634840"/>
            <a:ext cx="4969163" cy="4849091"/>
          </a:xfrm>
        </p:spPr>
        <p:txBody>
          <a:bodyPr>
            <a:normAutofit/>
          </a:bodyPr>
          <a:lstStyle/>
          <a:p>
            <a:pPr algn="just"/>
            <a:r>
              <a:rPr lang="it-IT" sz="1800" dirty="0"/>
              <a:t>Google Cloud Vertex AI, nuova piattaforma di machine learning, ha lo scopo di rendere più facile per gli sviluppatori distribuire e mantenere i propri modelli di AI.</a:t>
            </a:r>
          </a:p>
          <a:p>
            <a:pPr algn="just"/>
            <a:r>
              <a:rPr lang="it-IT" sz="1800" dirty="0"/>
              <a:t>Vertex AI dispone dei seguenti Strumenti </a:t>
            </a:r>
            <a:r>
              <a:rPr lang="it-IT" sz="1800" dirty="0" err="1"/>
              <a:t>MLOps</a:t>
            </a:r>
            <a:r>
              <a:rPr lang="it-IT" sz="1800" dirty="0"/>
              <a:t> in un unico flusso di lavoro unificato:</a:t>
            </a:r>
          </a:p>
          <a:p>
            <a:pPr lvl="1" algn="just"/>
            <a:r>
              <a:rPr lang="it-IT" sz="1600" dirty="0" err="1"/>
              <a:t>AutoML</a:t>
            </a:r>
            <a:r>
              <a:rPr lang="it-IT" sz="1600" dirty="0"/>
              <a:t>;</a:t>
            </a:r>
          </a:p>
          <a:p>
            <a:pPr lvl="1" algn="just"/>
            <a:r>
              <a:rPr lang="it-IT" sz="1600" dirty="0"/>
              <a:t>Workbench Vertex AI;</a:t>
            </a:r>
          </a:p>
          <a:p>
            <a:pPr lvl="1" algn="just"/>
            <a:r>
              <a:rPr lang="it-IT" sz="1600" dirty="0"/>
              <a:t>Vertex AI Data </a:t>
            </a:r>
            <a:r>
              <a:rPr lang="it-IT" sz="1600" dirty="0" err="1"/>
              <a:t>Labeling</a:t>
            </a:r>
            <a:r>
              <a:rPr lang="it-IT" sz="1600" dirty="0"/>
              <a:t>;</a:t>
            </a:r>
          </a:p>
          <a:p>
            <a:pPr lvl="1" algn="just"/>
            <a:r>
              <a:rPr lang="it-IT" sz="1600" b="1" dirty="0"/>
              <a:t>Vertex AI Feature Store;</a:t>
            </a:r>
          </a:p>
          <a:p>
            <a:pPr lvl="1" algn="just"/>
            <a:r>
              <a:rPr lang="it-IT" sz="1600" b="1" dirty="0"/>
              <a:t>Vertex AI Pipelines;</a:t>
            </a:r>
          </a:p>
          <a:p>
            <a:pPr lvl="1" algn="just"/>
            <a:r>
              <a:rPr lang="it-IT" sz="1600" b="1" dirty="0"/>
              <a:t>Vertex AI </a:t>
            </a:r>
            <a:r>
              <a:rPr lang="it-IT" sz="1600" b="1" dirty="0" err="1"/>
              <a:t>Vizier</a:t>
            </a:r>
            <a:r>
              <a:rPr lang="it-IT" sz="1600" b="1" dirty="0"/>
              <a:t>;</a:t>
            </a:r>
          </a:p>
          <a:p>
            <a:pPr algn="just"/>
            <a:endParaRPr lang="it-IT" sz="20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5973560-75D7-433C-A680-60890B06A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53" b="96233" l="1914" r="93142">
                        <a14:foregroundMark x1="24561" y1="24315" x2="24561" y2="24315"/>
                        <a14:foregroundMark x1="23923" y1="38699" x2="29027" y2="27055"/>
                        <a14:foregroundMark x1="29027" y1="27055" x2="22329" y2="13699"/>
                        <a14:foregroundMark x1="19617" y1="41096" x2="5582" y2="43664"/>
                        <a14:foregroundMark x1="55981" y1="21575" x2="55981" y2="21575"/>
                        <a14:foregroundMark x1="46411" y1="27055" x2="51515" y2="22432"/>
                        <a14:foregroundMark x1="75917" y1="32877" x2="77831" y2="26027"/>
                        <a14:foregroundMark x1="83254" y1="39041" x2="89793" y2="33390"/>
                        <a14:foregroundMark x1="87879" y1="40582" x2="93301" y2="41438"/>
                        <a14:foregroundMark x1="58214" y1="18836" x2="62839" y2="15925"/>
                        <a14:foregroundMark x1="71292" y1="54452" x2="88198" y2="57192"/>
                        <a14:foregroundMark x1="88198" y1="57192" x2="89952" y2="67979"/>
                        <a14:foregroundMark x1="89952" y1="67979" x2="89952" y2="68151"/>
                        <a14:foregroundMark x1="79585" y1="47089" x2="81180" y2="27740"/>
                        <a14:foregroundMark x1="81180" y1="27740" x2="80861" y2="26712"/>
                        <a14:foregroundMark x1="81659" y1="25342" x2="82456" y2="20205"/>
                        <a14:foregroundMark x1="49123" y1="14726" x2="49123" y2="14726"/>
                        <a14:foregroundMark x1="44179" y1="22603" x2="37959" y2="15240"/>
                        <a14:foregroundMark x1="37959" y1="15240" x2="37640" y2="13870"/>
                        <a14:foregroundMark x1="55343" y1="20377" x2="64434" y2="9418"/>
                        <a14:foregroundMark x1="64434" y1="9418" x2="45774" y2="6336"/>
                        <a14:foregroundMark x1="21212" y1="70034" x2="8772" y2="58733"/>
                        <a14:foregroundMark x1="8772" y1="58733" x2="4466" y2="57877"/>
                        <a14:foregroundMark x1="53429" y1="75514" x2="40670" y2="83219"/>
                        <a14:foregroundMark x1="40670" y1="83219" x2="41786" y2="93493"/>
                        <a14:foregroundMark x1="41786" y1="93493" x2="56778" y2="95548"/>
                        <a14:foregroundMark x1="56778" y1="95548" x2="67305" y2="94007"/>
                        <a14:foregroundMark x1="67305" y1="94007" x2="59809" y2="82534"/>
                        <a14:foregroundMark x1="59809" y1="82534" x2="57735" y2="72945"/>
                        <a14:foregroundMark x1="57735" y1="72945" x2="50718" y2="76027"/>
                        <a14:foregroundMark x1="48006" y1="96233" x2="41308" y2="96404"/>
                        <a14:foregroundMark x1="23126" y1="88527" x2="11005" y2="68493"/>
                        <a14:foregroundMark x1="30463" y1="8219" x2="30463" y2="8219"/>
                        <a14:foregroundMark x1="50239" y1="4452" x2="50239" y2="4452"/>
                        <a14:foregroundMark x1="59649" y1="14897" x2="55821" y2="3596"/>
                        <a14:foregroundMark x1="55821" y1="3596" x2="50718" y2="3253"/>
                        <a14:foregroundMark x1="90271" y1="60959" x2="86762" y2="71918"/>
                        <a14:foregroundMark x1="86762" y1="71918" x2="78628" y2="80822"/>
                        <a14:foregroundMark x1="78628" y1="80822" x2="67624" y2="78767"/>
                        <a14:foregroundMark x1="67624" y1="78767" x2="67624" y2="69178"/>
                        <a14:foregroundMark x1="67624" y1="69178" x2="71930" y2="60274"/>
                        <a14:foregroundMark x1="71930" y1="60274" x2="72408" y2="55479"/>
                        <a14:foregroundMark x1="22967" y1="88185" x2="29506" y2="76027"/>
                        <a14:foregroundMark x1="29506" y1="76027" x2="28708" y2="63699"/>
                        <a14:foregroundMark x1="28708" y1="63699" x2="21531" y2="55308"/>
                        <a14:foregroundMark x1="21531" y1="55308" x2="11164" y2="54452"/>
                        <a14:foregroundMark x1="11164" y1="54452" x2="3828" y2="59247"/>
                        <a14:backgroundMark x1="33333" y1="19349" x2="33333" y2="19349"/>
                        <a14:backgroundMark x1="38118" y1="32192" x2="34450" y2="23116"/>
                        <a14:backgroundMark x1="1754" y1="50000" x2="1754" y2="50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0" y="886691"/>
            <a:ext cx="5503622" cy="512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279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olo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000" dirty="0"/>
              <a:t>Framework proposto: definizione, sviluppo </a:t>
            </a:r>
            <a:br>
              <a:rPr lang="it-IT" sz="4000" dirty="0"/>
            </a:br>
            <a:r>
              <a:rPr lang="it-IT" sz="4000" dirty="0"/>
              <a:t>e valutazione sperimentale</a:t>
            </a:r>
          </a:p>
        </p:txBody>
      </p:sp>
      <p:sp>
        <p:nvSpPr>
          <p:cNvPr id="50" name="Segnaposto contenuto 2">
            <a:extLst>
              <a:ext uri="{FF2B5EF4-FFF2-40B4-BE49-F238E27FC236}">
                <a16:creationId xmlns:a16="http://schemas.microsoft.com/office/drawing/2014/main" id="{E276777F-6A81-4AAF-A33A-33957B917D9C}"/>
              </a:ext>
            </a:extLst>
          </p:cNvPr>
          <p:cNvSpPr txBox="1">
            <a:spLocks/>
          </p:cNvSpPr>
          <p:nvPr/>
        </p:nvSpPr>
        <p:spPr>
          <a:xfrm>
            <a:off x="1359877" y="2401454"/>
            <a:ext cx="9907680" cy="384694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just">
              <a:buNone/>
            </a:pPr>
            <a:r>
              <a:rPr lang="it-IT" sz="2800" b="1" dirty="0"/>
              <a:t>Descrizione del </a:t>
            </a:r>
            <a:r>
              <a:rPr lang="it-IT" sz="2800" b="1" dirty="0" err="1"/>
              <a:t>dataset</a:t>
            </a:r>
            <a:r>
              <a:rPr lang="it-IT" sz="2800" b="1" dirty="0"/>
              <a:t>:</a:t>
            </a:r>
          </a:p>
          <a:p>
            <a:pPr algn="just"/>
            <a:r>
              <a:rPr lang="it-IT" sz="1800" dirty="0"/>
              <a:t>Il dataset deriva da articoli pubblicati dall’organizzazione giornalistica Reuters.</a:t>
            </a:r>
          </a:p>
          <a:p>
            <a:pPr algn="just"/>
            <a:r>
              <a:rPr lang="it-IT" sz="1800" dirty="0"/>
              <a:t>Le directory fornite e contenenti i dati, distribuiti da NIST, sono:</a:t>
            </a:r>
          </a:p>
          <a:p>
            <a:pPr lvl="1" algn="just"/>
            <a:r>
              <a:rPr lang="it-IT" sz="1800" dirty="0"/>
              <a:t>rcv1.tar.xz: un corpus di notizie in lingua inglese.</a:t>
            </a:r>
          </a:p>
          <a:p>
            <a:pPr lvl="1" algn="just"/>
            <a:r>
              <a:rPr lang="it-IT" sz="1800" dirty="0"/>
              <a:t>rcv2.tar.xz: un corpus di notizie multilingua.</a:t>
            </a:r>
          </a:p>
          <a:p>
            <a:pPr lvl="1" algn="just"/>
            <a:r>
              <a:rPr lang="it-IT" sz="1800" dirty="0"/>
              <a:t>trc2: file CSV compressi.</a:t>
            </a:r>
          </a:p>
        </p:txBody>
      </p:sp>
    </p:spTree>
    <p:extLst>
      <p:ext uri="{BB962C8B-B14F-4D97-AF65-F5344CB8AC3E}">
        <p14:creationId xmlns:p14="http://schemas.microsoft.com/office/powerpoint/2010/main" val="4230622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3BD7A8-BAD8-4E59-B56C-B063560BD99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66838" y="701675"/>
            <a:ext cx="9402762" cy="5359400"/>
          </a:xfrm>
        </p:spPr>
        <p:txBody>
          <a:bodyPr>
            <a:noAutofit/>
          </a:bodyPr>
          <a:lstStyle/>
          <a:p>
            <a:pPr marL="36900"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it-IT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lang="it-IT" sz="2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extraction</a:t>
            </a:r>
            <a:r>
              <a:rPr lang="it-IT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00000"/>
              </a:lnSpc>
              <a:spcAft>
                <a:spcPts val="800"/>
              </a:spcAft>
            </a:pPr>
            <a:r>
              <a:rPr lang="it-IT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 record sono stati estrapolati dai file nella directory rcv1, che contiene file xml.</a:t>
            </a:r>
          </a:p>
          <a:p>
            <a:pPr algn="just">
              <a:lnSpc>
                <a:spcPct val="100000"/>
              </a:lnSpc>
              <a:spcAft>
                <a:spcPts val="800"/>
              </a:spcAft>
            </a:pPr>
            <a:r>
              <a:rPr lang="it-IT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 una sottodirectory di rcv1 sono stati estratti ulteriori tre file che definiscono associazioni:</a:t>
            </a:r>
          </a:p>
          <a:p>
            <a:pPr lvl="1" indent="-342900" algn="just">
              <a:spcAft>
                <a:spcPts val="800"/>
              </a:spcAft>
            </a:pPr>
            <a:r>
              <a:rPr lang="it-IT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‘industry_codes.txt’, ‘region_codes.txt’, ‘topic_codes.txt’.</a:t>
            </a:r>
          </a:p>
          <a:p>
            <a:pPr marL="414000" lvl="1" indent="0" algn="just">
              <a:spcAft>
                <a:spcPts val="800"/>
              </a:spcAft>
              <a:buNone/>
            </a:pPr>
            <a:r>
              <a:rPr lang="it-IT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Il totale dei record estratti è 806801.</a:t>
            </a:r>
          </a:p>
          <a:p>
            <a:pPr algn="just">
              <a:lnSpc>
                <a:spcPct val="100000"/>
              </a:lnSpc>
              <a:spcAft>
                <a:spcPts val="800"/>
              </a:spcAft>
            </a:pPr>
            <a:r>
              <a:rPr lang="it-IT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Dalla directory rcv2 nello specifico sono stati estratti 487357 ulteriori record.</a:t>
            </a:r>
          </a:p>
          <a:p>
            <a:pPr algn="just">
              <a:lnSpc>
                <a:spcPct val="100000"/>
              </a:lnSpc>
              <a:spcAft>
                <a:spcPts val="800"/>
              </a:spcAft>
            </a:pPr>
            <a:endParaRPr lang="it-IT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900"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it-IT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lang="it-IT" sz="2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cleaning</a:t>
            </a:r>
            <a:r>
              <a:rPr lang="it-IT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00000"/>
              </a:lnSpc>
            </a:pPr>
            <a:r>
              <a:rPr lang="it-IT" sz="1800" dirty="0">
                <a:effectLst/>
                <a:ea typeface="Calibri" panose="020F0502020204030204" pitchFamily="34" charset="0"/>
              </a:rPr>
              <a:t>Ricerca di inconsistenze o presenza di valori mancanti.</a:t>
            </a:r>
          </a:p>
          <a:p>
            <a:pPr algn="just"/>
            <a:r>
              <a:rPr lang="it-IT" sz="1800" dirty="0">
                <a:effectLst/>
                <a:ea typeface="Calibri" panose="020F0502020204030204" pitchFamily="34" charset="0"/>
              </a:rPr>
              <a:t>Eliminazione dei duplicati.</a:t>
            </a:r>
          </a:p>
          <a:p>
            <a:pPr algn="just"/>
            <a:r>
              <a:rPr lang="it-IT" sz="1800" dirty="0">
                <a:effectLst/>
                <a:ea typeface="Calibri" panose="020F0502020204030204" pitchFamily="34" charset="0"/>
              </a:rPr>
              <a:t>Eliminazione di </a:t>
            </a:r>
            <a:r>
              <a:rPr lang="it-IT" sz="1800" dirty="0" err="1">
                <a:effectLst/>
                <a:ea typeface="Calibri" panose="020F0502020204030204" pitchFamily="34" charset="0"/>
              </a:rPr>
              <a:t>tuple</a:t>
            </a:r>
            <a:r>
              <a:rPr lang="it-IT" sz="1800" dirty="0">
                <a:effectLst/>
                <a:ea typeface="Calibri" panose="020F0502020204030204" pitchFamily="34" charset="0"/>
              </a:rPr>
              <a:t> che dispongono di valori mancanti riguardo il testo, o il </a:t>
            </a:r>
            <a:r>
              <a:rPr lang="it-IT" sz="1800" dirty="0" err="1">
                <a:effectLst/>
                <a:ea typeface="Calibri" panose="020F0502020204030204" pitchFamily="34" charset="0"/>
              </a:rPr>
              <a:t>topic</a:t>
            </a:r>
            <a:r>
              <a:rPr lang="it-IT" sz="1800" dirty="0">
                <a:effectLst/>
                <a:ea typeface="Calibri" panose="020F0502020204030204" pitchFamily="34" charset="0"/>
              </a:rPr>
              <a:t>.</a:t>
            </a:r>
          </a:p>
          <a:p>
            <a:pPr marL="36900" indent="0" algn="just">
              <a:spcAft>
                <a:spcPts val="800"/>
              </a:spcAft>
              <a:buNone/>
            </a:pPr>
            <a:endParaRPr lang="it-IT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101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9AD96B-1EBA-4FF6-9EDB-0235FF665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867" y="743622"/>
            <a:ext cx="10727487" cy="1062427"/>
          </a:xfrm>
        </p:spPr>
        <p:txBody>
          <a:bodyPr>
            <a:normAutofit/>
          </a:bodyPr>
          <a:lstStyle/>
          <a:p>
            <a:pPr marL="36900" indent="0" algn="just">
              <a:buNone/>
            </a:pPr>
            <a:r>
              <a:rPr lang="it-IT" sz="2800" b="1" dirty="0">
                <a:effectLst/>
                <a:latin typeface="+mj-lt"/>
                <a:ea typeface="Calibri" panose="020F0502020204030204" pitchFamily="34" charset="0"/>
              </a:rPr>
              <a:t>Data </a:t>
            </a:r>
            <a:r>
              <a:rPr lang="it-IT" sz="2800" b="1" dirty="0" err="1">
                <a:effectLst/>
                <a:latin typeface="+mj-lt"/>
                <a:ea typeface="Calibri" panose="020F0502020204030204" pitchFamily="34" charset="0"/>
              </a:rPr>
              <a:t>visualization</a:t>
            </a:r>
            <a:endParaRPr lang="it-IT" sz="2800" b="1" dirty="0">
              <a:effectLst/>
              <a:latin typeface="+mj-lt"/>
              <a:ea typeface="Calibri" panose="020F0502020204030204" pitchFamily="34" charset="0"/>
            </a:endParaRPr>
          </a:p>
          <a:p>
            <a:pPr algn="just"/>
            <a:r>
              <a:rPr lang="it-IT" sz="1800" dirty="0">
                <a:effectLst/>
                <a:ea typeface="Calibri" panose="020F0502020204030204" pitchFamily="34" charset="0"/>
              </a:rPr>
              <a:t>I dati a seguito della fase di </a:t>
            </a:r>
            <a:r>
              <a:rPr lang="it-IT" sz="1800" dirty="0" err="1">
                <a:effectLst/>
                <a:ea typeface="Calibri" panose="020F0502020204030204" pitchFamily="34" charset="0"/>
              </a:rPr>
              <a:t>cleaning</a:t>
            </a:r>
            <a:r>
              <a:rPr lang="it-IT" sz="1800" dirty="0">
                <a:effectLst/>
                <a:ea typeface="Calibri" panose="020F0502020204030204" pitchFamily="34" charset="0"/>
              </a:rPr>
              <a:t> risultano essere 803066: </a:t>
            </a:r>
            <a:endParaRPr lang="it-IT" sz="20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80B2293-B8A7-46F3-83F6-13A71BBDC4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5" t="-2300" b="-1"/>
          <a:stretch/>
        </p:blipFill>
        <p:spPr bwMode="auto">
          <a:xfrm>
            <a:off x="1587598" y="2788209"/>
            <a:ext cx="2937680" cy="31609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86F169A-8476-4CEF-B75A-93C06B2F6343}"/>
              </a:ext>
            </a:extLst>
          </p:cNvPr>
          <p:cNvSpPr txBox="1"/>
          <p:nvPr/>
        </p:nvSpPr>
        <p:spPr>
          <a:xfrm>
            <a:off x="5832202" y="1791608"/>
            <a:ext cx="5699152" cy="1060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06000" algn="just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F4EDD8"/>
              </a:buClr>
              <a:buSzPct val="70000"/>
              <a:buFont typeface="Wingdings 2" charset="2"/>
              <a:buChar char=""/>
              <a:tabLst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4EDD8"/>
                </a:solidFill>
                <a:effectLst/>
                <a:uLnTx/>
                <a:uFillTx/>
                <a:ea typeface="+mn-ea"/>
                <a:cs typeface="+mn-cs"/>
              </a:rPr>
              <a:t>Analisi sul genere:</a:t>
            </a:r>
          </a:p>
          <a:p>
            <a:pPr marL="800100" lvl="1" indent="-306000" algn="just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F4EDD8"/>
              </a:buClr>
              <a:buSzPct val="70000"/>
              <a:buFont typeface="Wingdings 2" charset="2"/>
              <a:buChar char=""/>
              <a:defRPr/>
            </a:pPr>
            <a:r>
              <a:rPr lang="it-IT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4EDD8"/>
                </a:solidFill>
              </a:rPr>
              <a:t>Influenza </a:t>
            </a:r>
            <a:r>
              <a:rPr kumimoji="0" lang="it-IT" sz="16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4EDD8"/>
                </a:solidFill>
                <a:effectLst/>
                <a:uLnTx/>
                <a:uFillTx/>
              </a:rPr>
              <a:t>sulla definizione di un articolo con un particolare </a:t>
            </a:r>
            <a:r>
              <a:rPr kumimoji="0" lang="it-IT" sz="1600" b="0" i="0" u="none" strike="noStrike" kern="1200" cap="none" spc="0" normalizeH="0" baseline="0" noProof="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4EDD8"/>
                </a:solidFill>
                <a:effectLst/>
                <a:uLnTx/>
                <a:uFillTx/>
              </a:rPr>
              <a:t>topic</a:t>
            </a:r>
            <a:r>
              <a:rPr kumimoji="0" lang="it-IT" sz="16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4EDD8"/>
                </a:solidFill>
                <a:effectLst/>
                <a:uLnTx/>
                <a:uFillTx/>
              </a:rPr>
              <a:t>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4850927-9D36-421E-BAA9-D70723F0D9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71" t="53974" r="-179" b="1971"/>
          <a:stretch/>
        </p:blipFill>
        <p:spPr>
          <a:xfrm>
            <a:off x="8881933" y="3012060"/>
            <a:ext cx="2636721" cy="2100395"/>
          </a:xfrm>
          <a:prstGeom prst="roundRect">
            <a:avLst>
              <a:gd name="adj" fmla="val 470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EC9E6DD-FA2B-414F-B1BB-EBFB9220C5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004" t="-308" r="1243" b="56967"/>
          <a:stretch/>
        </p:blipFill>
        <p:spPr>
          <a:xfrm>
            <a:off x="6083300" y="3012061"/>
            <a:ext cx="2716414" cy="2100395"/>
          </a:xfrm>
          <a:prstGeom prst="roundRect">
            <a:avLst>
              <a:gd name="adj" fmla="val 566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8E16CD29-9B96-4941-A7B4-477A6FBF8382}"/>
              </a:ext>
            </a:extLst>
          </p:cNvPr>
          <p:cNvSpPr txBox="1">
            <a:spLocks/>
          </p:cNvSpPr>
          <p:nvPr/>
        </p:nvSpPr>
        <p:spPr>
          <a:xfrm>
            <a:off x="1173018" y="1791608"/>
            <a:ext cx="3957650" cy="106242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F4EDD8"/>
              </a:buClr>
              <a:defRPr/>
            </a:pPr>
            <a:r>
              <a:rPr lang="it-IT" sz="1800" dirty="0">
                <a:cs typeface="Times New Roman" panose="02020603050405020304" pitchFamily="18" charset="0"/>
              </a:rPr>
              <a:t>Analisi specializzate sui </a:t>
            </a:r>
            <a:r>
              <a:rPr lang="it-IT" sz="1800" dirty="0" err="1">
                <a:cs typeface="Times New Roman" panose="02020603050405020304" pitchFamily="18" charset="0"/>
              </a:rPr>
              <a:t>topics</a:t>
            </a:r>
            <a:r>
              <a:rPr lang="it-IT" sz="1800" dirty="0">
                <a:cs typeface="Times New Roman" panose="02020603050405020304" pitchFamily="18" charset="0"/>
              </a:rPr>
              <a:t>:</a:t>
            </a:r>
          </a:p>
          <a:p>
            <a:pPr lvl="1" algn="just">
              <a:buClr>
                <a:srgbClr val="F4EDD8"/>
              </a:buClr>
              <a:defRPr/>
            </a:pPr>
            <a:r>
              <a:rPr lang="it-IT" sz="1600" dirty="0">
                <a:cs typeface="Times New Roman" panose="02020603050405020304" pitchFamily="18" charset="0"/>
              </a:rPr>
              <a:t> Analisi Top-k search.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6062090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09_TF55705232.potx" id="{9AB85140-8137-4882-A269-A99A969389E2}" vid="{91349CD9-E240-460F-BB33-26349DC4D00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{4E1E19A3-53D7-42F0-A247-3024A4E1A093}tf55705232_win32</Template>
  <TotalTime>2584</TotalTime>
  <Words>1892</Words>
  <Application>Microsoft Office PowerPoint</Application>
  <PresentationFormat>Widescreen</PresentationFormat>
  <Paragraphs>368</Paragraphs>
  <Slides>21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6" baseType="lpstr">
      <vt:lpstr>Arial Narrow</vt:lpstr>
      <vt:lpstr>Calibri</vt:lpstr>
      <vt:lpstr>Goudy Old Style</vt:lpstr>
      <vt:lpstr>Wingdings 2</vt:lpstr>
      <vt:lpstr>SlateVTI</vt:lpstr>
      <vt:lpstr>Applicazione di Google Cloud Vertex AI per l'estrazione di topic e la classificazione multi-label di dati testuali</vt:lpstr>
      <vt:lpstr>Introduzione</vt:lpstr>
      <vt:lpstr>Obiettivo</vt:lpstr>
      <vt:lpstr>Cloud Computing</vt:lpstr>
      <vt:lpstr>Google Cloud Platform </vt:lpstr>
      <vt:lpstr>Vertex AI</vt:lpstr>
      <vt:lpstr>Framework proposto: definizione, sviluppo  e valutazione sperimentale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Valutazione e confronto dei risultati ottenuti</vt:lpstr>
      <vt:lpstr>Valutazioni sul dataset multilingua</vt:lpstr>
      <vt:lpstr>Analisi con elevato numero di label: Valutazione e confronto dei risultati ottenuti</vt:lpstr>
      <vt:lpstr>Analisi mediante i servizi di Google Cloud Platform: Vertex AI e AUTOML</vt:lpstr>
      <vt:lpstr>Valutazione del modello AUTOML su Vertex AI</vt:lpstr>
      <vt:lpstr>Conclusioni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 Lorem Ipsum</dc:title>
  <dc:creator>Mattia Gatto</dc:creator>
  <cp:lastModifiedBy>Mattia Gatto</cp:lastModifiedBy>
  <cp:revision>40</cp:revision>
  <dcterms:created xsi:type="dcterms:W3CDTF">2022-04-11T08:26:58Z</dcterms:created>
  <dcterms:modified xsi:type="dcterms:W3CDTF">2022-04-26T08:12:39Z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