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64" r:id="rId7"/>
    <p:sldId id="260" r:id="rId8"/>
    <p:sldId id="258" r:id="rId9"/>
    <p:sldId id="266" r:id="rId10"/>
    <p:sldId id="267" r:id="rId11"/>
    <p:sldId id="268" r:id="rId12"/>
    <p:sldId id="269" r:id="rId13"/>
    <p:sldId id="261" r:id="rId14"/>
    <p:sldId id="262" r:id="rId15"/>
    <p:sldId id="263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20" autoAdjust="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ro-RO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Ce este algoritmul DFS?</a:t>
          </a:r>
          <a:endParaRPr lang="en-US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ro-RO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Ce se întâplă când graful se modifică? </a:t>
          </a:r>
          <a:endParaRPr lang="en-US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9D8DAFB6-C744-4BD6-B757-393BF647EBB6}">
      <dgm:prSet phldrT="[Text]" custT="1"/>
      <dgm:spPr/>
      <dgm:t>
        <a:bodyPr/>
        <a:lstStyle/>
        <a:p>
          <a:r>
            <a:rPr lang="ro-RO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Algoritmul trebuie rulat de la început</a:t>
          </a:r>
          <a:endParaRPr lang="en-US" sz="2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/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/>
      <dgm:spPr/>
      <dgm:t>
        <a:bodyPr/>
        <a:lstStyle/>
        <a:p>
          <a:r>
            <a:rPr lang="ro-RO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Cum rezolvăm această problemă?</a:t>
          </a:r>
          <a:endParaRPr lang="en-US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2A9B6C90-9B70-4ED8-9084-8651413BB905}">
      <dgm:prSet phldrT="[Text]" custT="1"/>
      <dgm:spPr/>
      <dgm:t>
        <a:bodyPr/>
        <a:lstStyle/>
        <a:p>
          <a:r>
            <a:rPr lang="ro-RO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Folosim un algoritm mai eficient</a:t>
          </a:r>
          <a:endParaRPr lang="en-US" sz="2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7C005B7-F5AA-4111-A87D-782B117A0259}" type="parTrans" cxnId="{1D59D94A-4BF7-417E-B49B-225C005839A9}">
      <dgm:prSet/>
      <dgm:spPr/>
      <dgm:t>
        <a:bodyPr/>
        <a:lstStyle/>
        <a:p>
          <a:endParaRPr lang="en-US"/>
        </a:p>
      </dgm:t>
    </dgm:pt>
    <dgm:pt modelId="{54109FB3-0563-4B2C-BFF0-181E047427F8}" type="sibTrans" cxnId="{1D59D94A-4BF7-417E-B49B-225C005839A9}">
      <dgm:prSet/>
      <dgm:spPr/>
      <dgm:t>
        <a:bodyPr/>
        <a:lstStyle/>
        <a:p>
          <a:endParaRPr lang="en-US"/>
        </a:p>
      </dgm:t>
    </dgm:pt>
    <dgm:pt modelId="{F4977667-5313-46EA-B5A9-7B092FB869AD}">
      <dgm:prSet phldrT="[Text]" custT="1"/>
      <dgm:spPr/>
      <dgm:t>
        <a:bodyPr/>
        <a:lstStyle/>
        <a:p>
          <a:r>
            <a:rPr lang="ro-RO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Algoritm folosit pentru parcurgerea în adâncime unui graf</a:t>
          </a:r>
          <a:endParaRPr lang="en-US" sz="24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A88B2F7-929F-4924-A2F1-76F4737B6BFF}" type="parTrans" cxnId="{A736305C-A45E-41EF-B6CF-C530A01458EE}">
      <dgm:prSet/>
      <dgm:spPr/>
      <dgm:t>
        <a:bodyPr/>
        <a:lstStyle/>
        <a:p>
          <a:endParaRPr lang="en-US"/>
        </a:p>
      </dgm:t>
    </dgm:pt>
    <dgm:pt modelId="{E96144E1-A397-444A-9897-290788E2B759}" type="sibTrans" cxnId="{A736305C-A45E-41EF-B6CF-C530A01458EE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61E99B7-574E-48F6-8EB6-00B41DF8ED89}" type="pres">
      <dgm:prSet presAssocID="{0D51337A-31FA-4717-B2BF-9243F96D2B9B}" presName="descendantText" presStyleLbl="alignAccFollowNode1" presStyleIdx="0" presStyleCnt="3">
        <dgm:presLayoutVars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329ECF1A-78BE-41CB-B252-8011825B67CD}" type="pres">
      <dgm:prSet presAssocID="{A7F7584C-6CC5-40A2-9566-2842A5DEA97A}" presName="descendantText" presStyleLbl="alignAccFollowNode1" presStyleIdx="1" presStyleCnt="3">
        <dgm:presLayoutVars>
          <dgm:bulletEnabled val="1"/>
        </dgm:presLayoutVars>
      </dgm:prSet>
      <dgm:spPr/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A66EBD3D-E7C5-421C-B8B5-728648057DDC}" type="pres">
      <dgm:prSet presAssocID="{51A6936C-668E-4912-B1B4-BA2D45D3F624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A736305C-A45E-41EF-B6CF-C530A01458EE}" srcId="{0D51337A-31FA-4717-B2BF-9243F96D2B9B}" destId="{F4977667-5313-46EA-B5A9-7B092FB869AD}" srcOrd="0" destOrd="0" parTransId="{3A88B2F7-929F-4924-A2F1-76F4737B6BFF}" sibTransId="{E96144E1-A397-444A-9897-290788E2B759}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C65EFE7A-5430-4917-89D2-D70BAF0289E3}" type="presOf" srcId="{2A9B6C90-9B70-4ED8-9084-8651413BB905}" destId="{A66EBD3D-E7C5-421C-B8B5-728648057DDC}" srcOrd="0" destOrd="0" presId="urn:microsoft.com/office/officeart/2005/8/layout/vList5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9EBCECE1-5E14-48F4-A23A-7A89D48BC088}" type="presOf" srcId="{F4977667-5313-46EA-B5A9-7B092FB869AD}" destId="{661E99B7-574E-48F6-8EB6-00B41DF8ED89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F4EA0FE2-8E63-43C2-BF24-8A532CDA9DC3}" type="presParOf" srcId="{BBAB8945-0B00-4547-92CF-AE59FDD0EF39}" destId="{661E99B7-574E-48F6-8EB6-00B41DF8ED8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477107E6-023C-4B3F-96EF-D2D5DA516C5C}" type="presParOf" srcId="{74B4E996-D144-43FA-9C7B-5183D295C315}" destId="{A66EBD3D-E7C5-421C-B8B5-728648057DD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1E99B7-574E-48F6-8EB6-00B41DF8ED89}">
      <dsp:nvSpPr>
        <dsp:cNvPr id="0" name=""/>
        <dsp:cNvSpPr/>
      </dsp:nvSpPr>
      <dsp:spPr>
        <a:xfrm rot="5400000">
          <a:off x="6279531" y="-2597504"/>
          <a:ext cx="913097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Algoritm folosit pentru parcurgerea în adâncime unui graf</a:t>
          </a:r>
          <a:endParaRPr lang="en-US" sz="2400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566160" y="160441"/>
        <a:ext cx="6295266" cy="823949"/>
      </dsp:txXfrm>
    </dsp:sp>
    <dsp:sp modelId="{3230722F-B757-4673-BD2F-9D4BAB5CEE8D}">
      <dsp:nvSpPr>
        <dsp:cNvPr id="0" name=""/>
        <dsp:cNvSpPr/>
      </dsp:nvSpPr>
      <dsp:spPr>
        <a:xfrm>
          <a:off x="0" y="1729"/>
          <a:ext cx="3566160" cy="11413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0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Ce este algoritmul DFS?</a:t>
          </a:r>
          <a:endParaRPr lang="en-US" sz="3000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5717" y="57446"/>
        <a:ext cx="3454726" cy="1029938"/>
      </dsp:txXfrm>
    </dsp:sp>
    <dsp:sp modelId="{329ECF1A-78BE-41CB-B252-8011825B67CD}">
      <dsp:nvSpPr>
        <dsp:cNvPr id="0" name=""/>
        <dsp:cNvSpPr/>
      </dsp:nvSpPr>
      <dsp:spPr>
        <a:xfrm rot="5400000">
          <a:off x="6279531" y="-1399064"/>
          <a:ext cx="913097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Algoritmul trebuie rulat de la început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566160" y="1358881"/>
        <a:ext cx="6295266" cy="823949"/>
      </dsp:txXfrm>
    </dsp:sp>
    <dsp:sp modelId="{8A3FE5E4-2689-4041-B2C5-C63BC276A3EF}">
      <dsp:nvSpPr>
        <dsp:cNvPr id="0" name=""/>
        <dsp:cNvSpPr/>
      </dsp:nvSpPr>
      <dsp:spPr>
        <a:xfrm>
          <a:off x="0" y="1200169"/>
          <a:ext cx="3566160" cy="11413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0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Ce se întâplă când graful se modifică? </a:t>
          </a:r>
          <a:endParaRPr lang="en-US" sz="3000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5717" y="1255886"/>
        <a:ext cx="3454726" cy="1029938"/>
      </dsp:txXfrm>
    </dsp:sp>
    <dsp:sp modelId="{A66EBD3D-E7C5-421C-B8B5-728648057DDC}">
      <dsp:nvSpPr>
        <dsp:cNvPr id="0" name=""/>
        <dsp:cNvSpPr/>
      </dsp:nvSpPr>
      <dsp:spPr>
        <a:xfrm rot="5400000">
          <a:off x="6279531" y="-200623"/>
          <a:ext cx="913097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Folosim un algoritm mai eficient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566160" y="2557322"/>
        <a:ext cx="6295266" cy="823949"/>
      </dsp:txXfrm>
    </dsp:sp>
    <dsp:sp modelId="{1C763A21-352A-41D1-A2E2-E305DABA275D}">
      <dsp:nvSpPr>
        <dsp:cNvPr id="0" name=""/>
        <dsp:cNvSpPr/>
      </dsp:nvSpPr>
      <dsp:spPr>
        <a:xfrm>
          <a:off x="0" y="2398610"/>
          <a:ext cx="3566160" cy="11413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0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Cum rezolvăm această problemă?</a:t>
          </a:r>
          <a:endParaRPr lang="en-US" sz="3000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5717" y="2454327"/>
        <a:ext cx="3454726" cy="10299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09-Jan-24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09-Jan-24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09-Jan-24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09-Jan-24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09-Jan-24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09-Jan-24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09-Jan-24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09-Jan-24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09-Jan-24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09-Jan-24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09-Jan-24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09-Jan-24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09-Jan-24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09-Jan-24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09-Jan-24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09-Jan-24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Incremental DFS algorithms:</a:t>
            </a:r>
            <a:br>
              <a:rPr lang="en-US" sz="2000" dirty="0"/>
            </a:br>
            <a:r>
              <a:rPr lang="en-US" sz="3200" dirty="0"/>
              <a:t> a theoretical and experimental study</a:t>
            </a:r>
            <a:endParaRPr lang="en-US" sz="5400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ro-RO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Iojică Mattia</a:t>
            </a:r>
            <a:endParaRPr lang="en-US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Rockwell" panose="02060603020205020403" pitchFamily="18" charset="0"/>
              </a:rPr>
              <a:t>Experimente</a:t>
            </a:r>
            <a:r>
              <a:rPr lang="en-US" dirty="0">
                <a:latin typeface="Rockwell" panose="02060603020205020403" pitchFamily="18" charset="0"/>
              </a:rPr>
              <a:t> pe </a:t>
            </a:r>
            <a:r>
              <a:rPr lang="en-US" dirty="0" err="1">
                <a:latin typeface="Rockwell" panose="02060603020205020403" pitchFamily="18" charset="0"/>
              </a:rPr>
              <a:t>grafuri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neorientate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aleato</a:t>
            </a:r>
            <a:r>
              <a:rPr lang="ro-RO" dirty="0">
                <a:latin typeface="Rockwell" panose="02060603020205020403" pitchFamily="18" charset="0"/>
              </a:rPr>
              <a:t>rii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ro-RO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Rezultatele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</a:t>
            </a:r>
            <a:r>
              <a:rPr lang="ro-RO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ținute sunt realizate pe baza numărului total de muchii procesate și a numarului de muchii procesate la fiecare update.</a:t>
            </a:r>
          </a:p>
          <a:p>
            <a:pPr marL="457200" lvl="1" indent="0" algn="just">
              <a:buNone/>
            </a:pPr>
            <a:r>
              <a:rPr lang="ro-RO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Performanțele algoritmulor SDFS, SDFS-Int și WDFS au fost foarte apropiate de limitele lor teoretice, în timp ce ADFS1 și ADFS2 au performat mult mai bine și mai rapid.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400" dirty="0">
                <a:latin typeface="Rockwell" panose="02060603020205020403" pitchFamily="18" charset="0"/>
              </a:rPr>
              <a:t>Structura unui arbore DFS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0609"/>
            <a:ext cx="9905999" cy="354171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ro-RO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Din studiile făcute asupra structurii arborilor DFS, s-a observat o proprietate pe care autorii au numit-o „broomstick structure”. Astfel, plecând de la rădăcina arborelui, există un drum fără ramificații (fiecare nod are exact un copil).</a:t>
            </a:r>
          </a:p>
          <a:p>
            <a:pPr marL="457200" lvl="1" indent="0">
              <a:buNone/>
            </a:pPr>
            <a:r>
              <a:rPr lang="ro-RO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Această structură este formată din „coadă” (drumul fară ramificații) și „peri” nodurile si muchiile rămase.</a:t>
            </a:r>
          </a:p>
          <a:p>
            <a:pPr marL="457200" lvl="1" indent="0">
              <a:buNone/>
            </a:pPr>
            <a:r>
              <a:rPr lang="ro-RO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0372925" cy="1478570"/>
          </a:xfrm>
        </p:spPr>
        <p:txBody>
          <a:bodyPr>
            <a:normAutofit/>
          </a:bodyPr>
          <a:lstStyle/>
          <a:p>
            <a:r>
              <a:rPr lang="ro-RO" dirty="0">
                <a:latin typeface="Rockwell" panose="02060603020205020403" pitchFamily="18" charset="0"/>
              </a:rPr>
              <a:t>Algoritmi noi pentru grafuri aleatrii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400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buNone/>
            </a:pP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Văzând performanțele obținute de algoritmii ADFS, autorii propun o variantă modificată a algoritmului SDFS inspirată dintr-o construcție bazată pe peri. Acest nou algoritm numindu-se SDFS2.</a:t>
            </a:r>
          </a:p>
          <a:p>
            <a:pPr marL="0" lvl="0" indent="0">
              <a:buNone/>
            </a:pP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Practic, se vor reconstrui doar perii arborelui DFS după inserarea unor muchii cross-edge.</a:t>
            </a:r>
          </a:p>
          <a:p>
            <a:pPr marL="0" lvl="0" indent="0">
              <a:buNone/>
            </a:pP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Ca rezultat, s-a obținut un algoritm ce va avea performanțe apropiate de algoritmii ADFS, și mai bune decât SDFS și WDFS. </a:t>
            </a:r>
          </a:p>
          <a:p>
            <a:pPr marL="0" lvl="0" indent="0">
              <a:buNone/>
            </a:pP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0372925" cy="1478570"/>
          </a:xfrm>
        </p:spPr>
        <p:txBody>
          <a:bodyPr>
            <a:normAutofit/>
          </a:bodyPr>
          <a:lstStyle/>
          <a:p>
            <a:r>
              <a:rPr lang="ro-RO" dirty="0">
                <a:latin typeface="Rockwell" panose="02060603020205020403" pitchFamily="18" charset="0"/>
              </a:rPr>
              <a:t>DFS incremental pe grafuri reale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06353"/>
            <a:ext cx="9905999" cy="448322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lvl="0" indent="0">
              <a:buNone/>
            </a:pP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Cum până acum grafurile au fost generate aleatoriu, autorii au ales să testeze algoritmii și pe grafuri reale. Aici s-a observat că ADFS obține rezultate mai bune decât SFDS2.</a:t>
            </a:r>
          </a:p>
          <a:p>
            <a:pPr marL="0" lvl="0" indent="0">
              <a:buNone/>
            </a:pP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Cum la adăugarea unei muchii de tipul cross-edge (x,y) ADFS reconstruiește unul din 2 subarbori candidați care se leagă de LCA(x,y). Autorii propun o nouă versiune a algoritmului (SDFS3), ce va reconstui doar subarborele cu număr mai mic de noduri.</a:t>
            </a:r>
          </a:p>
          <a:p>
            <a:pPr marL="0" indent="0">
              <a:buNone/>
            </a:pP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În urma testelor făcute pe noul algoritm, autorii observă că SFDS3 este mai rapid de peste 10 ori decât SDFS2, dar mai lent de peste 30 de ori decât ADFS.</a:t>
            </a:r>
          </a:p>
        </p:txBody>
      </p:sp>
    </p:spTree>
    <p:extLst>
      <p:ext uri="{BB962C8B-B14F-4D97-AF65-F5344CB8AC3E}">
        <p14:creationId xmlns:p14="http://schemas.microsoft.com/office/powerpoint/2010/main" val="2960330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0372925" cy="1478570"/>
          </a:xfrm>
        </p:spPr>
        <p:txBody>
          <a:bodyPr>
            <a:normAutofit/>
          </a:bodyPr>
          <a:lstStyle/>
          <a:p>
            <a:r>
              <a:rPr lang="ro-RO" dirty="0">
                <a:latin typeface="Rockwell" panose="02060603020205020403" pitchFamily="18" charset="0"/>
              </a:rPr>
              <a:t>Concluzii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06353"/>
            <a:ext cx="9905999" cy="44832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algn="just">
              <a:buNone/>
            </a:pP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În urma acestui studiu autorii au descoperit o proprietate a arborilor DFS pentru grafuri aleatorii numită „broomstick structure”. Folosindu-se de această structură, autorii au propus un nou algoritm (SDFS2) care a obținut performanțe foarte bune depășind experimental algorimii deja existenți  pentru grafuri aleatorii.</a:t>
            </a:r>
          </a:p>
          <a:p>
            <a:pPr marL="0" lvl="0" indent="0" algn="just">
              <a:buNone/>
            </a:pP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În cele din urmă, pentru grafurile reale s-a propus </a:t>
            </a:r>
            <a:r>
              <a:rPr lang="ro-RO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algoritmul SDFS3, care nu se apropie însă de performanțele algoritmilor existenți.</a:t>
            </a:r>
            <a:endParaRPr lang="ro-RO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306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400" dirty="0">
                <a:latin typeface="Rockwell" panose="02060603020205020403" pitchFamily="18" charset="0"/>
              </a:rPr>
              <a:t>Introducere</a:t>
            </a:r>
            <a:endParaRPr lang="en-US" sz="4400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9530066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10174290" cy="3541714"/>
          </a:xfrm>
        </p:spPr>
        <p:txBody>
          <a:bodyPr>
            <a:normAutofit/>
          </a:bodyPr>
          <a:lstStyle/>
          <a:p>
            <a:pPr lvl="1"/>
            <a:r>
              <a:rPr lang="fr-F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 este un arbore DFS a lui G.</a:t>
            </a:r>
            <a:endParaRPr lang="ro-RO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s-E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path(x, y) este drumul de la x la y în T</a:t>
            </a:r>
            <a:endParaRPr lang="ro-RO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ro-RO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T(x) este subarborele cu rădăcina în x</a:t>
            </a:r>
          </a:p>
          <a:p>
            <a:pPr lvl="1"/>
            <a:r>
              <a:rPr lang="ro-RO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LCA(u, v) este cel mai mic strămos, comun al lui u și v în T</a:t>
            </a:r>
          </a:p>
          <a:p>
            <a:pPr lvl="1"/>
            <a:endParaRPr lang="ro-RO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BC0271B-D6C9-44A6-DA29-BDCA57CB9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Preliminarii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853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 dirty="0">
                <a:latin typeface="Rockwell" panose="02060603020205020403" pitchFamily="18" charset="0"/>
              </a:rPr>
              <a:t>Tipuri de muchii folosite</a:t>
            </a:r>
            <a:endParaRPr lang="en-US" sz="32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1120" y="2249486"/>
            <a:ext cx="7231310" cy="4117758"/>
          </a:xfrm>
        </p:spPr>
        <p:txBody>
          <a:bodyPr>
            <a:normAutofit fontScale="92500"/>
          </a:bodyPr>
          <a:lstStyle/>
          <a:p>
            <a:pPr marL="457200" lvl="1" indent="0">
              <a:buNone/>
            </a:pPr>
            <a:r>
              <a:rPr lang="ro-RO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muchie (x, y) în arborele DFS al unui graf poate fi:</a:t>
            </a:r>
          </a:p>
          <a:p>
            <a:pPr lvl="1"/>
            <a:r>
              <a:rPr lang="ro-RO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Forward edge: leagă nodul </a:t>
            </a:r>
            <a:r>
              <a:rPr lang="ro-RO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 </a:t>
            </a:r>
            <a:r>
              <a:rPr lang="ro-RO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un</a:t>
            </a:r>
            <a:r>
              <a:rPr lang="ro-RO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o-RO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descendent</a:t>
            </a:r>
            <a:r>
              <a:rPr lang="ro-RO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o-RO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 acestuia în arbore</a:t>
            </a:r>
          </a:p>
          <a:p>
            <a:pPr lvl="1"/>
            <a:r>
              <a:rPr lang="ro-RO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 edge: leagă nodul </a:t>
            </a:r>
            <a:r>
              <a:rPr lang="ro-RO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 </a:t>
            </a:r>
            <a:r>
              <a:rPr lang="ro-RO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un strămoș al acestuia în arbore</a:t>
            </a:r>
          </a:p>
          <a:p>
            <a:pPr lvl="1"/>
            <a:r>
              <a:rPr lang="ro-RO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Cross edge: leagă partea dreaptă a arborelui de partea stângă</a:t>
            </a:r>
          </a:p>
          <a:p>
            <a:pPr lvl="1"/>
            <a:r>
              <a:rPr lang="ro-RO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Anti-cross edge: leagă partea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</a:t>
            </a:r>
            <a:r>
              <a:rPr lang="ro-RO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ângă a arborelui de partea dreaptă</a:t>
            </a:r>
          </a:p>
          <a:p>
            <a:pPr lvl="1"/>
            <a:endParaRPr lang="ro-RO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ro-RO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3D2949-F639-7C97-0DB6-75BEA58283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238"/>
          <a:stretch/>
        </p:blipFill>
        <p:spPr>
          <a:xfrm>
            <a:off x="7469696" y="2456853"/>
            <a:ext cx="3511493" cy="25650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31651B-A380-D2EF-E7C0-04EB3AEEE543}"/>
              </a:ext>
            </a:extLst>
          </p:cNvPr>
          <p:cNvSpPr txBox="1"/>
          <p:nvPr/>
        </p:nvSpPr>
        <p:spPr>
          <a:xfrm>
            <a:off x="10905689" y="2840057"/>
            <a:ext cx="16861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Tree edge</a:t>
            </a:r>
          </a:p>
          <a:p>
            <a:r>
              <a:rPr lang="en-US" sz="1600" dirty="0">
                <a:solidFill>
                  <a:schemeClr val="bg1"/>
                </a:solidFill>
              </a:rPr>
              <a:t>Back edge</a:t>
            </a:r>
          </a:p>
          <a:p>
            <a:r>
              <a:rPr lang="en-US" sz="1600" dirty="0">
                <a:solidFill>
                  <a:schemeClr val="bg1"/>
                </a:solidFill>
              </a:rPr>
              <a:t>Forward edge</a:t>
            </a:r>
          </a:p>
          <a:p>
            <a:r>
              <a:rPr lang="en-US" sz="1600" dirty="0">
                <a:solidFill>
                  <a:schemeClr val="bg1"/>
                </a:solidFill>
              </a:rPr>
              <a:t>Cross edge</a:t>
            </a:r>
          </a:p>
        </p:txBody>
      </p:sp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400" dirty="0">
                <a:latin typeface="Rockwell" panose="02060603020205020403" pitchFamily="18" charset="0"/>
              </a:rPr>
              <a:t>Algoritmi incrementali existenti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613471"/>
            <a:ext cx="9905999" cy="3541714"/>
          </a:xfrm>
        </p:spPr>
        <p:txBody>
          <a:bodyPr/>
          <a:lstStyle/>
          <a:p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Algoritmi DFS Statici: SDFS și SDFS-Int</a:t>
            </a:r>
          </a:p>
          <a:p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Algoritmi pentru Grafuri Orientate Aciclice: FDFS</a:t>
            </a:r>
          </a:p>
          <a:p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Algoritmi pentru Grafuri Neorientate: ADFS</a:t>
            </a:r>
          </a:p>
          <a:p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Algoritmi cu worst-case garantat: WDFS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400" dirty="0">
                <a:latin typeface="Rockwell" panose="02060603020205020403" pitchFamily="18" charset="0"/>
              </a:rPr>
              <a:t>Algoritmi DFS Statici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SDFS:</a:t>
            </a:r>
          </a:p>
          <a:p>
            <a:pPr marL="457200" lvl="1" indent="0">
              <a:buNone/>
            </a:pP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Presupune reluarea algoritmului Dfs de la început, de fiecare dată cand o muchie nouă este adăugată.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SDFS-Int:</a:t>
            </a:r>
          </a:p>
          <a:p>
            <a:pPr marL="457200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 derivat din SDFS ce se oprește atunci când toate nodurile din graf au fost vizitate.</a:t>
            </a:r>
          </a:p>
          <a:p>
            <a:pPr marL="457200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Obține performanțe mai bune decât SDFS.</a:t>
            </a:r>
          </a:p>
          <a:p>
            <a:pPr marL="457200" lvl="1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142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5400" baseline="-25000" dirty="0"/>
              <a:t>Algoritmi pentru grafuri orientate aciclice</a:t>
            </a:r>
            <a:endParaRPr lang="en-US" sz="5400" baseline="-250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FDFS:</a:t>
            </a:r>
          </a:p>
          <a:p>
            <a:pPr marL="457200" lvl="1" indent="0" algn="just">
              <a:buNone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Algoritmul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menține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numerotarea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post-order a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nodurilor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într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-un arbore DFS.</a:t>
            </a:r>
          </a:p>
          <a:p>
            <a:pPr marL="457200" lvl="1" indent="0" algn="just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inserarea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unei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muchii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(x, y)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în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graf, se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verifică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dacă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aceasta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tipul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anti-cross edge:</a:t>
            </a:r>
          </a:p>
          <a:p>
            <a:pPr lvl="2" algn="just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În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caz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negativ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graful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actualizat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și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termină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procesul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2" algn="just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În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caz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pozitiv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se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face un DFS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parțial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pentru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identifica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nodurile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afectate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reluând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ulterior DFS din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muchia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y.</a:t>
            </a:r>
          </a:p>
          <a:p>
            <a:pPr marL="457200" lvl="1" indent="0" algn="just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936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5400" baseline="-25000" dirty="0"/>
              <a:t>Algoritmi pentru Grafuri Neorientate </a:t>
            </a:r>
            <a:endParaRPr lang="en-US" sz="5400" baseline="-250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lnSpcReduction="10000"/>
          </a:bodyPr>
          <a:lstStyle/>
          <a:p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ADFS:</a:t>
            </a:r>
          </a:p>
          <a:p>
            <a:pPr marL="457200" lvl="1" indent="0">
              <a:buNone/>
            </a:pP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inserarea unei muchii în graf, se verifică dacă aceasta este de tipul cross-edge prin calcularea w = LCA(x, y):</a:t>
            </a:r>
          </a:p>
          <a:p>
            <a:pPr lvl="2"/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În cazul în care este back-edge, se actualizează graful și se termină procesul.</a:t>
            </a:r>
          </a:p>
          <a:p>
            <a:pPr lvl="2"/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În caz contrar: Fie u și v copii ai lui w (x ∈ T(u) și y ∈ T(v)). ADFS va reconstrui T(v) atașându-l la muchia (x, y). Algoritmul va inversa path(y, v), convertind astfel majoritatea muchiilor de tip back-edge în muchii de tip cross-edge.</a:t>
            </a:r>
          </a:p>
          <a:p>
            <a:pPr lvl="2"/>
            <a:endParaRPr lang="ro-RO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ro-RO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Singura diferență dintre ADFS1 și ADFS2 este ordinea în care sunt procesate muchiile de tipul cross-edge.</a:t>
            </a:r>
          </a:p>
          <a:p>
            <a:pPr marL="0" indent="0">
              <a:buNone/>
            </a:pPr>
            <a:endParaRPr lang="ro-RO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949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5400" baseline="-25000" dirty="0"/>
              <a:t>Algoritmi cu worst-case garantat</a:t>
            </a:r>
            <a:endParaRPr lang="en-US" sz="5400" baseline="-250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/>
          </a:bodyPr>
          <a:lstStyle/>
          <a:p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WDFS:</a:t>
            </a:r>
          </a:p>
          <a:p>
            <a:pPr marL="0" indent="0">
              <a:buNone/>
            </a:pP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Algoritmul construiește o structură de date folosind arborele DFS curent, care este folosit ulterior pentru a reconstrui eficient arborele DFS dupa adăugarea unei muchii.</a:t>
            </a:r>
          </a:p>
          <a:p>
            <a:pPr marL="0" indent="0">
              <a:buNone/>
            </a:pPr>
            <a:r>
              <a:rPr lang="ro-RO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Adăugarea unei muchii noi nu este atât de costisitoare, însă structura trebuie actualizată periodic (overlapped periodic rebuilding).</a:t>
            </a:r>
          </a:p>
        </p:txBody>
      </p:sp>
    </p:spTree>
    <p:extLst>
      <p:ext uri="{BB962C8B-B14F-4D97-AF65-F5344CB8AC3E}">
        <p14:creationId xmlns:p14="http://schemas.microsoft.com/office/powerpoint/2010/main" val="36391227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261</TotalTime>
  <Words>923</Words>
  <Application>Microsoft Office PowerPoint</Application>
  <PresentationFormat>Widescreen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Rockwell</vt:lpstr>
      <vt:lpstr>Tahoma</vt:lpstr>
      <vt:lpstr>Tw Cen MT</vt:lpstr>
      <vt:lpstr>Circuit</vt:lpstr>
      <vt:lpstr>Incremental DFS algorithms:  a theoretical and experimental study</vt:lpstr>
      <vt:lpstr>Introducere</vt:lpstr>
      <vt:lpstr>Preliminarii</vt:lpstr>
      <vt:lpstr>Tipuri de muchii folosite</vt:lpstr>
      <vt:lpstr>Algoritmi incrementali existenti</vt:lpstr>
      <vt:lpstr>Algoritmi DFS Statici</vt:lpstr>
      <vt:lpstr>Algoritmi pentru grafuri orientate aciclice</vt:lpstr>
      <vt:lpstr>Algoritmi pentru Grafuri Neorientate </vt:lpstr>
      <vt:lpstr>Algoritmi cu worst-case garantat</vt:lpstr>
      <vt:lpstr>Experimente pe grafuri neorientate aleatorii</vt:lpstr>
      <vt:lpstr>Structura unui arbore DFS</vt:lpstr>
      <vt:lpstr>Algoritmi noi pentru grafuri aleatrii</vt:lpstr>
      <vt:lpstr>DFS incremental pe grafuri reale</vt:lpstr>
      <vt:lpstr>Concluzii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Incremental DFS algorithms:  a theoretical and experimental study</dc:title>
  <dc:creator>Mattia</dc:creator>
  <cp:lastModifiedBy>Mattia</cp:lastModifiedBy>
  <cp:revision>29</cp:revision>
  <dcterms:created xsi:type="dcterms:W3CDTF">2024-01-08T08:58:19Z</dcterms:created>
  <dcterms:modified xsi:type="dcterms:W3CDTF">2024-01-09T14:33:44Z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