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332" r:id="rId2"/>
    <p:sldId id="266" r:id="rId3"/>
    <p:sldId id="259" r:id="rId4"/>
    <p:sldId id="258" r:id="rId5"/>
    <p:sldId id="315" r:id="rId6"/>
    <p:sldId id="326" r:id="rId7"/>
    <p:sldId id="327" r:id="rId8"/>
    <p:sldId id="333" r:id="rId9"/>
    <p:sldId id="329" r:id="rId10"/>
    <p:sldId id="331" r:id="rId11"/>
    <p:sldId id="316" r:id="rId12"/>
    <p:sldId id="263" r:id="rId13"/>
    <p:sldId id="322" r:id="rId14"/>
    <p:sldId id="267" r:id="rId15"/>
    <p:sldId id="317" r:id="rId16"/>
    <p:sldId id="318" r:id="rId17"/>
    <p:sldId id="320" r:id="rId18"/>
    <p:sldId id="319" r:id="rId19"/>
    <p:sldId id="321" r:id="rId20"/>
    <p:sldId id="334" r:id="rId21"/>
    <p:sldId id="335" r:id="rId22"/>
    <p:sldId id="336" r:id="rId23"/>
    <p:sldId id="277" r:id="rId24"/>
    <p:sldId id="323" r:id="rId25"/>
    <p:sldId id="324" r:id="rId26"/>
    <p:sldId id="325" r:id="rId27"/>
    <p:sldId id="337" r:id="rId28"/>
    <p:sldId id="339" r:id="rId2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1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EA2655-33F3-40D5-82A5-A4BD784B75DC}">
  <a:tblStyle styleId="{BDEA2655-33F3-40D5-82A5-A4BD784B7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1" autoAdjust="0"/>
  </p:normalViewPr>
  <p:slideViewPr>
    <p:cSldViewPr snapToGrid="0">
      <p:cViewPr varScale="1">
        <p:scale>
          <a:sx n="130" d="100"/>
          <a:sy n="130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9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3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7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0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45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69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70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28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2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3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52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0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73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30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6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01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753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42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8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298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37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9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6" r:id="rId6"/>
    <p:sldLayoutId id="2147483669" r:id="rId7"/>
    <p:sldLayoutId id="2147483670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236423" y="802884"/>
            <a:ext cx="4219146" cy="1450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AGENDA  2030</a:t>
            </a:r>
            <a:endParaRPr sz="5400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236423" y="2039014"/>
            <a:ext cx="4219146" cy="854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Corso: </a:t>
            </a:r>
            <a:r>
              <a:rPr lang="en" dirty="0">
                <a:solidFill>
                  <a:schemeClr val="bg1"/>
                </a:solidFill>
              </a:rPr>
              <a:t>Web Semantico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Prof</a:t>
            </a:r>
            <a:r>
              <a:rPr lang="en" b="1" dirty="0"/>
              <a:t>.ssa: </a:t>
            </a:r>
            <a:r>
              <a:rPr lang="en" dirty="0">
                <a:solidFill>
                  <a:schemeClr val="bg1"/>
                </a:solidFill>
              </a:rPr>
              <a:t>Monica Maria Lucia Sebillo</a:t>
            </a:r>
          </a:p>
        </p:txBody>
      </p:sp>
      <p:pic>
        <p:nvPicPr>
          <p:cNvPr id="189" name="Picture 2" descr="Agenda 2030 e SDGs (Sustainable Development Goals): gli obiettivi  ambientali di sviluppo sostenibile - Rete Clima">
            <a:extLst>
              <a:ext uri="{FF2B5EF4-FFF2-40B4-BE49-F238E27FC236}">
                <a16:creationId xmlns:a16="http://schemas.microsoft.com/office/drawing/2014/main" id="{979EF4F6-3AA2-8F8E-B8F0-F87FE1C8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 | Home">
            <a:extLst>
              <a:ext uri="{FF2B5EF4-FFF2-40B4-BE49-F238E27FC236}">
                <a16:creationId xmlns:a16="http://schemas.microsoft.com/office/drawing/2014/main" id="{3DA1136C-57E8-13AB-1C0C-B7656CBE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20" y="182977"/>
            <a:ext cx="925657" cy="9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0DA5EEB-B2BC-FAFB-8B8D-FD2C6F514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5500" l="3000" r="97000">
                        <a14:foregroundMark x1="32000" y1="8500" x2="69000" y2="9500"/>
                        <a14:foregroundMark x1="69000" y1="9500" x2="90000" y2="35000"/>
                        <a14:foregroundMark x1="90000" y1="35000" x2="92000" y2="60500"/>
                        <a14:foregroundMark x1="92000" y1="60500" x2="79500" y2="83000"/>
                        <a14:foregroundMark x1="79500" y1="83000" x2="46500" y2="94500"/>
                        <a14:foregroundMark x1="46500" y1="94500" x2="19000" y2="84500"/>
                        <a14:foregroundMark x1="19000" y1="84500" x2="8500" y2="61500"/>
                        <a14:foregroundMark x1="8500" y1="61500" x2="8500" y2="27500"/>
                        <a14:foregroundMark x1="8500" y1="27500" x2="34000" y2="8000"/>
                        <a14:foregroundMark x1="34000" y1="8000" x2="38500" y2="7500"/>
                        <a14:foregroundMark x1="69000" y1="9500" x2="69000" y2="9500"/>
                        <a14:foregroundMark x1="56000" y1="8000" x2="34000" y2="7000"/>
                        <a14:foregroundMark x1="55500" y1="5000" x2="84500" y2="25000"/>
                        <a14:foregroundMark x1="84500" y1="25000" x2="88000" y2="30500"/>
                        <a14:foregroundMark x1="87500" y1="19000" x2="92000" y2="55000"/>
                        <a14:foregroundMark x1="97000" y1="42000" x2="95000" y2="67000"/>
                        <a14:foregroundMark x1="93500" y1="58000" x2="65500" y2="87500"/>
                        <a14:foregroundMark x1="73000" y1="90500" x2="44000" y2="95500"/>
                        <a14:foregroundMark x1="44000" y1="95500" x2="44000" y2="95500"/>
                        <a14:foregroundMark x1="6500" y1="65000" x2="3000" y2="41000"/>
                        <a14:foregroundMark x1="47000" y1="3000" x2="47000" y2="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1920" y="4034866"/>
            <a:ext cx="925657" cy="925657"/>
          </a:xfrm>
          <a:prstGeom prst="rect">
            <a:avLst/>
          </a:prstGeom>
        </p:spPr>
      </p:pic>
      <p:sp>
        <p:nvSpPr>
          <p:cNvPr id="8" name="Google Shape;513;p27">
            <a:extLst>
              <a:ext uri="{FF2B5EF4-FFF2-40B4-BE49-F238E27FC236}">
                <a16:creationId xmlns:a16="http://schemas.microsoft.com/office/drawing/2014/main" id="{E5526205-23D7-B217-FB08-0C772396E6DD}"/>
              </a:ext>
            </a:extLst>
          </p:cNvPr>
          <p:cNvSpPr txBox="1">
            <a:spLocks/>
          </p:cNvSpPr>
          <p:nvPr/>
        </p:nvSpPr>
        <p:spPr>
          <a:xfrm>
            <a:off x="236423" y="4187760"/>
            <a:ext cx="4219146" cy="61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600" dirty="0">
                <a:solidFill>
                  <a:schemeClr val="bg1"/>
                </a:solidFill>
              </a:rPr>
              <a:t>Mattia Limone 	0522501349</a:t>
            </a:r>
          </a:p>
          <a:p>
            <a:pPr marL="0" indent="0"/>
            <a:r>
              <a:rPr lang="it-IT" sz="1600" dirty="0">
                <a:solidFill>
                  <a:schemeClr val="bg1"/>
                </a:solidFill>
              </a:rPr>
              <a:t>Gianluca Spinelli	0522500981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708;p29">
            <a:extLst>
              <a:ext uri="{FF2B5EF4-FFF2-40B4-BE49-F238E27FC236}">
                <a16:creationId xmlns:a16="http://schemas.microsoft.com/office/drawing/2014/main" id="{064BAB57-6189-C49E-BADB-88BF1057C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2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INFERENZE: Inverse Of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C8DBB6-FB5D-BCD7-165D-4E208DFA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8" y="1127894"/>
            <a:ext cx="1183642" cy="222652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088B47B-9BE2-F502-7865-641CA0E25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95" y="1409844"/>
            <a:ext cx="1183643" cy="22675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969441-A342-F4E0-3D19-96731B81C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743" y="1086881"/>
            <a:ext cx="1227692" cy="22675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CD7E1D7-BB3D-3845-35D9-8D7B62836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306" y="1400172"/>
            <a:ext cx="1288070" cy="22675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5E94C6-E69A-4188-9E7A-E19972AE0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7085" y="1127894"/>
            <a:ext cx="1187124" cy="22675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350079-0863-1710-AFB6-2B8F9086D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1247" y="1409844"/>
            <a:ext cx="1223541" cy="2267540"/>
          </a:xfrm>
          <a:prstGeom prst="rect">
            <a:avLst/>
          </a:prstGeom>
        </p:spPr>
      </p:pic>
      <p:sp>
        <p:nvSpPr>
          <p:cNvPr id="14" name="Google Shape;732;p30">
            <a:extLst>
              <a:ext uri="{FF2B5EF4-FFF2-40B4-BE49-F238E27FC236}">
                <a16:creationId xmlns:a16="http://schemas.microsoft.com/office/drawing/2014/main" id="{CCD94110-4ECF-7198-1375-50604E5F3E5F}"/>
              </a:ext>
            </a:extLst>
          </p:cNvPr>
          <p:cNvSpPr txBox="1">
            <a:spLocks/>
          </p:cNvSpPr>
          <p:nvPr/>
        </p:nvSpPr>
        <p:spPr>
          <a:xfrm>
            <a:off x="342415" y="3742004"/>
            <a:ext cx="8459170" cy="88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dirty="0"/>
              <a:t>Si vuole fornire la possibilità di esplorare l’ontologia in varie direzioni (</a:t>
            </a:r>
            <a:r>
              <a:rPr lang="it-IT" sz="1200" dirty="0" err="1"/>
              <a:t>eg</a:t>
            </a:r>
            <a:r>
              <a:rPr lang="it-IT" sz="1200" dirty="0"/>
              <a:t>. Goal -&gt; </a:t>
            </a:r>
            <a:r>
              <a:rPr lang="it-IT" sz="1200" dirty="0" err="1"/>
              <a:t>Indicator</a:t>
            </a:r>
            <a:r>
              <a:rPr lang="it-IT" sz="1200" dirty="0"/>
              <a:t>, </a:t>
            </a:r>
            <a:r>
              <a:rPr lang="it-IT" sz="1200" dirty="0" err="1"/>
              <a:t>Indicator</a:t>
            </a:r>
            <a:r>
              <a:rPr lang="it-IT" sz="1200" dirty="0"/>
              <a:t> -&gt; Goal).</a:t>
            </a:r>
          </a:p>
          <a:p>
            <a:pPr algn="l"/>
            <a:r>
              <a:rPr lang="it-IT" sz="1200" dirty="0"/>
              <a:t>Per permettere ciò, è necessario formalizzare collegamenti inversi tra I predicati. In tal modo, attivando il </a:t>
            </a:r>
            <a:r>
              <a:rPr lang="it-IT" sz="1200" dirty="0" err="1"/>
              <a:t>reasoner</a:t>
            </a:r>
            <a:r>
              <a:rPr lang="it-IT" sz="1200" dirty="0"/>
              <a:t> incluso in Protégé, si possono inferire i predicati ‘Inverse Of’ per permettere la consultazione bidirezionale tra i vari concetti.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8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3058148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SDG - UNBIS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53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DistilBert Pipeline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DistilBert Hybrid Approach for NLI tokens extraction</a:t>
            </a:r>
            <a:endParaRPr dirty="0"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935182" y="1799502"/>
            <a:ext cx="279318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DistilBert for Natural Language Inferencece Tokens extraction</a:t>
            </a:r>
            <a:endParaRPr dirty="0"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Classes</a:t>
            </a:r>
            <a:endParaRPr dirty="0"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1309255" y="2826240"/>
            <a:ext cx="241887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Estrazione dei soggetti definiti nell’ontologia UNBIS</a:t>
            </a:r>
            <a:endParaRPr dirty="0"/>
          </a:p>
        </p:txBody>
      </p:sp>
      <p:sp>
        <p:nvSpPr>
          <p:cNvPr id="813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Accuracy Ratio </a:t>
            </a:r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33331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della distanza tra le keywords e le classi estratte</a:t>
            </a:r>
            <a:endParaRPr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Keywords </a:t>
            </a:r>
            <a:r>
              <a:rPr lang="it-IT" dirty="0" err="1"/>
              <a:t>Extraction</a:t>
            </a:r>
            <a:endParaRPr dirty="0"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Estrazione delle parole chiave dal testo</a:t>
            </a:r>
            <a:endParaRPr dirty="0"/>
          </a:p>
        </p:txBody>
      </p:sp>
      <p:sp>
        <p:nvSpPr>
          <p:cNvPr id="817" name="Google Shape;817;p34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del Threshold</a:t>
            </a:r>
            <a:endParaRPr dirty="0"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3333020" cy="769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base ai risultati ottenuti viene definita una soglia di accettazione, si è riscontrato che con una soglia di 0.8 il numero di falsi positivi risulta soddisfacentemente basso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F9FFEB1-73B9-14FD-54AA-221E692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4000" y="866159"/>
            <a:ext cx="4320000" cy="3765994"/>
          </a:xfrm>
          <a:prstGeom prst="rect">
            <a:avLst/>
          </a:prstGeom>
        </p:spPr>
      </p:pic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6D098E-9A22-FDA2-6ABF-235AA07C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866159"/>
            <a:ext cx="4320000" cy="34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Statistiche</a:t>
            </a:r>
            <a:endParaRPr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Axioms</a:t>
            </a:r>
            <a:endParaRPr dirty="0"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4951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 err="1"/>
              <a:t>Inferred</a:t>
            </a:r>
            <a:r>
              <a:rPr lang="it-IT" dirty="0"/>
              <a:t> </a:t>
            </a:r>
            <a:r>
              <a:rPr lang="it-IT" dirty="0" err="1"/>
              <a:t>Axioms</a:t>
            </a:r>
            <a:endParaRPr lang="it-IT" dirty="0"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2743</a:t>
            </a:r>
            <a:endParaRPr dirty="0"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Individuals</a:t>
            </a:r>
            <a:endParaRPr dirty="0"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759</a:t>
            </a:r>
            <a:endParaRPr dirty="0"/>
          </a:p>
        </p:txBody>
      </p:sp>
      <p:grpSp>
        <p:nvGrpSpPr>
          <p:cNvPr id="899" name="Google Shape;899;p38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4" name="Google Shape;904;p38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905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09" name="Google Shape;909;p38"/>
          <p:cNvSpPr/>
          <p:nvPr/>
        </p:nvSpPr>
        <p:spPr>
          <a:xfrm>
            <a:off x="7032558" y="1872738"/>
            <a:ext cx="466343" cy="453373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899" y="2879675"/>
            <a:ext cx="3011482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Realizzazione Query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315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(1)</a:t>
            </a:r>
            <a:endParaRPr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9FFEB1-73B9-14FD-54AA-221E692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89" y="0"/>
            <a:ext cx="5720495" cy="5143500"/>
          </a:xfrm>
          <a:prstGeom prst="rect">
            <a:avLst/>
          </a:prstGeom>
        </p:spPr>
      </p:pic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domanda all’ontologia realizzata se un Goal tratta direttamente o indirettamente di un determinato argomento</a:t>
            </a:r>
          </a:p>
        </p:txBody>
      </p:sp>
    </p:spTree>
    <p:extLst>
      <p:ext uri="{BB962C8B-B14F-4D97-AF65-F5344CB8AC3E}">
        <p14:creationId xmlns:p14="http://schemas.microsoft.com/office/powerpoint/2010/main" val="331084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(2)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F9FFEB1-73B9-14FD-54AA-221E692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8989" y="469839"/>
            <a:ext cx="5720495" cy="4203821"/>
          </a:xfrm>
          <a:prstGeom prst="rect">
            <a:avLst/>
          </a:prstGeom>
        </p:spPr>
      </p:pic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estrae tutti i concetti relativi ad un </a:t>
            </a:r>
            <a:r>
              <a:rPr lang="it-IT" sz="1400" dirty="0" err="1">
                <a:solidFill>
                  <a:schemeClr val="bg1"/>
                </a:solidFill>
              </a:rPr>
              <a:t>subject</a:t>
            </a:r>
            <a:r>
              <a:rPr lang="it-IT" sz="1400" dirty="0">
                <a:solidFill>
                  <a:schemeClr val="bg1"/>
                </a:solidFill>
              </a:rPr>
              <a:t> specificato come argomento trattato da un obiettivo dell’agenda 2030</a:t>
            </a:r>
          </a:p>
        </p:txBody>
      </p:sp>
    </p:spTree>
    <p:extLst>
      <p:ext uri="{BB962C8B-B14F-4D97-AF65-F5344CB8AC3E}">
        <p14:creationId xmlns:p14="http://schemas.microsoft.com/office/powerpoint/2010/main" val="291117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(3)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F9FFEB1-73B9-14FD-54AA-221E692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8989" y="1040055"/>
            <a:ext cx="5720495" cy="3063390"/>
          </a:xfrm>
          <a:prstGeom prst="rect">
            <a:avLst/>
          </a:prstGeom>
        </p:spPr>
      </p:pic>
      <p:sp>
        <p:nvSpPr>
          <p:cNvPr id="5" name="Google Shape;732;p30">
            <a:extLst>
              <a:ext uri="{FF2B5EF4-FFF2-40B4-BE49-F238E27FC236}">
                <a16:creationId xmlns:a16="http://schemas.microsoft.com/office/drawing/2014/main" id="{03E1D8F8-2216-0446-113B-CE747A316A77}"/>
              </a:ext>
            </a:extLst>
          </p:cNvPr>
          <p:cNvSpPr txBox="1">
            <a:spLocks/>
          </p:cNvSpPr>
          <p:nvPr/>
        </p:nvSpPr>
        <p:spPr>
          <a:xfrm>
            <a:off x="90772" y="1112699"/>
            <a:ext cx="3408217" cy="178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restituisce tutte le triple associate alla risorsa specificata, non solo le triple associate a qualsiasi variabile specificata. 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L'esecuzione di questa query DESCRIBE è molto utile in quanto si apprendono i dati esistenti senza doverne conoscere la struttura</a:t>
            </a:r>
          </a:p>
        </p:txBody>
      </p:sp>
    </p:spTree>
    <p:extLst>
      <p:ext uri="{BB962C8B-B14F-4D97-AF65-F5344CB8AC3E}">
        <p14:creationId xmlns:p14="http://schemas.microsoft.com/office/powerpoint/2010/main" val="487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(4)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F9FFEB1-73B9-14FD-54AA-221E692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8989" y="704758"/>
            <a:ext cx="5720495" cy="3733983"/>
          </a:xfrm>
          <a:prstGeom prst="rect">
            <a:avLst/>
          </a:prstGeom>
        </p:spPr>
      </p:pic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estrae le informazioni relative ad un target dato un obiettivo specificato</a:t>
            </a:r>
          </a:p>
        </p:txBody>
      </p:sp>
    </p:spTree>
    <p:extLst>
      <p:ext uri="{BB962C8B-B14F-4D97-AF65-F5344CB8AC3E}">
        <p14:creationId xmlns:p14="http://schemas.microsoft.com/office/powerpoint/2010/main" val="22869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386787" y="205040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SOLUZIONE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4737743" y="2640944"/>
            <a:ext cx="3551818" cy="1147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Utilizzare un approccio web semantico per canalizzare in unica base di conoscenza completa informazioni multifonte, esponendo un endpoint SPARQL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54833" y="2640944"/>
            <a:ext cx="4117543" cy="1368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Assenza di un base di conoscenza semantica per l’esplorazione delle informazioni dell’agenda 2030 provenienti da fonti eterogenee; con lo scopo di monitorare e reperire le informazioni semantiche e lo stato di avanzamento degli indicatori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22170" y="205040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EF3F5"/>
                </a:solidFill>
              </a:rPr>
              <a:t>PROBLEMA</a:t>
            </a:r>
            <a:r>
              <a:rPr lang="en" dirty="0"/>
              <a:t> VS SOLUZIONE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225979" y="1475047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59913" y="147936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(5)</a:t>
            </a:r>
            <a:endParaRPr dirty="0"/>
          </a:p>
        </p:txBody>
      </p:sp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restituisce i livelli di classificazione (Tiers) univoci che hanno gli indicatori di un Target dato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C7B694-F009-5CC2-2EE5-B408828E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88" y="182880"/>
            <a:ext cx="5874864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8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(6)</a:t>
            </a:r>
            <a:endParaRPr dirty="0"/>
          </a:p>
        </p:txBody>
      </p:sp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restituisce i Target con la relativa spiegazione testuale dato un Goal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352A95-B1BE-FF10-3242-19C408BD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49" y="829992"/>
            <a:ext cx="5013494" cy="32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(7)</a:t>
            </a:r>
            <a:endParaRPr dirty="0"/>
          </a:p>
        </p:txBody>
      </p:sp>
      <p:sp>
        <p:nvSpPr>
          <p:cNvPr id="34" name="Google Shape;732;p30">
            <a:extLst>
              <a:ext uri="{FF2B5EF4-FFF2-40B4-BE49-F238E27FC236}">
                <a16:creationId xmlns:a16="http://schemas.microsoft.com/office/drawing/2014/main" id="{585BA011-00A0-7BC1-1634-0F597A6983C0}"/>
              </a:ext>
            </a:extLst>
          </p:cNvPr>
          <p:cNvSpPr txBox="1">
            <a:spLocks/>
          </p:cNvSpPr>
          <p:nvPr/>
        </p:nvSpPr>
        <p:spPr>
          <a:xfrm>
            <a:off x="90772" y="1112700"/>
            <a:ext cx="3408217" cy="110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Questa richiesta restituisce i concetti (</a:t>
            </a:r>
            <a:r>
              <a:rPr lang="it-IT" sz="1400" dirty="0" err="1">
                <a:solidFill>
                  <a:schemeClr val="bg1"/>
                </a:solidFill>
              </a:rPr>
              <a:t>Subjects</a:t>
            </a:r>
            <a:r>
              <a:rPr lang="it-IT" sz="1400" dirty="0">
                <a:solidFill>
                  <a:schemeClr val="bg1"/>
                </a:solidFill>
              </a:rPr>
              <a:t>) prelevati dall’ontologia UNBIS che sono coinvolti in un Goal dato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788A83-B472-9116-2B03-DE998F1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50" y="661180"/>
            <a:ext cx="5569968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301877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Sviluppo Applicazione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D0540F-514D-479C-EDCD-EBB733B5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79" y="411750"/>
            <a:ext cx="498804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4" name="Google Shape;732;p30">
            <a:extLst>
              <a:ext uri="{FF2B5EF4-FFF2-40B4-BE49-F238E27FC236}">
                <a16:creationId xmlns:a16="http://schemas.microsoft.com/office/drawing/2014/main" id="{E6706560-6491-FEA9-D046-C992111F0551}"/>
              </a:ext>
            </a:extLst>
          </p:cNvPr>
          <p:cNvSpPr txBox="1">
            <a:spLocks/>
          </p:cNvSpPr>
          <p:nvPr/>
        </p:nvSpPr>
        <p:spPr>
          <a:xfrm>
            <a:off x="161110" y="1443289"/>
            <a:ext cx="6167624" cy="167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Il </a:t>
            </a:r>
            <a:r>
              <a:rPr lang="it-IT" sz="1400" dirty="0" err="1">
                <a:solidFill>
                  <a:schemeClr val="bg1"/>
                </a:solidFill>
              </a:rPr>
              <a:t>frontend</a:t>
            </a:r>
            <a:r>
              <a:rPr lang="it-IT" sz="1400" dirty="0">
                <a:solidFill>
                  <a:schemeClr val="bg1"/>
                </a:solidFill>
              </a:rPr>
              <a:t> è stato realizzato tramite Node.js utilizzando la libreria </a:t>
            </a:r>
            <a:r>
              <a:rPr lang="it-IT" sz="1400" dirty="0" err="1">
                <a:solidFill>
                  <a:schemeClr val="bg1"/>
                </a:solidFill>
              </a:rPr>
              <a:t>ReactJS</a:t>
            </a:r>
            <a:endParaRPr lang="it-IT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Utilizzo ed estensione degli hook nativi per garantire compatibilità multi piattaforma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Utilizzo della libreria </a:t>
            </a:r>
            <a:r>
              <a:rPr lang="it-IT" sz="1400" dirty="0" err="1">
                <a:solidFill>
                  <a:schemeClr val="bg1"/>
                </a:solidFill>
              </a:rPr>
              <a:t>frontend</a:t>
            </a:r>
            <a:r>
              <a:rPr lang="it-IT" sz="1400" dirty="0">
                <a:solidFill>
                  <a:schemeClr val="bg1"/>
                </a:solidFill>
              </a:rPr>
              <a:t> @mui/material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DE32AF-8C84-A046-B7A3-F2EB9E39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51" y="540000"/>
            <a:ext cx="165511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224CA8-0B17-288E-EE44-9F1C3B95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96" y="2221064"/>
            <a:ext cx="23510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2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4" name="Google Shape;732;p30">
            <a:extLst>
              <a:ext uri="{FF2B5EF4-FFF2-40B4-BE49-F238E27FC236}">
                <a16:creationId xmlns:a16="http://schemas.microsoft.com/office/drawing/2014/main" id="{E6706560-6491-FEA9-D046-C992111F0551}"/>
              </a:ext>
            </a:extLst>
          </p:cNvPr>
          <p:cNvSpPr txBox="1">
            <a:spLocks/>
          </p:cNvSpPr>
          <p:nvPr/>
        </p:nvSpPr>
        <p:spPr>
          <a:xfrm>
            <a:off x="352310" y="945049"/>
            <a:ext cx="6161414" cy="35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 dirty="0">
                <a:solidFill>
                  <a:schemeClr val="bg1"/>
                </a:solidFill>
              </a:rPr>
              <a:t>Per il backend si è deciso di utilizzare Node.js</a:t>
            </a:r>
          </a:p>
          <a:p>
            <a:pPr algn="just"/>
            <a:endParaRPr lang="it-IT" sz="1400" dirty="0">
              <a:solidFill>
                <a:schemeClr val="bg1"/>
              </a:solidFill>
            </a:endParaRP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Dal punto di vista backend, l’applicativo è composto da due componenti: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Middleware che espone le </a:t>
            </a:r>
            <a:r>
              <a:rPr lang="it-IT" sz="1400" dirty="0" err="1">
                <a:solidFill>
                  <a:schemeClr val="bg1"/>
                </a:solidFill>
              </a:rPr>
              <a:t>APIs</a:t>
            </a:r>
            <a:r>
              <a:rPr lang="it-IT" sz="1400" dirty="0">
                <a:solidFill>
                  <a:schemeClr val="bg1"/>
                </a:solidFill>
              </a:rPr>
              <a:t> al </a:t>
            </a:r>
            <a:r>
              <a:rPr lang="it-IT" sz="1400" dirty="0" err="1">
                <a:solidFill>
                  <a:schemeClr val="bg1"/>
                </a:solidFill>
              </a:rPr>
              <a:t>frontend</a:t>
            </a:r>
            <a:r>
              <a:rPr lang="it-IT" sz="1400" dirty="0">
                <a:solidFill>
                  <a:schemeClr val="bg1"/>
                </a:solidFill>
              </a:rPr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Differenti server che il middleware può interrogare (Comunica, Apache Jena, altri eventuali endpoint SPARQL). </a:t>
            </a:r>
          </a:p>
          <a:p>
            <a:pPr algn="just"/>
            <a:endParaRPr lang="it-IT" sz="1400" dirty="0">
              <a:solidFill>
                <a:schemeClr val="bg1"/>
              </a:solidFill>
            </a:endParaRP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Si è scelto di adottare un’architettura con middleware in modo da garantire stabilità, estensibilità e scalabilità del servizio.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Data la </a:t>
            </a:r>
            <a:r>
              <a:rPr lang="it-IT" sz="1400" dirty="0" err="1">
                <a:solidFill>
                  <a:schemeClr val="bg1"/>
                </a:solidFill>
              </a:rPr>
              <a:t>dimensionalità</a:t>
            </a:r>
            <a:r>
              <a:rPr lang="it-IT" sz="1400" dirty="0">
                <a:solidFill>
                  <a:schemeClr val="bg1"/>
                </a:solidFill>
              </a:rPr>
              <a:t> delle risposte che i server SPARQL forniscono, la scelta di questa architettura è stata necessaria.</a:t>
            </a:r>
          </a:p>
          <a:p>
            <a:pPr algn="just"/>
            <a:endParaRPr lang="it-IT" sz="1400" dirty="0">
              <a:solidFill>
                <a:schemeClr val="bg1"/>
              </a:solidFill>
            </a:endParaRP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Il server risponde alle richieste tramite formato JSON, quindi qualsiasi applicativo capace di elaborare JSON potrà far uso degli endpoint del server. </a:t>
            </a:r>
          </a:p>
        </p:txBody>
      </p:sp>
      <p:sp>
        <p:nvSpPr>
          <p:cNvPr id="3" name="AutoShape 4" descr="Comunica logo">
            <a:extLst>
              <a:ext uri="{FF2B5EF4-FFF2-40B4-BE49-F238E27FC236}">
                <a16:creationId xmlns:a16="http://schemas.microsoft.com/office/drawing/2014/main" id="{C382FBCA-CB06-113B-345C-8B882E92A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2" name="Picture 10" descr="GitHub - comunica/comunica: 📬 A knowledge graph querying framework for  JavaScript">
            <a:extLst>
              <a:ext uri="{FF2B5EF4-FFF2-40B4-BE49-F238E27FC236}">
                <a16:creationId xmlns:a16="http://schemas.microsoft.com/office/drawing/2014/main" id="{C27A3F90-B568-F6C6-0377-1304ED49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667" y1="52889" x2="26667" y2="52889"/>
                        <a14:foregroundMark x1="40000" y1="38222" x2="40000" y2="38222"/>
                        <a14:foregroundMark x1="49778" y1="48889" x2="49778" y2="48889"/>
                        <a14:foregroundMark x1="69333" y1="51556" x2="69333" y2="51556"/>
                        <a14:foregroundMark x1="68444" y1="36000" x2="68444" y2="36000"/>
                        <a14:foregroundMark x1="68889" y1="66222" x2="68889" y2="66222"/>
                        <a14:foregroundMark x1="33333" y1="66222" x2="33333" y2="66222"/>
                        <a14:backgroundMark x1="21333" y1="80000" x2="68000" y2="78667"/>
                        <a14:backgroundMark x1="68000" y1="78667" x2="68889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9" y="2150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7FC48D8-E976-7284-0CA3-63C9F6DC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71" y="1862573"/>
            <a:ext cx="23510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>
            <a:extLst>
              <a:ext uri="{FF2B5EF4-FFF2-40B4-BE49-F238E27FC236}">
                <a16:creationId xmlns:a16="http://schemas.microsoft.com/office/drawing/2014/main" id="{9DDD0B0D-553F-269D-C1DD-5F43B1AF0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A83AE7A3-D2BA-76F9-E117-73F0159A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0" y="3492312"/>
            <a:ext cx="208844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" name="AutoShape 4" descr="Comunica logo">
            <a:extLst>
              <a:ext uri="{FF2B5EF4-FFF2-40B4-BE49-F238E27FC236}">
                <a16:creationId xmlns:a16="http://schemas.microsoft.com/office/drawing/2014/main" id="{C382FBCA-CB06-113B-345C-8B882E92A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9DDD0B0D-553F-269D-C1DD-5F43B1AF0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Google Shape;709;p29">
            <a:extLst>
              <a:ext uri="{FF2B5EF4-FFF2-40B4-BE49-F238E27FC236}">
                <a16:creationId xmlns:a16="http://schemas.microsoft.com/office/drawing/2014/main" id="{45085D81-27BE-DDD1-FB2F-0B4657709C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31945" y="1207659"/>
            <a:ext cx="2473364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Visualizzazione dei 17 Goal dell’Agenda 2030</a:t>
            </a:r>
            <a:endParaRPr dirty="0"/>
          </a:p>
        </p:txBody>
      </p:sp>
      <p:sp>
        <p:nvSpPr>
          <p:cNvPr id="20" name="Google Shape;709;p29">
            <a:extLst>
              <a:ext uri="{FF2B5EF4-FFF2-40B4-BE49-F238E27FC236}">
                <a16:creationId xmlns:a16="http://schemas.microsoft.com/office/drawing/2014/main" id="{4F6D747E-AA85-CC83-176E-276A394B31D4}"/>
              </a:ext>
            </a:extLst>
          </p:cNvPr>
          <p:cNvSpPr txBox="1">
            <a:spLocks/>
          </p:cNvSpPr>
          <p:nvPr/>
        </p:nvSpPr>
        <p:spPr>
          <a:xfrm>
            <a:off x="5134702" y="1639372"/>
            <a:ext cx="270099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Esplorazione dei dettagli di un Goal nei suoi concetti</a:t>
            </a:r>
          </a:p>
        </p:txBody>
      </p:sp>
      <p:sp>
        <p:nvSpPr>
          <p:cNvPr id="21" name="Google Shape;709;p29">
            <a:extLst>
              <a:ext uri="{FF2B5EF4-FFF2-40B4-BE49-F238E27FC236}">
                <a16:creationId xmlns:a16="http://schemas.microsoft.com/office/drawing/2014/main" id="{DA5DEADB-40A4-6FED-855F-96529527E1E5}"/>
              </a:ext>
            </a:extLst>
          </p:cNvPr>
          <p:cNvSpPr txBox="1">
            <a:spLocks/>
          </p:cNvSpPr>
          <p:nvPr/>
        </p:nvSpPr>
        <p:spPr>
          <a:xfrm>
            <a:off x="1343570" y="2224184"/>
            <a:ext cx="3125372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Esplorazione dei target e degli indicatori contenuti in un Goal</a:t>
            </a:r>
          </a:p>
        </p:txBody>
      </p:sp>
      <p:sp>
        <p:nvSpPr>
          <p:cNvPr id="22" name="Google Shape;709;p29">
            <a:extLst>
              <a:ext uri="{FF2B5EF4-FFF2-40B4-BE49-F238E27FC236}">
                <a16:creationId xmlns:a16="http://schemas.microsoft.com/office/drawing/2014/main" id="{077AFA4E-106D-28E6-E41B-3E7857664B7B}"/>
              </a:ext>
            </a:extLst>
          </p:cNvPr>
          <p:cNvSpPr txBox="1">
            <a:spLocks/>
          </p:cNvSpPr>
          <p:nvPr/>
        </p:nvSpPr>
        <p:spPr>
          <a:xfrm>
            <a:off x="5060848" y="3798802"/>
            <a:ext cx="3618917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Navigazione nell’ontologia UNBIS dei concetti correlati ad un indicatore</a:t>
            </a:r>
          </a:p>
        </p:txBody>
      </p:sp>
      <p:sp>
        <p:nvSpPr>
          <p:cNvPr id="23" name="Google Shape;709;p29">
            <a:extLst>
              <a:ext uri="{FF2B5EF4-FFF2-40B4-BE49-F238E27FC236}">
                <a16:creationId xmlns:a16="http://schemas.microsoft.com/office/drawing/2014/main" id="{0C23257D-2E0D-A660-64E1-D9CEAD47C56D}"/>
              </a:ext>
            </a:extLst>
          </p:cNvPr>
          <p:cNvSpPr txBox="1">
            <a:spLocks/>
          </p:cNvSpPr>
          <p:nvPr/>
        </p:nvSpPr>
        <p:spPr>
          <a:xfrm>
            <a:off x="1281485" y="3254777"/>
            <a:ext cx="301038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Interrogazione della base di conoscenza sui singoli Goal</a:t>
            </a:r>
          </a:p>
        </p:txBody>
      </p:sp>
      <p:sp>
        <p:nvSpPr>
          <p:cNvPr id="24" name="Google Shape;709;p29">
            <a:extLst>
              <a:ext uri="{FF2B5EF4-FFF2-40B4-BE49-F238E27FC236}">
                <a16:creationId xmlns:a16="http://schemas.microsoft.com/office/drawing/2014/main" id="{2F158D04-2A68-C8EA-D7E8-B4019A8C8D34}"/>
              </a:ext>
            </a:extLst>
          </p:cNvPr>
          <p:cNvSpPr txBox="1">
            <a:spLocks/>
          </p:cNvSpPr>
          <p:nvPr/>
        </p:nvSpPr>
        <p:spPr>
          <a:xfrm>
            <a:off x="5029883" y="2590914"/>
            <a:ext cx="3333359" cy="8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grafica mondiale dello stato di avanzamento di un determinato indicatore</a:t>
            </a:r>
          </a:p>
        </p:txBody>
      </p:sp>
      <p:sp>
        <p:nvSpPr>
          <p:cNvPr id="25" name="Google Shape;709;p29">
            <a:extLst>
              <a:ext uri="{FF2B5EF4-FFF2-40B4-BE49-F238E27FC236}">
                <a16:creationId xmlns:a16="http://schemas.microsoft.com/office/drawing/2014/main" id="{C13E7E4B-C647-633D-597A-800FC539B121}"/>
              </a:ext>
            </a:extLst>
          </p:cNvPr>
          <p:cNvSpPr txBox="1">
            <a:spLocks/>
          </p:cNvSpPr>
          <p:nvPr/>
        </p:nvSpPr>
        <p:spPr>
          <a:xfrm>
            <a:off x="1386994" y="4306472"/>
            <a:ext cx="3332718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Possibile download della sorgente dei dati della base di conoscenza</a:t>
            </a:r>
          </a:p>
        </p:txBody>
      </p:sp>
    </p:spTree>
    <p:extLst>
      <p:ext uri="{BB962C8B-B14F-4D97-AF65-F5344CB8AC3E}">
        <p14:creationId xmlns:p14="http://schemas.microsoft.com/office/powerpoint/2010/main" val="2102111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65;p63">
            <a:extLst>
              <a:ext uri="{FF2B5EF4-FFF2-40B4-BE49-F238E27FC236}">
                <a16:creationId xmlns:a16="http://schemas.microsoft.com/office/drawing/2014/main" id="{9BDC5999-472D-B92C-4141-37C55D16BC96}"/>
              </a:ext>
            </a:extLst>
          </p:cNvPr>
          <p:cNvSpPr txBox="1">
            <a:spLocks/>
          </p:cNvSpPr>
          <p:nvPr/>
        </p:nvSpPr>
        <p:spPr>
          <a:xfrm>
            <a:off x="457198" y="1108634"/>
            <a:ext cx="2978985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7200" dirty="0">
                <a:solidFill>
                  <a:schemeClr val="accent1"/>
                </a:solidFill>
              </a:rPr>
              <a:t>T</a:t>
            </a:r>
            <a:r>
              <a:rPr lang="it-IT" sz="7200" dirty="0">
                <a:solidFill>
                  <a:schemeClr val="accent2"/>
                </a:solidFill>
              </a:rPr>
              <a:t>H</a:t>
            </a:r>
            <a:r>
              <a:rPr lang="it-IT" sz="7200" dirty="0">
                <a:solidFill>
                  <a:schemeClr val="accent3"/>
                </a:solidFill>
              </a:rPr>
              <a:t>A</a:t>
            </a:r>
            <a:r>
              <a:rPr lang="it-IT" sz="7200" dirty="0">
                <a:solidFill>
                  <a:schemeClr val="accent4"/>
                </a:solidFill>
              </a:rPr>
              <a:t>N</a:t>
            </a:r>
            <a:r>
              <a:rPr lang="it-IT" sz="7200" dirty="0">
                <a:solidFill>
                  <a:schemeClr val="accent5"/>
                </a:solidFill>
              </a:rPr>
              <a:t>K</a:t>
            </a:r>
            <a:r>
              <a:rPr lang="it-IT" sz="7200" dirty="0">
                <a:solidFill>
                  <a:schemeClr val="accent6"/>
                </a:solidFill>
              </a:rPr>
              <a:t>S</a:t>
            </a:r>
            <a:endParaRPr lang="it-IT" sz="7200" dirty="0"/>
          </a:p>
        </p:txBody>
      </p:sp>
      <p:sp>
        <p:nvSpPr>
          <p:cNvPr id="8" name="Google Shape;1566;p63">
            <a:extLst>
              <a:ext uri="{FF2B5EF4-FFF2-40B4-BE49-F238E27FC236}">
                <a16:creationId xmlns:a16="http://schemas.microsoft.com/office/drawing/2014/main" id="{475CC85B-FBBB-31B6-3355-0814C874C628}"/>
              </a:ext>
            </a:extLst>
          </p:cNvPr>
          <p:cNvSpPr txBox="1">
            <a:spLocks/>
          </p:cNvSpPr>
          <p:nvPr/>
        </p:nvSpPr>
        <p:spPr>
          <a:xfrm>
            <a:off x="457197" y="2026614"/>
            <a:ext cx="2729135" cy="646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it-IT" sz="3600" dirty="0">
                <a:solidFill>
                  <a:schemeClr val="tx1">
                    <a:lumMod val="50000"/>
                  </a:schemeClr>
                </a:solidFill>
                <a:latin typeface="Oswald" panose="00000500000000000000" pitchFamily="2" charset="0"/>
              </a:rPr>
              <a:t>AGENDA 2030</a:t>
            </a:r>
          </a:p>
        </p:txBody>
      </p:sp>
      <p:sp>
        <p:nvSpPr>
          <p:cNvPr id="9" name="Google Shape;1567;p63">
            <a:extLst>
              <a:ext uri="{FF2B5EF4-FFF2-40B4-BE49-F238E27FC236}">
                <a16:creationId xmlns:a16="http://schemas.microsoft.com/office/drawing/2014/main" id="{DFE31FDE-1953-0D14-74C9-EEBDF392056C}"/>
              </a:ext>
            </a:extLst>
          </p:cNvPr>
          <p:cNvSpPr txBox="1"/>
          <p:nvPr/>
        </p:nvSpPr>
        <p:spPr>
          <a:xfrm>
            <a:off x="2165738" y="4306563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Mattia Limone 	0522501349</a:t>
            </a: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Gianluca Spinelli	0522500981</a:t>
            </a:r>
          </a:p>
        </p:txBody>
      </p:sp>
      <p:pic>
        <p:nvPicPr>
          <p:cNvPr id="10" name="Picture 2" descr="Agenda 2030 e SDGs (Sustainable Development Goals): gli obiettivi  ambientali di sviluppo sostenibile - Rete Clima">
            <a:extLst>
              <a:ext uri="{FF2B5EF4-FFF2-40B4-BE49-F238E27FC236}">
                <a16:creationId xmlns:a16="http://schemas.microsoft.com/office/drawing/2014/main" id="{27B23385-1F6A-8612-C5EC-A4574534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I | Home">
            <a:extLst>
              <a:ext uri="{FF2B5EF4-FFF2-40B4-BE49-F238E27FC236}">
                <a16:creationId xmlns:a16="http://schemas.microsoft.com/office/drawing/2014/main" id="{D50A790A-E074-DF67-57F7-D21BDC8F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20" y="182977"/>
            <a:ext cx="925657" cy="9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ED3304-6915-CCAE-AEBC-0515DE535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5500" l="3000" r="97000">
                        <a14:foregroundMark x1="32000" y1="8500" x2="69000" y2="9500"/>
                        <a14:foregroundMark x1="69000" y1="9500" x2="90000" y2="35000"/>
                        <a14:foregroundMark x1="90000" y1="35000" x2="92000" y2="60500"/>
                        <a14:foregroundMark x1="92000" y1="60500" x2="79500" y2="83000"/>
                        <a14:foregroundMark x1="79500" y1="83000" x2="46500" y2="94500"/>
                        <a14:foregroundMark x1="46500" y1="94500" x2="19000" y2="84500"/>
                        <a14:foregroundMark x1="19000" y1="84500" x2="8500" y2="61500"/>
                        <a14:foregroundMark x1="8500" y1="61500" x2="8500" y2="27500"/>
                        <a14:foregroundMark x1="8500" y1="27500" x2="34000" y2="8000"/>
                        <a14:foregroundMark x1="34000" y1="8000" x2="38500" y2="7500"/>
                        <a14:foregroundMark x1="69000" y1="9500" x2="69000" y2="9500"/>
                        <a14:foregroundMark x1="56000" y1="8000" x2="34000" y2="7000"/>
                        <a14:foregroundMark x1="55500" y1="5000" x2="84500" y2="25000"/>
                        <a14:foregroundMark x1="84500" y1="25000" x2="88000" y2="30500"/>
                        <a14:foregroundMark x1="87500" y1="19000" x2="92000" y2="55000"/>
                        <a14:foregroundMark x1="97000" y1="42000" x2="95000" y2="67000"/>
                        <a14:foregroundMark x1="93500" y1="58000" x2="65500" y2="87500"/>
                        <a14:foregroundMark x1="73000" y1="90500" x2="44000" y2="95500"/>
                        <a14:foregroundMark x1="44000" y1="95500" x2="44000" y2="95500"/>
                        <a14:foregroundMark x1="6500" y1="65000" x2="3000" y2="41000"/>
                        <a14:foregroundMark x1="47000" y1="3000" x2="47000" y2="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1920" y="4034866"/>
            <a:ext cx="925657" cy="9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719999" y="1242106"/>
            <a:ext cx="5226846" cy="500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Integrazione | Inferenza | Espansione</a:t>
            </a:r>
            <a:endParaRPr dirty="0"/>
          </a:p>
        </p:txBody>
      </p:sp>
      <p:sp>
        <p:nvSpPr>
          <p:cNvPr id="4" name="Google Shape;732;p30">
            <a:extLst>
              <a:ext uri="{FF2B5EF4-FFF2-40B4-BE49-F238E27FC236}">
                <a16:creationId xmlns:a16="http://schemas.microsoft.com/office/drawing/2014/main" id="{7666F9BA-B757-E64B-9DF5-49AC480D0183}"/>
              </a:ext>
            </a:extLst>
          </p:cNvPr>
          <p:cNvSpPr txBox="1">
            <a:spLocks/>
          </p:cNvSpPr>
          <p:nvPr/>
        </p:nvSpPr>
        <p:spPr>
          <a:xfrm>
            <a:off x="719999" y="2343480"/>
            <a:ext cx="5973109" cy="138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C2DF"/>
                </a:solidFill>
              </a:rPr>
              <a:t>Integrazione di informazioni da più fonti esponendo un modo per esprimere in modo chiaro i concetti dell’agenda 2030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400" b="1" dirty="0">
              <a:solidFill>
                <a:srgbClr val="35C2D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C2DF"/>
                </a:solidFill>
              </a:rPr>
              <a:t>Deduzione dei collegamenti tra i concetti tramite motori di inferenza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400" b="1" dirty="0">
              <a:solidFill>
                <a:srgbClr val="35C2D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C2DF"/>
                </a:solidFill>
              </a:rPr>
              <a:t>Estensione della struttura della LOD Cloud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Google Shape;881;p37">
            <a:extLst>
              <a:ext uri="{FF2B5EF4-FFF2-40B4-BE49-F238E27FC236}">
                <a16:creationId xmlns:a16="http://schemas.microsoft.com/office/drawing/2014/main" id="{80A6BF87-5DF1-BEF3-C73E-085B72D1572D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rgbClr val="CEF3F5"/>
                </a:solidFill>
                <a:latin typeface="Oswald" panose="00000500000000000000" pitchFamily="2" charset="0"/>
              </a:rPr>
              <a:t>PERCHE’ UN APPROCCIO WEB SEMANTICO?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STEPS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1517473" y="2002550"/>
            <a:ext cx="2577782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 Ontologia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2257364" y="153637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5179111" y="198867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Mapping SDG - UNBIS</a:t>
            </a: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788636" y="153637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1647864" y="339548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Realizzazione Query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2257364" y="294642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5113890" y="3395475"/>
            <a:ext cx="2512637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Applicazione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5788561" y="294317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ONTOLOGIA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785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E997700B-EBAD-AFFD-B448-E3099CD3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030A7413-916D-D39A-B9FA-5FC477CAE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ONTOLOGIA (1)</a:t>
            </a:r>
            <a:endParaRPr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A288CD-D292-344B-6E84-B82A7548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5" y="2759664"/>
            <a:ext cx="1701384" cy="14676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82FE81-2C9C-A7F8-6C4E-5BAC649D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136" y="905958"/>
            <a:ext cx="1409193" cy="18537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2542181-2FDB-A417-0B82-B3543A975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8" y="1376195"/>
            <a:ext cx="297221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7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030A7413-916D-D39A-B9FA-5FC477CAE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ONTOLOGIA (1)</a:t>
            </a:r>
            <a:endParaRPr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A288CD-D292-344B-6E84-B82A7548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5" y="2759664"/>
            <a:ext cx="1701384" cy="14676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82FE81-2C9C-A7F8-6C4E-5BAC649D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136" y="905958"/>
            <a:ext cx="1409193" cy="18537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2542181-2FDB-A417-0B82-B3543A975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8" y="1376195"/>
            <a:ext cx="2972215" cy="239110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E87BFC3-DAB3-BBA1-970E-BB1255927D2F}"/>
              </a:ext>
            </a:extLst>
          </p:cNvPr>
          <p:cNvCxnSpPr>
            <a:cxnSpLocks/>
          </p:cNvCxnSpPr>
          <p:nvPr/>
        </p:nvCxnSpPr>
        <p:spPr>
          <a:xfrm>
            <a:off x="1745893" y="1580255"/>
            <a:ext cx="5154310" cy="0"/>
          </a:xfrm>
          <a:prstGeom prst="straightConnector1">
            <a:avLst/>
          </a:prstGeom>
          <a:ln w="1905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547DE39-0997-0FB9-E2C3-8ED32050009B}"/>
              </a:ext>
            </a:extLst>
          </p:cNvPr>
          <p:cNvCxnSpPr>
            <a:cxnSpLocks/>
          </p:cNvCxnSpPr>
          <p:nvPr/>
        </p:nvCxnSpPr>
        <p:spPr>
          <a:xfrm>
            <a:off x="1745893" y="1580255"/>
            <a:ext cx="5133209" cy="579136"/>
          </a:xfrm>
          <a:prstGeom prst="straightConnector1">
            <a:avLst/>
          </a:prstGeom>
          <a:ln w="1905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E2A04490-4D2D-8AB1-CD41-A8085EE9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0" y="1628813"/>
            <a:ext cx="2972215" cy="2391109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84E561E-33A2-E9CC-5FEC-32D71008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26910"/>
            <a:ext cx="2295716" cy="53819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853DA5F-232C-61A5-5869-7455FB25405B}"/>
              </a:ext>
            </a:extLst>
          </p:cNvPr>
          <p:cNvCxnSpPr>
            <a:cxnSpLocks/>
          </p:cNvCxnSpPr>
          <p:nvPr/>
        </p:nvCxnSpPr>
        <p:spPr>
          <a:xfrm flipV="1">
            <a:off x="1738859" y="996846"/>
            <a:ext cx="2758190" cy="851474"/>
          </a:xfrm>
          <a:prstGeom prst="straightConnector1">
            <a:avLst/>
          </a:prstGeom>
          <a:ln w="1905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F4CB08F-6AE8-7469-6D31-E874DCF7899F}"/>
              </a:ext>
            </a:extLst>
          </p:cNvPr>
          <p:cNvCxnSpPr>
            <a:cxnSpLocks/>
          </p:cNvCxnSpPr>
          <p:nvPr/>
        </p:nvCxnSpPr>
        <p:spPr>
          <a:xfrm flipV="1">
            <a:off x="1738859" y="1663908"/>
            <a:ext cx="4452079" cy="184412"/>
          </a:xfrm>
          <a:prstGeom prst="straightConnector1">
            <a:avLst/>
          </a:prstGeom>
          <a:ln w="1905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8B8BE90-5DF4-AA30-BBF4-C994387ADB90}"/>
              </a:ext>
            </a:extLst>
          </p:cNvPr>
          <p:cNvCxnSpPr>
            <a:cxnSpLocks/>
          </p:cNvCxnSpPr>
          <p:nvPr/>
        </p:nvCxnSpPr>
        <p:spPr>
          <a:xfrm>
            <a:off x="1738859" y="1848320"/>
            <a:ext cx="2685430" cy="803440"/>
          </a:xfrm>
          <a:prstGeom prst="straightConnector1">
            <a:avLst/>
          </a:prstGeom>
          <a:ln w="1905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708;p29">
            <a:extLst>
              <a:ext uri="{FF2B5EF4-FFF2-40B4-BE49-F238E27FC236}">
                <a16:creationId xmlns:a16="http://schemas.microsoft.com/office/drawing/2014/main" id="{064BAB57-6189-C49E-BADB-88BF1057C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2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ONTOLOGIA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97D2FE-49EB-CD5C-6010-2189437A6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049" y="2571749"/>
            <a:ext cx="1400370" cy="24577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BB2571-D001-8249-C37D-A4D275B66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367" y="1571485"/>
            <a:ext cx="136226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43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715</Words>
  <Application>Microsoft Office PowerPoint</Application>
  <PresentationFormat>Presentazione su schermo (16:9)</PresentationFormat>
  <Paragraphs>102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Raleway</vt:lpstr>
      <vt:lpstr>Roboto</vt:lpstr>
      <vt:lpstr>Arial</vt:lpstr>
      <vt:lpstr>Oswald</vt:lpstr>
      <vt:lpstr>Software Development Bussines Plan by Slidesgo</vt:lpstr>
      <vt:lpstr>AGENDA  2030</vt:lpstr>
      <vt:lpstr>SOLUZIONE</vt:lpstr>
      <vt:lpstr>Integrazione | Inferenza | Espansione</vt:lpstr>
      <vt:lpstr>DEVELOPMENT STEPS</vt:lpstr>
      <vt:lpstr>01</vt:lpstr>
      <vt:lpstr>Presentazione standard di PowerPoint</vt:lpstr>
      <vt:lpstr>ONTOLOGIA (1)</vt:lpstr>
      <vt:lpstr>ONTOLOGIA (1)</vt:lpstr>
      <vt:lpstr>ONTOLOGIA (3)</vt:lpstr>
      <vt:lpstr>INFERENZE: Inverse Of</vt:lpstr>
      <vt:lpstr>02</vt:lpstr>
      <vt:lpstr>DistilBert Hybrid Approach for NLI tokens extraction</vt:lpstr>
      <vt:lpstr>Code</vt:lpstr>
      <vt:lpstr>Statistiche</vt:lpstr>
      <vt:lpstr>03</vt:lpstr>
      <vt:lpstr>Query (1)</vt:lpstr>
      <vt:lpstr>Query (2)</vt:lpstr>
      <vt:lpstr>Query (3)</vt:lpstr>
      <vt:lpstr>Query (4)</vt:lpstr>
      <vt:lpstr>Query (5)</vt:lpstr>
      <vt:lpstr>Query (6)</vt:lpstr>
      <vt:lpstr>Query (7)</vt:lpstr>
      <vt:lpstr>04</vt:lpstr>
      <vt:lpstr>Architettura</vt:lpstr>
      <vt:lpstr>Frontend</vt:lpstr>
      <vt:lpstr>Backend</vt:lpstr>
      <vt:lpstr>FEATUREs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2030</dc:title>
  <cp:lastModifiedBy>Mattia Limone</cp:lastModifiedBy>
  <cp:revision>17</cp:revision>
  <dcterms:modified xsi:type="dcterms:W3CDTF">2022-06-27T07:44:15Z</dcterms:modified>
</cp:coreProperties>
</file>