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e5b8e142c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e5b8e142c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e5b8e142c_1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e5b8e142c_1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e5b8e142c_1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e5b8e142c_1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e5b8e142c_1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e5b8e142c_1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01cb3d2b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01cb3d2b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e5b8e142c_1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e5b8e142c_1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1cb3d2b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01cb3d2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ee5b8e142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ee5b8e142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e5b8e142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e5b8e142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5b8e142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e5b8e142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06bc39a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06bc39a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e5b8e142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e5b8e142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e5b8e142c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e5b8e142c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e5b8e142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e5b8e142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10" Type="http://schemas.openxmlformats.org/officeDocument/2006/relationships/image" Target="../media/image9.png"/><Relationship Id="rId9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al.inria.fr/hal-01812448/document" TargetMode="External"/><Relationship Id="rId4" Type="http://schemas.openxmlformats.org/officeDocument/2006/relationships/hyperlink" Target="https://www.researchgate.net/profile/Yajin-Zhou-2/publication/267787299_Hey_You_Get_Off_of_My_Market_Detecting_Malicious_Apps_in_Official_and_Alternative_Android_Markets/links/5b348b050f7e9b0df5d2a119/Hey-You-Get-Off-of-My-Market-Detecting-Malicious-Apps-in-Official-and-Alternative-Android-Markets.pdf" TargetMode="External"/><Relationship Id="rId5" Type="http://schemas.openxmlformats.org/officeDocument/2006/relationships/hyperlink" Target="https://www.researchgate.net/publication/342614130_A_Review_of_Android_Malware_Detection_Approaches_Based_on_Machine_Learn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shashwatwork/android-malware-dataset-for-machine-learning?select=drebin-215-dataset-5560malware-9476-benign.csv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nb.ca/cic/datasets/maldroid-2020.html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PROGETTO BIG DATA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Carvin Marco &amp; Mainini Mattia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CLASSIFICATORI ANALISI DINAMICA</a:t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3425888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4444854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f1-score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2"/>
          <p:cNvSpPr/>
          <p:nvPr/>
        </p:nvSpPr>
        <p:spPr>
          <a:xfrm>
            <a:off x="1033213" y="172841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2"/>
          <p:cNvGrpSpPr/>
          <p:nvPr/>
        </p:nvGrpSpPr>
        <p:grpSpPr>
          <a:xfrm>
            <a:off x="1034148" y="2724825"/>
            <a:ext cx="4417805" cy="674450"/>
            <a:chOff x="943723" y="3783775"/>
            <a:chExt cx="4417805" cy="674450"/>
          </a:xfrm>
        </p:grpSpPr>
        <p:sp>
          <p:nvSpPr>
            <p:cNvPr id="244" name="Google Shape;244;p22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94%</a:t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94%</a:t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Lineare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22"/>
          <p:cNvGrpSpPr/>
          <p:nvPr/>
        </p:nvGrpSpPr>
        <p:grpSpPr>
          <a:xfrm>
            <a:off x="1034148" y="3410100"/>
            <a:ext cx="4417805" cy="674450"/>
            <a:chOff x="943723" y="4469050"/>
            <a:chExt cx="4417805" cy="674450"/>
          </a:xfrm>
        </p:grpSpPr>
        <p:sp>
          <p:nvSpPr>
            <p:cNvPr id="252" name="Google Shape;252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91%</a:t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91%</a:t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di tipo OVO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22"/>
          <p:cNvGrpSpPr/>
          <p:nvPr/>
        </p:nvGrpSpPr>
        <p:grpSpPr>
          <a:xfrm>
            <a:off x="1034148" y="2039550"/>
            <a:ext cx="4417805" cy="674450"/>
            <a:chOff x="943723" y="3098500"/>
            <a:chExt cx="4417805" cy="674450"/>
          </a:xfrm>
        </p:grpSpPr>
        <p:sp>
          <p:nvSpPr>
            <p:cNvPr id="260" name="Google Shape;260;p22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7" name="Google Shape;267;p22"/>
          <p:cNvSpPr txBox="1"/>
          <p:nvPr/>
        </p:nvSpPr>
        <p:spPr>
          <a:xfrm>
            <a:off x="5645050" y="1554725"/>
            <a:ext cx="26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Random Forest Confusion Matrix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8" name="Google Shape;268;p22"/>
          <p:cNvGrpSpPr/>
          <p:nvPr/>
        </p:nvGrpSpPr>
        <p:grpSpPr>
          <a:xfrm>
            <a:off x="1034148" y="4095375"/>
            <a:ext cx="4417805" cy="674450"/>
            <a:chOff x="943723" y="4469050"/>
            <a:chExt cx="4417805" cy="674450"/>
          </a:xfrm>
        </p:grpSpPr>
        <p:sp>
          <p:nvSpPr>
            <p:cNvPr id="269" name="Google Shape;269;p22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99%</a:t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99%</a:t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76" name="Google Shape;2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6269" y="2386025"/>
            <a:ext cx="2821951" cy="208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PIÙ IMPORTANTI ANALISI STATICA</a:t>
            </a:r>
            <a:endParaRPr/>
          </a:p>
        </p:txBody>
      </p:sp>
      <p:pic>
        <p:nvPicPr>
          <p:cNvPr id="282" name="Google Shape;2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325" y="1254675"/>
            <a:ext cx="4958974" cy="3368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3"/>
          <p:cNvSpPr/>
          <p:nvPr/>
        </p:nvSpPr>
        <p:spPr>
          <a:xfrm rot="10800000">
            <a:off x="1657750" y="1272925"/>
            <a:ext cx="451500" cy="326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FEATURE PIÙ IMPORTANTI ANALISI DINAMICA</a:t>
            </a:r>
            <a:endParaRPr/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0225" y="1162825"/>
            <a:ext cx="3439301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225" y="2143361"/>
            <a:ext cx="3439300" cy="931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0225" y="3141025"/>
            <a:ext cx="3439300" cy="908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225" y="4115825"/>
            <a:ext cx="34393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9900" y="1162825"/>
            <a:ext cx="3439300" cy="9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9900" y="2160500"/>
            <a:ext cx="34393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49900" y="4121538"/>
            <a:ext cx="34393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49900" y="3141025"/>
            <a:ext cx="3439300" cy="91411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4"/>
          <p:cNvSpPr/>
          <p:nvPr/>
        </p:nvSpPr>
        <p:spPr>
          <a:xfrm>
            <a:off x="886800" y="2475000"/>
            <a:ext cx="410700" cy="1451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4984363" y="2475000"/>
            <a:ext cx="410700" cy="1451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CONCLUSIONI</a:t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risultati dei classificatori sono buoni e avendo effettuato 2 tipi diversi di analisi possiamo ottenere informazioni su un’app in 2 momenti diversi del suo ciclo di vita in uno smartphone: prima che venga eseguita e a seguito dell’esecuzione.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Tramite le nostre analisi siamo quindi riuscite ad ottenere un profilo di un malware android: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Si comportano in maniera inconsueta rispetto alla maggioranza delle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Utilizzo e gestione di SMS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Utilizzo e gestione di Mail</a:t>
            </a:r>
            <a:endParaRPr/>
          </a:p>
        </p:txBody>
      </p:sp>
      <p:pic>
        <p:nvPicPr>
          <p:cNvPr id="305" name="Google Shape;3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025" y="3727075"/>
            <a:ext cx="1125725" cy="11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3800" y="3727075"/>
            <a:ext cx="1125724" cy="112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FUTURI SVILUPPI</a:t>
            </a:r>
            <a:endParaRPr/>
          </a:p>
        </p:txBody>
      </p:sp>
      <p:sp>
        <p:nvSpPr>
          <p:cNvPr id="312" name="Google Shape;3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Per il futuro potremmo cercare di mettere in relazione l’analisi dei 2 dataset.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00"/>
              <a:t>Magari confrontando le chiamate a sistema con i rispettivi permessi che richiedono.</a:t>
            </a:r>
            <a:endParaRPr sz="1600"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650" y="3006399"/>
            <a:ext cx="2882602" cy="139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</a:t>
            </a:r>
            <a:endParaRPr/>
          </a:p>
        </p:txBody>
      </p:sp>
      <p:sp>
        <p:nvSpPr>
          <p:cNvPr id="319" name="Google Shape;319;p2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CARVIN MARCO &amp; MATTIA MAININI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OBIETTIVO PRINCIPALE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Arial"/>
                <a:ea typeface="Arial"/>
                <a:cs typeface="Arial"/>
                <a:sym typeface="Arial"/>
              </a:rPr>
              <a:t>Ciò che ognuno di noi ignora quando installa un’applicazione, è la possibilità che all’interno di essa ci siano software indesiderati, come per esempio malware, che agiscono indisturbatamente raccogliendo informazioni sensibili e private.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latin typeface="Arial"/>
                <a:ea typeface="Arial"/>
                <a:cs typeface="Arial"/>
                <a:sym typeface="Arial"/>
              </a:rPr>
              <a:t>L’obiettivo che ci siamo posti è quello di individuare queste determinate applicazioni malevoli tramite il machine learning.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100" y="2832818"/>
            <a:ext cx="2931700" cy="16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STUDI SIMILI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1297500" y="17436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2030400" y="1743675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chemeClr val="hlink"/>
                </a:solidFill>
                <a:hlinkClick r:id="rId3"/>
              </a:rPr>
              <a:t>BIGMOMAL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Analisi del traffico sulla rete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Uso CPU e RAM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297500" y="2658481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2030400" y="265851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DROID RANGER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permessi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Analisi comportamento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1297500" y="3573344"/>
            <a:ext cx="7329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1300">
              <a:solidFill>
                <a:srgbClr val="FFFFFF"/>
              </a:solidFill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030400" y="3573363"/>
            <a:ext cx="58773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chemeClr val="hlink"/>
                </a:solidFill>
                <a:hlinkClick r:id="rId5"/>
              </a:rPr>
              <a:t>Detecting Malicious Apps in Official and Alternative Android Markets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it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Analisi dei permessi delle applicazioni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STRUMENTI UTILIZZATI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Python come linguaggio di scripting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Jupyter Notebook come IDLE per esecuzione del codice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Pandas, NumPy, MatPlotLib, SkLearn : librerie di Python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900" y="3234925"/>
            <a:ext cx="1315274" cy="13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7075" y="3234925"/>
            <a:ext cx="1315275" cy="13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UTILIZZATI (1/2)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ANALISI STATICA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primo dataset lo abbiamo ottenuto da kaggle.com, sito contenente dataset di ogni tipo che affrontano qualsiasi tipo di tematica.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Contiene i permessi che ogni applicazione richiede per poter funzionare.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https://www.kaggle.com/shashwatwork/android-malware-dataset-for-machine-learning?select=drebin-215-dataset-5560malware-9476-benign.csv</a:t>
            </a: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1023" y="4369925"/>
            <a:ext cx="1696151" cy="6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7"/>
          <p:cNvPicPr preferRelativeResize="0"/>
          <p:nvPr/>
        </p:nvPicPr>
        <p:blipFill rotWithShape="1">
          <a:blip r:embed="rId5">
            <a:alphaModFix/>
          </a:blip>
          <a:srcRect b="0" l="0" r="43297" t="0"/>
          <a:stretch/>
        </p:blipFill>
        <p:spPr>
          <a:xfrm>
            <a:off x="4843800" y="1888937"/>
            <a:ext cx="3955650" cy="22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UTILIZZATI (2/2)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 txBox="1"/>
          <p:nvPr>
            <p:ph idx="4294967295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DATASET ANALISI DINAMICA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secondo dataset che abbiamo selezionato lo abbiamo ottenuto dal sito unb.ca, sito dell’università di New Brunswick.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Vengono salvate per ogni applicazione il numero di chiamate al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https://www.unb.ca/cic/datasets/maldroid-2020.html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9250" y="4162725"/>
            <a:ext cx="137115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5">
            <a:alphaModFix/>
          </a:blip>
          <a:srcRect b="0" l="0" r="32069" t="0"/>
          <a:stretch/>
        </p:blipFill>
        <p:spPr>
          <a:xfrm>
            <a:off x="236075" y="1926050"/>
            <a:ext cx="4417426" cy="21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MANIPOLAZIONE DATASET ANALISI STATICA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 sz="1800"/>
              <a:t>Valori Mancanti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Erano presenti 5 record con valori mancanti nella stessa feature.</a:t>
            </a:r>
            <a:endParaRPr sz="1800"/>
          </a:p>
        </p:txBody>
      </p:sp>
      <p:sp>
        <p:nvSpPr>
          <p:cNvPr id="184" name="Google Shape;184;p19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2.	Feature Selection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Da </a:t>
            </a:r>
            <a:r>
              <a:rPr lang="it" sz="1800"/>
              <a:t>216 features iniziali a 138 features finali. Con un miglioramento del 1%.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MANIPOLAZIONE DATASET ANALISI DINAMICA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15900" y="1567550"/>
            <a:ext cx="2182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it" sz="1500"/>
              <a:t>Normalizzazione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Abbiamo normalizzato i valori attraverso l’algoritmo “StandardScaler”, che ha trasformato i valori in modo da ottenere media uguale a 0 e varianza pari a 1</a:t>
            </a:r>
            <a:endParaRPr/>
          </a:p>
        </p:txBody>
      </p:sp>
      <p:sp>
        <p:nvSpPr>
          <p:cNvPr id="191" name="Google Shape;191;p20"/>
          <p:cNvSpPr txBox="1"/>
          <p:nvPr>
            <p:ph idx="2" type="body"/>
          </p:nvPr>
        </p:nvSpPr>
        <p:spPr>
          <a:xfrm>
            <a:off x="3515400" y="1567550"/>
            <a:ext cx="22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6000"/>
              <a:t>2.</a:t>
            </a:r>
            <a:r>
              <a:rPr lang="it" sz="6000"/>
              <a:t>	</a:t>
            </a:r>
            <a:r>
              <a:rPr lang="it" sz="6000"/>
              <a:t>Conversione Classi</a:t>
            </a:r>
            <a:endParaRPr sz="6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4600"/>
              <a:t>Le app all’interno del dataset erano divise in 5 classi distinte. Abbiamo quindi raggruppato le classi da 1 a 4 in un’ unica classe malware (classe 1), e la classe 5 in una classe di non malware (classe 0). </a:t>
            </a:r>
            <a:endParaRPr sz="4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"/>
          <p:cNvSpPr txBox="1"/>
          <p:nvPr>
            <p:ph idx="2" type="body"/>
          </p:nvPr>
        </p:nvSpPr>
        <p:spPr>
          <a:xfrm>
            <a:off x="6009600" y="1567550"/>
            <a:ext cx="2265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/>
              <a:t>3</a:t>
            </a:r>
            <a:r>
              <a:rPr lang="it" sz="2400"/>
              <a:t>.	SMOTE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800"/>
              <a:t>9803 malware e 1795 non malware.  Per bilanciare le classi abbiamo usato l'algoritmo chiamato “SMOTE”, che si occupa di creare nuovi record della classe in minoranza basandosi però sui dati già presenti.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RISULTATI CLASSIFICATORI ANALISI STATICA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3425888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Accuracy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4444854" y="1728412"/>
            <a:ext cx="10071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f1-score</a:t>
            </a:r>
            <a:endParaRPr sz="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/>
          <p:nvPr/>
        </p:nvSpPr>
        <p:spPr>
          <a:xfrm>
            <a:off x="1033213" y="1728412"/>
            <a:ext cx="2380800" cy="300300"/>
          </a:xfrm>
          <a:prstGeom prst="rect">
            <a:avLst/>
          </a:prstGeom>
          <a:solidFill>
            <a:srgbClr val="0C58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21"/>
          <p:cNvGrpSpPr/>
          <p:nvPr/>
        </p:nvGrpSpPr>
        <p:grpSpPr>
          <a:xfrm>
            <a:off x="1034148" y="2724825"/>
            <a:ext cx="4417805" cy="674450"/>
            <a:chOff x="943723" y="3783775"/>
            <a:chExt cx="4417805" cy="674450"/>
          </a:xfrm>
        </p:grpSpPr>
        <p:sp>
          <p:nvSpPr>
            <p:cNvPr id="202" name="Google Shape;202;p21"/>
            <p:cNvSpPr/>
            <p:nvPr/>
          </p:nvSpPr>
          <p:spPr>
            <a:xfrm>
              <a:off x="943723" y="3783775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3335463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354429" y="3783788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704725" y="3783825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Lineare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" name="Google Shape;209;p21"/>
          <p:cNvGrpSpPr/>
          <p:nvPr/>
        </p:nvGrpSpPr>
        <p:grpSpPr>
          <a:xfrm>
            <a:off x="1034148" y="3410100"/>
            <a:ext cx="4417805" cy="674450"/>
            <a:chOff x="943723" y="4469050"/>
            <a:chExt cx="4417805" cy="674450"/>
          </a:xfrm>
        </p:grpSpPr>
        <p:sp>
          <p:nvSpPr>
            <p:cNvPr id="210" name="Google Shape;210;p2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98%</a:t>
              </a:r>
              <a:endParaRPr/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SVC di tipo OVO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1"/>
          <p:cNvGrpSpPr/>
          <p:nvPr/>
        </p:nvGrpSpPr>
        <p:grpSpPr>
          <a:xfrm>
            <a:off x="1034148" y="2039550"/>
            <a:ext cx="4417805" cy="674450"/>
            <a:chOff x="943723" y="3098500"/>
            <a:chExt cx="4417805" cy="674450"/>
          </a:xfrm>
        </p:grpSpPr>
        <p:sp>
          <p:nvSpPr>
            <p:cNvPr id="218" name="Google Shape;218;p21"/>
            <p:cNvSpPr/>
            <p:nvPr/>
          </p:nvSpPr>
          <p:spPr>
            <a:xfrm>
              <a:off x="943723" y="309850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335463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4354429" y="309851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97%</a:t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>
              <a:off x="1704725" y="309855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Decision Tree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5" name="Google Shape;225;p21"/>
          <p:cNvSpPr txBox="1"/>
          <p:nvPr/>
        </p:nvSpPr>
        <p:spPr>
          <a:xfrm>
            <a:off x="5645050" y="1554725"/>
            <a:ext cx="26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Random Forest Confusion Matrix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26" name="Google Shape;226;p21"/>
          <p:cNvGrpSpPr/>
          <p:nvPr/>
        </p:nvGrpSpPr>
        <p:grpSpPr>
          <a:xfrm>
            <a:off x="1034148" y="4095375"/>
            <a:ext cx="4417805" cy="674450"/>
            <a:chOff x="943723" y="4469050"/>
            <a:chExt cx="4417805" cy="674450"/>
          </a:xfrm>
        </p:grpSpPr>
        <p:sp>
          <p:nvSpPr>
            <p:cNvPr id="227" name="Google Shape;227;p21"/>
            <p:cNvSpPr/>
            <p:nvPr/>
          </p:nvSpPr>
          <p:spPr>
            <a:xfrm>
              <a:off x="943723" y="4469050"/>
              <a:ext cx="23799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1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B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3335463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%</a:t>
              </a:r>
              <a:endParaRPr/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4354429" y="4469063"/>
              <a:ext cx="1007100" cy="674400"/>
            </a:xfrm>
            <a:prstGeom prst="rect">
              <a:avLst/>
            </a:prstGeom>
            <a:solidFill>
              <a:srgbClr val="0C58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9</a:t>
              </a:r>
              <a:r>
                <a:rPr lang="it">
                  <a:solidFill>
                    <a:schemeClr val="lt1"/>
                  </a:solidFill>
                </a:rPr>
                <a:t>%</a:t>
              </a:r>
              <a:endParaRPr/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4" name="Google Shape;2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75" y="2386025"/>
            <a:ext cx="2772775" cy="20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