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e5b8e142c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e5b8e142c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e5b8e14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e5b8e14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e5b8e142c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e5b8e142c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e5b8e142c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e5b8e142c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01cb3d2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01cb3d2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e5b8e142c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e5b8e142c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1cb3d2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1cb3d2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e5b8e14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e5b8e14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5b8e14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5b8e14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5b8e14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5b8e14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6bc39a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6bc39a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5b8e142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e5b8e142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5b8e14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5b8e14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5b8e142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5b8e142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0" Type="http://schemas.openxmlformats.org/officeDocument/2006/relationships/image" Target="../media/image18.png"/><Relationship Id="rId9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l.inria.fr/hal-01812448/document" TargetMode="External"/><Relationship Id="rId4" Type="http://schemas.openxmlformats.org/officeDocument/2006/relationships/hyperlink" Target="https://www.researchgate.net/profile/Yajin-Zhou-2/publication/267787299_Hey_You_Get_Off_of_My_Market_Detecting_Malicious_Apps_in_Official_and_Alternative_Android_Markets/links/5b348b050f7e9b0df5d2a119/Hey-You-Get-Off-of-My-Market-Detecting-Malicious-Apps-in-Official-and-Alternative-Android-Markets.pdf" TargetMode="External"/><Relationship Id="rId5" Type="http://schemas.openxmlformats.org/officeDocument/2006/relationships/hyperlink" Target="https://www.researchgate.net/publication/342614130_A_Review_of_Android_Malware_Detection_Approaches_Based_on_Machine_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ashwatwork/android-malware-dataset-for-machine-learning?select=drebin-215-dataset-5560malware-9476-benign.csv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nb.ca/cic/datasets/maldroid-2020.htm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BIG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Carvin Marco &amp; Mainini Mattia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CLASSIFICATORI ANALISI DINAMICA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425888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444854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033213" y="172841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1034148" y="2724825"/>
            <a:ext cx="4417805" cy="674450"/>
            <a:chOff x="943723" y="3783775"/>
            <a:chExt cx="4417805" cy="674450"/>
          </a:xfrm>
        </p:grpSpPr>
        <p:sp>
          <p:nvSpPr>
            <p:cNvPr id="244" name="Google Shape;244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94%</a:t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94%</a:t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Lineare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1034148" y="3410100"/>
            <a:ext cx="4417805" cy="674450"/>
            <a:chOff x="943723" y="4469050"/>
            <a:chExt cx="4417805" cy="674450"/>
          </a:xfrm>
        </p:grpSpPr>
        <p:sp>
          <p:nvSpPr>
            <p:cNvPr id="252" name="Google Shape;252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91%</a:t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91%</a:t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di tipo OVO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1034148" y="2039550"/>
            <a:ext cx="4417805" cy="674450"/>
            <a:chOff x="943723" y="3098500"/>
            <a:chExt cx="4417805" cy="674450"/>
          </a:xfrm>
        </p:grpSpPr>
        <p:sp>
          <p:nvSpPr>
            <p:cNvPr id="260" name="Google Shape;260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5645050" y="15547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Random Forest Confusion Matrix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1034148" y="4095375"/>
            <a:ext cx="4417805" cy="674450"/>
            <a:chOff x="943723" y="4469050"/>
            <a:chExt cx="4417805" cy="674450"/>
          </a:xfrm>
        </p:grpSpPr>
        <p:sp>
          <p:nvSpPr>
            <p:cNvPr id="269" name="Google Shape;269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99%</a:t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99%</a:t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69" y="2386025"/>
            <a:ext cx="2821951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PIÙ IMPORTANTI ANALISI STATICA</a:t>
            </a:r>
            <a:endParaRPr/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25" y="1254675"/>
            <a:ext cx="4958974" cy="33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 rot="10800000">
            <a:off x="1657750" y="1272925"/>
            <a:ext cx="451500" cy="326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PIÙ IMPORTANTI ANALISI DINAMICA</a:t>
            </a:r>
            <a:endParaRPr/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00" y="1162825"/>
            <a:ext cx="3439301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300" y="2143361"/>
            <a:ext cx="3439300" cy="93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300" y="3141025"/>
            <a:ext cx="3439300" cy="90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2300" y="4115825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675" y="1154250"/>
            <a:ext cx="3439300" cy="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5675" y="2151925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5675" y="4112963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75675" y="3132450"/>
            <a:ext cx="3439300" cy="91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/>
          <p:nvPr/>
        </p:nvSpPr>
        <p:spPr>
          <a:xfrm>
            <a:off x="8641025" y="1162825"/>
            <a:ext cx="429300" cy="378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1115875" y="1162825"/>
            <a:ext cx="429300" cy="3788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risultati dei classificatori sono buoni e avendo effettuato 2 tipi diversi di analisi possiamo ottenere informazioni su app in 2 momenti diversi del suo ciclo di vita su uno smartphone: prima che venga eseguita e a seguito dell’esecuzione.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Tramite le nostre analisi siamo quindi riuscite ad ottenere un profilo di un malware android: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Si comportano in maniera inconsueta rispetto alla maggioranza delle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Utilizzo e gestione di SMS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Utilizzo e gestione di Mail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25" y="3727075"/>
            <a:ext cx="1125725" cy="11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00" y="3727075"/>
            <a:ext cx="1125724" cy="11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FUTURI SVILUPPI</a:t>
            </a:r>
            <a:endParaRPr/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Per il futuro potremmo cercare di mettere in relazione l’analisi dei 2 database.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Magari confrontando le chiamate a sistema con i rispettivi permessi che richiedono.</a:t>
            </a:r>
            <a:endParaRPr sz="1600"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50" y="3006399"/>
            <a:ext cx="2882602" cy="13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sp>
        <p:nvSpPr>
          <p:cNvPr id="319" name="Google Shape;319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CARVIN MARCO &amp; MATTIA MAININI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OBIETTIVO PRINCIPALE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Arial"/>
                <a:ea typeface="Arial"/>
                <a:cs typeface="Arial"/>
                <a:sym typeface="Arial"/>
              </a:rPr>
              <a:t>Ciò che ognuno di noi ignora quando installa un’applicazione, è la possibilità che all’interno di essa ci siano software indesiderati, come per esempio malware, che agiscono indisturbatamente raccogliendo informazioni sensibili e private.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Arial"/>
                <a:ea typeface="Arial"/>
                <a:cs typeface="Arial"/>
                <a:sym typeface="Arial"/>
              </a:rPr>
              <a:t>L’obiettivo che ci siamo posti è quello di individuare queste determinate applicazioni malevoli tramite il machine learning.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100" y="2832818"/>
            <a:ext cx="2931700" cy="16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STUDI SIMILI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030400" y="17436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BIGMOMAL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Analisi del traffico sulla rete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CPU e RAM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030400" y="265851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DROID RANGER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permessi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comportamento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030400" y="35733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5"/>
              </a:rPr>
              <a:t>Detecting Malicious Apps in Official and Alternative Android Markets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Analisi dei permessi delle applicazioni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Python come linguaggio di scripting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Jupyter Notebook come IDLE per esecuzione del codice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Pandas, NumPy, MatPlotLib, SkLearn : librerie di Python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00" y="3234925"/>
            <a:ext cx="1315274" cy="13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75" y="3234925"/>
            <a:ext cx="1315275" cy="1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UTILIZZATI (1/2)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ANALISI STATICA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primo dataset lo abbiamo ottenuto da kaggle.com, sito contenente dataset di ogni tipo che affrontano qualsiasi tipo di tematica.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Contiene i permessi che ogni applicazione richiede per poter funzionare.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https://www.kaggle.com/shashwatwork/android-malware-dataset-for-machine-learning?select=drebin-215-dataset-5560malware-9476-benign.csv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023" y="4369925"/>
            <a:ext cx="1696151" cy="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5">
            <a:alphaModFix/>
          </a:blip>
          <a:srcRect b="0" l="0" r="43297" t="0"/>
          <a:stretch/>
        </p:blipFill>
        <p:spPr>
          <a:xfrm>
            <a:off x="4843800" y="1888937"/>
            <a:ext cx="3955650" cy="22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UTILIZZATI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ANALISI DINAMICA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secondo dataset che abbiamo selezionato lo abbiamo ottenuto dal sito unb.ca, sito dell’università di New Brunswick.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Vengono salvate per ogni applicazione il numero di chiamate al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https://www.unb.ca/cic/datasets/maldroid-2020.html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250" y="4162725"/>
            <a:ext cx="13711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5">
            <a:alphaModFix/>
          </a:blip>
          <a:srcRect b="0" l="0" r="32069" t="0"/>
          <a:stretch/>
        </p:blipFill>
        <p:spPr>
          <a:xfrm>
            <a:off x="236075" y="1926050"/>
            <a:ext cx="4417426" cy="2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MANIPOLAZIONE DATASET ANALISI STATICA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Valori Mancanti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Erano presenti 5 record con valori mancanti nella stessa feature.</a:t>
            </a:r>
            <a:endParaRPr sz="1800"/>
          </a:p>
        </p:txBody>
      </p:sp>
      <p:sp>
        <p:nvSpPr>
          <p:cNvPr id="184" name="Google Shape;18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2.	Feature Selection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Da </a:t>
            </a:r>
            <a:r>
              <a:rPr lang="it" sz="1800"/>
              <a:t>216 features iniziali a 138 features finali. Con un miglioramento del 1%.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MANIPOLAZIONE DATASET ANALISI DINAMICA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15900" y="1567550"/>
            <a:ext cx="218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Standardizzazione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Abbiamo standardizzato i valori attraverso l’algoritmo “StandardScaler”, che ha trasformato i valori in modo da ottenere media uguale a 0 e varianza pari a 1</a:t>
            </a:r>
            <a:endParaRPr/>
          </a:p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3515400" y="1567550"/>
            <a:ext cx="22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2.</a:t>
            </a:r>
            <a:r>
              <a:rPr lang="it" sz="6000"/>
              <a:t>	</a:t>
            </a:r>
            <a:r>
              <a:rPr lang="it" sz="6000"/>
              <a:t>Conversione Classi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600"/>
              <a:t>Le app all’interno del dataset erano divise in 5 classi distinte. Abbiamo quindi raggruppato le classi da 1 a 4 in un’ unica classe malware (classe 1), e la classe 5 in una classe di non malware (classe 0). 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6009600" y="1567550"/>
            <a:ext cx="22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3</a:t>
            </a:r>
            <a:r>
              <a:rPr lang="it" sz="2400"/>
              <a:t>.	SMOTE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9803 malware e 1795 non malware.  Per bilanciare le classi abbiamo usato l'algoritmo chiamato “SMOTE”, che si occupa di creare nuovi record della classe in minoranza basandosi però sui dati già presenti.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CLASSIFICATORI ANALISI STATICA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425888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444854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033213" y="172841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1034148" y="2724825"/>
            <a:ext cx="4417805" cy="674450"/>
            <a:chOff x="943723" y="3783775"/>
            <a:chExt cx="4417805" cy="674450"/>
          </a:xfrm>
        </p:grpSpPr>
        <p:sp>
          <p:nvSpPr>
            <p:cNvPr id="202" name="Google Shape;202;p21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Lineare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1034148" y="3410100"/>
            <a:ext cx="4417805" cy="674450"/>
            <a:chOff x="943723" y="4469050"/>
            <a:chExt cx="4417805" cy="674450"/>
          </a:xfrm>
        </p:grpSpPr>
        <p:sp>
          <p:nvSpPr>
            <p:cNvPr id="210" name="Google Shape;210;p2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di tipo OVO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1"/>
          <p:cNvGrpSpPr/>
          <p:nvPr/>
        </p:nvGrpSpPr>
        <p:grpSpPr>
          <a:xfrm>
            <a:off x="1034148" y="2039550"/>
            <a:ext cx="4417805" cy="674450"/>
            <a:chOff x="943723" y="3098500"/>
            <a:chExt cx="4417805" cy="674450"/>
          </a:xfrm>
        </p:grpSpPr>
        <p:sp>
          <p:nvSpPr>
            <p:cNvPr id="218" name="Google Shape;218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21"/>
          <p:cNvSpPr txBox="1"/>
          <p:nvPr/>
        </p:nvSpPr>
        <p:spPr>
          <a:xfrm>
            <a:off x="5645050" y="15547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Random Forest Confusion Matrix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1034148" y="4095375"/>
            <a:ext cx="4417805" cy="674450"/>
            <a:chOff x="943723" y="4469050"/>
            <a:chExt cx="4417805" cy="674450"/>
          </a:xfrm>
        </p:grpSpPr>
        <p:sp>
          <p:nvSpPr>
            <p:cNvPr id="227" name="Google Shape;227;p2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%</a:t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%</a:t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75" y="2386025"/>
            <a:ext cx="2772775" cy="2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