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6"/>
  </p:notesMasterIdLst>
  <p:sldIdLst>
    <p:sldId id="258" r:id="rId5"/>
  </p:sldIdLst>
  <p:sldSz cx="38404800" cy="38404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118" userDrawn="1">
          <p15:clr>
            <a:srgbClr val="A4A3A4"/>
          </p15:clr>
        </p15:guide>
        <p15:guide id="2" pos="1211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CDBBD1E-267D-80F7-47CC-A3086EFBBD2F}" name="John Martin" initials="JM" userId="S::John_Martin@rush.edu::8208c420-421c-4fea-9bf4-43a27a1e084e" providerId="AD"/>
  <p188:author id="{687DAD4C-5447-199B-CE64-BE55A64E7CD5}" name="martina guidetti" initials="mg" userId="4bd945c4d22e785b" providerId="Windows Live"/>
  <p188:author id="{4E371770-73C4-BB8A-D6A1-48D97DCE804C}" name="Mattia Perrone" initials="MP" userId="S::10581043@polimi.it::b14057c3-16de-411b-95ab-1e0cf1eb34f8"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5E784E"/>
    <a:srgbClr val="CDCDCD"/>
    <a:srgbClr val="57C073"/>
    <a:srgbClr val="00653B"/>
    <a:srgbClr val="161514"/>
    <a:srgbClr val="100F0F"/>
    <a:srgbClr val="D3F3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D8AF74-F485-4EDC-8BC2-F42F817937F5}" v="1" dt="2025-01-21T15:39:25.5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8162" autoAdjust="0"/>
    <p:restoredTop sz="94249" autoAdjust="0"/>
  </p:normalViewPr>
  <p:slideViewPr>
    <p:cSldViewPr snapToGrid="0">
      <p:cViewPr>
        <p:scale>
          <a:sx n="44" d="100"/>
          <a:sy n="44" d="100"/>
        </p:scale>
        <p:origin x="528" y="-848"/>
      </p:cViewPr>
      <p:guideLst>
        <p:guide orient="horz" pos="12118"/>
        <p:guide pos="1211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na Guidetti" userId="77b7b0cf-1401-4c71-a1c7-9153500cf52f" providerId="ADAL" clId="{32288E37-7E9F-4E59-A894-9E1FD55F3FBD}"/>
    <pc:docChg chg="undo custSel addSld modSld">
      <pc:chgData name="Martina Guidetti" userId="77b7b0cf-1401-4c71-a1c7-9153500cf52f" providerId="ADAL" clId="{32288E37-7E9F-4E59-A894-9E1FD55F3FBD}" dt="2022-01-06T03:47:34.141" v="941" actId="1036"/>
      <pc:docMkLst>
        <pc:docMk/>
      </pc:docMkLst>
      <pc:sldChg chg="addSp delSp modSp mod">
        <pc:chgData name="Martina Guidetti" userId="77b7b0cf-1401-4c71-a1c7-9153500cf52f" providerId="ADAL" clId="{32288E37-7E9F-4E59-A894-9E1FD55F3FBD}" dt="2022-01-06T03:47:34.141" v="941" actId="1036"/>
        <pc:sldMkLst>
          <pc:docMk/>
          <pc:sldMk cId="301581569" sldId="257"/>
        </pc:sldMkLst>
      </pc:sldChg>
      <pc:sldChg chg="delSp modSp add mod">
        <pc:chgData name="Martina Guidetti" userId="77b7b0cf-1401-4c71-a1c7-9153500cf52f" providerId="ADAL" clId="{32288E37-7E9F-4E59-A894-9E1FD55F3FBD}" dt="2022-01-06T03:02:33.240" v="109" actId="1035"/>
        <pc:sldMkLst>
          <pc:docMk/>
          <pc:sldMk cId="2159283110" sldId="258"/>
        </pc:sldMkLst>
      </pc:sldChg>
      <pc:sldChg chg="add">
        <pc:chgData name="Martina Guidetti" userId="77b7b0cf-1401-4c71-a1c7-9153500cf52f" providerId="ADAL" clId="{32288E37-7E9F-4E59-A894-9E1FD55F3FBD}" dt="2022-01-06T03:12:56.370" v="418" actId="2890"/>
        <pc:sldMkLst>
          <pc:docMk/>
          <pc:sldMk cId="3411781967" sldId="259"/>
        </pc:sldMkLst>
      </pc:sldChg>
    </pc:docChg>
  </pc:docChgLst>
  <pc:docChgLst>
    <pc:chgData name="martina guidetti" userId="4bd945c4d22e785b" providerId="LiveId" clId="{BF2FB578-5E74-4986-AB70-78A3126EF304}"/>
    <pc:docChg chg="">
      <pc:chgData name="martina guidetti" userId="4bd945c4d22e785b" providerId="LiveId" clId="{BF2FB578-5E74-4986-AB70-78A3126EF304}" dt="2022-09-22T23:08:42.276" v="3"/>
      <pc:docMkLst>
        <pc:docMk/>
      </pc:docMkLst>
      <pc:sldChg chg="addCm modCm">
        <pc:chgData name="martina guidetti" userId="4bd945c4d22e785b" providerId="LiveId" clId="{BF2FB578-5E74-4986-AB70-78A3126EF304}" dt="2022-09-22T23:08:42.276" v="3"/>
        <pc:sldMkLst>
          <pc:docMk/>
          <pc:sldMk cId="3320271601" sldId="258"/>
        </pc:sldMkLst>
      </pc:sldChg>
    </pc:docChg>
  </pc:docChgLst>
  <pc:docChgLst>
    <pc:chgData name="John Martin" userId="8208c420-421c-4fea-9bf4-43a27a1e084e" providerId="ADAL" clId="{B2D8AF74-F485-4EDC-8BC2-F42F817937F5}"/>
    <pc:docChg chg="undo custSel modSld">
      <pc:chgData name="John Martin" userId="8208c420-421c-4fea-9bf4-43a27a1e084e" providerId="ADAL" clId="{B2D8AF74-F485-4EDC-8BC2-F42F817937F5}" dt="2025-01-21T16:14:52.699" v="1060" actId="20577"/>
      <pc:docMkLst>
        <pc:docMk/>
      </pc:docMkLst>
      <pc:sldChg chg="addSp modSp mod modCm">
        <pc:chgData name="John Martin" userId="8208c420-421c-4fea-9bf4-43a27a1e084e" providerId="ADAL" clId="{B2D8AF74-F485-4EDC-8BC2-F42F817937F5}" dt="2025-01-21T16:14:52.699" v="1060" actId="20577"/>
        <pc:sldMkLst>
          <pc:docMk/>
          <pc:sldMk cId="3320271601" sldId="258"/>
        </pc:sldMkLst>
        <pc:spChg chg="mod">
          <ac:chgData name="John Martin" userId="8208c420-421c-4fea-9bf4-43a27a1e084e" providerId="ADAL" clId="{B2D8AF74-F485-4EDC-8BC2-F42F817937F5}" dt="2025-01-21T15:28:39.388" v="15" actId="20577"/>
          <ac:spMkLst>
            <pc:docMk/>
            <pc:sldMk cId="3320271601" sldId="258"/>
            <ac:spMk id="4" creationId="{DA0252A4-5295-925D-814D-1E2034A4CB69}"/>
          </ac:spMkLst>
        </pc:spChg>
        <pc:spChg chg="add mod">
          <ac:chgData name="John Martin" userId="8208c420-421c-4fea-9bf4-43a27a1e084e" providerId="ADAL" clId="{B2D8AF74-F485-4EDC-8BC2-F42F817937F5}" dt="2025-01-21T15:39:25.527" v="466" actId="767"/>
          <ac:spMkLst>
            <pc:docMk/>
            <pc:sldMk cId="3320271601" sldId="258"/>
            <ac:spMk id="23" creationId="{E075E635-E0B9-274C-5F0B-FC852E6D2EE6}"/>
          </ac:spMkLst>
        </pc:spChg>
        <pc:spChg chg="mod">
          <ac:chgData name="John Martin" userId="8208c420-421c-4fea-9bf4-43a27a1e084e" providerId="ADAL" clId="{B2D8AF74-F485-4EDC-8BC2-F42F817937F5}" dt="2025-01-21T16:14:52.699" v="1060" actId="20577"/>
          <ac:spMkLst>
            <pc:docMk/>
            <pc:sldMk cId="3320271601" sldId="258"/>
            <ac:spMk id="27" creationId="{BB2AF6A6-94E1-C055-B115-A012F7AC15FA}"/>
          </ac:spMkLst>
        </pc:spChg>
        <pc:spChg chg="mod">
          <ac:chgData name="John Martin" userId="8208c420-421c-4fea-9bf4-43a27a1e084e" providerId="ADAL" clId="{B2D8AF74-F485-4EDC-8BC2-F42F817937F5}" dt="2025-01-21T16:13:05.465" v="1039" actId="20577"/>
          <ac:spMkLst>
            <pc:docMk/>
            <pc:sldMk cId="3320271601" sldId="258"/>
            <ac:spMk id="39" creationId="{96459BD5-7490-4CB5-A761-E7370752D32C}"/>
          </ac:spMkLst>
        </pc:spChg>
        <pc:spChg chg="mod">
          <ac:chgData name="John Martin" userId="8208c420-421c-4fea-9bf4-43a27a1e084e" providerId="ADAL" clId="{B2D8AF74-F485-4EDC-8BC2-F42F817937F5}" dt="2025-01-21T15:47:17.718" v="1028" actId="20577"/>
          <ac:spMkLst>
            <pc:docMk/>
            <pc:sldMk cId="3320271601" sldId="258"/>
            <ac:spMk id="62" creationId="{B241299A-40A8-4F06-B21B-C74B1D71E95C}"/>
          </ac:spMkLst>
        </pc:spChg>
        <pc:extLst>
          <p:ext xmlns:p="http://schemas.openxmlformats.org/presentationml/2006/main" uri="{D6D511B9-2390-475A-947B-AFAB55BFBCF1}">
            <pc226:cmChg xmlns:pc226="http://schemas.microsoft.com/office/powerpoint/2022/06/main/command" chg="mod">
              <pc226:chgData name="John Martin" userId="8208c420-421c-4fea-9bf4-43a27a1e084e" providerId="ADAL" clId="{B2D8AF74-F485-4EDC-8BC2-F42F817937F5}" dt="2025-01-21T16:14:52.699" v="1060" actId="20577"/>
              <pc2:cmMkLst xmlns:pc2="http://schemas.microsoft.com/office/powerpoint/2019/9/main/command">
                <pc:docMk/>
                <pc:sldMk cId="3320271601" sldId="258"/>
                <pc2:cmMk id="{675AB6A3-FCDA-45F1-81CB-6CD4E04239DB}"/>
              </pc2:cmMkLst>
            </pc226:cmChg>
          </p:ext>
        </pc:extLst>
      </pc:sldChg>
    </pc:docChg>
  </pc:docChgLst>
  <pc:docChgLst>
    <pc:chgData name="Martina Guidetti" userId="77b7b0cf-1401-4c71-a1c7-9153500cf52f" providerId="ADAL" clId="{CAB75D79-04D7-4C86-8491-EFF1781D0337}"/>
    <pc:docChg chg="delSld">
      <pc:chgData name="Martina Guidetti" userId="77b7b0cf-1401-4c71-a1c7-9153500cf52f" providerId="ADAL" clId="{CAB75D79-04D7-4C86-8491-EFF1781D0337}" dt="2022-01-06T16:46:15.863" v="1" actId="47"/>
      <pc:docMkLst>
        <pc:docMk/>
      </pc:docMkLst>
      <pc:sldChg chg="del">
        <pc:chgData name="Martina Guidetti" userId="77b7b0cf-1401-4c71-a1c7-9153500cf52f" providerId="ADAL" clId="{CAB75D79-04D7-4C86-8491-EFF1781D0337}" dt="2022-01-06T16:46:15.863" v="1" actId="47"/>
        <pc:sldMkLst>
          <pc:docMk/>
          <pc:sldMk cId="2159283110" sldId="258"/>
        </pc:sldMkLst>
      </pc:sldChg>
      <pc:sldChg chg="del">
        <pc:chgData name="Martina Guidetti" userId="77b7b0cf-1401-4c71-a1c7-9153500cf52f" providerId="ADAL" clId="{CAB75D79-04D7-4C86-8491-EFF1781D0337}" dt="2022-01-06T16:46:14.615" v="0" actId="47"/>
        <pc:sldMkLst>
          <pc:docMk/>
          <pc:sldMk cId="3411781967" sldId="259"/>
        </pc:sldMkLst>
      </pc:sldChg>
    </pc:docChg>
  </pc:docChgLst>
  <pc:docChgLst>
    <pc:chgData name="Martina Guidetti" userId="77b7b0cf-1401-4c71-a1c7-9153500cf52f" providerId="ADAL" clId="{5F427041-C9FA-475A-8C74-87458922C1D6}"/>
    <pc:docChg chg="undo redo custSel modSld">
      <pc:chgData name="Martina Guidetti" userId="77b7b0cf-1401-4c71-a1c7-9153500cf52f" providerId="ADAL" clId="{5F427041-C9FA-475A-8C74-87458922C1D6}" dt="2022-01-24T01:03:43.214" v="1923" actId="20577"/>
      <pc:docMkLst>
        <pc:docMk/>
      </pc:docMkLst>
      <pc:sldChg chg="addSp delSp modSp mod modNotesTx">
        <pc:chgData name="Martina Guidetti" userId="77b7b0cf-1401-4c71-a1c7-9153500cf52f" providerId="ADAL" clId="{5F427041-C9FA-475A-8C74-87458922C1D6}" dt="2022-01-24T01:03:43.214" v="1923" actId="20577"/>
        <pc:sldMkLst>
          <pc:docMk/>
          <pc:sldMk cId="3320271601" sldId="258"/>
        </pc:sldMkLst>
      </pc:sldChg>
    </pc:docChg>
  </pc:docChgLst>
  <pc:docChgLst>
    <pc:chgData name="Martina Guidetti" userId="77b7b0cf-1401-4c71-a1c7-9153500cf52f" providerId="ADAL" clId="{DD3811AD-A12F-480D-8148-4B341088A60E}"/>
    <pc:docChg chg="undo custSel addSld delSld modSld">
      <pc:chgData name="Martina Guidetti" userId="77b7b0cf-1401-4c71-a1c7-9153500cf52f" providerId="ADAL" clId="{DD3811AD-A12F-480D-8148-4B341088A60E}" dt="2022-01-06T23:17:19.891" v="796" actId="47"/>
      <pc:docMkLst>
        <pc:docMk/>
      </pc:docMkLst>
      <pc:sldChg chg="addSp delSp modSp del mod modAnim">
        <pc:chgData name="Martina Guidetti" userId="77b7b0cf-1401-4c71-a1c7-9153500cf52f" providerId="ADAL" clId="{DD3811AD-A12F-480D-8148-4B341088A60E}" dt="2022-01-06T23:17:19.891" v="796" actId="47"/>
        <pc:sldMkLst>
          <pc:docMk/>
          <pc:sldMk cId="301581569" sldId="257"/>
        </pc:sldMkLst>
      </pc:sldChg>
      <pc:sldChg chg="modSp add mod">
        <pc:chgData name="Martina Guidetti" userId="77b7b0cf-1401-4c71-a1c7-9153500cf52f" providerId="ADAL" clId="{DD3811AD-A12F-480D-8148-4B341088A60E}" dt="2022-01-06T23:12:23.862" v="795" actId="14100"/>
        <pc:sldMkLst>
          <pc:docMk/>
          <pc:sldMk cId="3320271601" sldId="25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20B2C3-16AA-4C4F-93B4-C95306B635A9}" type="datetimeFigureOut">
              <a:rPr lang="en-US" smtClean="0"/>
              <a:t>1/22/25</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EE448-8A40-423E-A8CC-3E57D0B6AB92}" type="slidenum">
              <a:rPr lang="en-US" smtClean="0"/>
              <a:t>‹#›</a:t>
            </a:fld>
            <a:endParaRPr lang="en-US"/>
          </a:p>
        </p:txBody>
      </p:sp>
    </p:spTree>
    <p:extLst>
      <p:ext uri="{BB962C8B-B14F-4D97-AF65-F5344CB8AC3E}">
        <p14:creationId xmlns:p14="http://schemas.microsoft.com/office/powerpoint/2010/main" val="2827575193"/>
      </p:ext>
    </p:extLst>
  </p:cSld>
  <p:clrMap bg1="lt1" tx1="dk1" bg2="lt2" tx2="dk2" accent1="accent1" accent2="accent2" accent3="accent3" accent4="accent4" accent5="accent5" accent6="accent6" hlink="hlink" folHlink="folHlink"/>
  <p:notesStyle>
    <a:lvl1pPr marL="0" algn="l" defTabSz="853410" rtl="0" eaLnBrk="1" latinLnBrk="0" hangingPunct="1">
      <a:defRPr sz="1120" kern="1200">
        <a:solidFill>
          <a:schemeClr val="tx1"/>
        </a:solidFill>
        <a:latin typeface="+mn-lt"/>
        <a:ea typeface="+mn-ea"/>
        <a:cs typeface="+mn-cs"/>
      </a:defRPr>
    </a:lvl1pPr>
    <a:lvl2pPr marL="426705" algn="l" defTabSz="853410" rtl="0" eaLnBrk="1" latinLnBrk="0" hangingPunct="1">
      <a:defRPr sz="1120" kern="1200">
        <a:solidFill>
          <a:schemeClr val="tx1"/>
        </a:solidFill>
        <a:latin typeface="+mn-lt"/>
        <a:ea typeface="+mn-ea"/>
        <a:cs typeface="+mn-cs"/>
      </a:defRPr>
    </a:lvl2pPr>
    <a:lvl3pPr marL="853410" algn="l" defTabSz="853410" rtl="0" eaLnBrk="1" latinLnBrk="0" hangingPunct="1">
      <a:defRPr sz="1120" kern="1200">
        <a:solidFill>
          <a:schemeClr val="tx1"/>
        </a:solidFill>
        <a:latin typeface="+mn-lt"/>
        <a:ea typeface="+mn-ea"/>
        <a:cs typeface="+mn-cs"/>
      </a:defRPr>
    </a:lvl3pPr>
    <a:lvl4pPr marL="1280114" algn="l" defTabSz="853410" rtl="0" eaLnBrk="1" latinLnBrk="0" hangingPunct="1">
      <a:defRPr sz="1120" kern="1200">
        <a:solidFill>
          <a:schemeClr val="tx1"/>
        </a:solidFill>
        <a:latin typeface="+mn-lt"/>
        <a:ea typeface="+mn-ea"/>
        <a:cs typeface="+mn-cs"/>
      </a:defRPr>
    </a:lvl4pPr>
    <a:lvl5pPr marL="1706819" algn="l" defTabSz="853410" rtl="0" eaLnBrk="1" latinLnBrk="0" hangingPunct="1">
      <a:defRPr sz="1120" kern="1200">
        <a:solidFill>
          <a:schemeClr val="tx1"/>
        </a:solidFill>
        <a:latin typeface="+mn-lt"/>
        <a:ea typeface="+mn-ea"/>
        <a:cs typeface="+mn-cs"/>
      </a:defRPr>
    </a:lvl5pPr>
    <a:lvl6pPr marL="2133524" algn="l" defTabSz="853410" rtl="0" eaLnBrk="1" latinLnBrk="0" hangingPunct="1">
      <a:defRPr sz="1120" kern="1200">
        <a:solidFill>
          <a:schemeClr val="tx1"/>
        </a:solidFill>
        <a:latin typeface="+mn-lt"/>
        <a:ea typeface="+mn-ea"/>
        <a:cs typeface="+mn-cs"/>
      </a:defRPr>
    </a:lvl6pPr>
    <a:lvl7pPr marL="2560229" algn="l" defTabSz="853410" rtl="0" eaLnBrk="1" latinLnBrk="0" hangingPunct="1">
      <a:defRPr sz="1120" kern="1200">
        <a:solidFill>
          <a:schemeClr val="tx1"/>
        </a:solidFill>
        <a:latin typeface="+mn-lt"/>
        <a:ea typeface="+mn-ea"/>
        <a:cs typeface="+mn-cs"/>
      </a:defRPr>
    </a:lvl7pPr>
    <a:lvl8pPr marL="2986933" algn="l" defTabSz="853410" rtl="0" eaLnBrk="1" latinLnBrk="0" hangingPunct="1">
      <a:defRPr sz="1120" kern="1200">
        <a:solidFill>
          <a:schemeClr val="tx1"/>
        </a:solidFill>
        <a:latin typeface="+mn-lt"/>
        <a:ea typeface="+mn-ea"/>
        <a:cs typeface="+mn-cs"/>
      </a:defRPr>
    </a:lvl8pPr>
    <a:lvl9pPr marL="3413638" algn="l" defTabSz="853410" rtl="0" eaLnBrk="1" latinLnBrk="0" hangingPunct="1">
      <a:defRPr sz="11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POSTER SESSION #: PS1-040</a:t>
            </a:r>
            <a:br>
              <a:rPr lang="en-US"/>
            </a:br>
            <a:r>
              <a:rPr lang="en-US"/>
              <a:t>POSTER CATEGORY: Hip - Structure, Function and Mechanics</a:t>
            </a:r>
            <a:br>
              <a:rPr lang="en-US"/>
            </a:br>
            <a:r>
              <a:rPr lang="en-US" b="1"/>
              <a:t>POSTER #: </a:t>
            </a:r>
            <a:r>
              <a:rPr lang="en-US"/>
              <a:t>0800</a:t>
            </a:r>
            <a:br>
              <a:rPr lang="en-US"/>
            </a:br>
            <a:r>
              <a:rPr lang="en-US"/>
              <a:t>POSTER TITLE: A Novel Shape-Fitting Method Aids In Virtual Surgical Correction Planning For Cam-Type </a:t>
            </a:r>
            <a:r>
              <a:rPr lang="en-US" err="1"/>
              <a:t>Femoroacetabular</a:t>
            </a:r>
            <a:r>
              <a:rPr lang="en-US"/>
              <a:t> Impingement Syndrome</a:t>
            </a:r>
            <a:br>
              <a:rPr lang="en-US"/>
            </a:br>
            <a:r>
              <a:rPr lang="en-US"/>
              <a:t>AUTHORS: Martina Guidetti; Alexander Newhouse; Thomas Alter; Alejandro Espinoza Orias; Shane Nho; Philip Malloy</a:t>
            </a:r>
          </a:p>
          <a:p>
            <a:endParaRPr lang="en-US"/>
          </a:p>
          <a:p>
            <a:r>
              <a:rPr lang="en-US" b="1"/>
              <a:t>POSTER SESSION INFORMATION</a:t>
            </a:r>
            <a:br>
              <a:rPr lang="en-US"/>
            </a:br>
            <a:r>
              <a:rPr lang="en-US" b="1"/>
              <a:t>Poster Session 1 (PS1)</a:t>
            </a:r>
            <a:r>
              <a:rPr lang="en-US"/>
              <a:t>: Posters displayed Saturday and Sunday</a:t>
            </a:r>
            <a:br>
              <a:rPr lang="en-US"/>
            </a:br>
            <a:r>
              <a:rPr lang="en-US"/>
              <a:t>You are expected to be at your poster during the designated times noted below:</a:t>
            </a:r>
            <a:br>
              <a:rPr lang="en-US"/>
            </a:br>
            <a:r>
              <a:rPr lang="en-US"/>
              <a:t>If your POSTER # is EVEN you will present on Saturday, February 5, 10:15 AM - 11:15 AM</a:t>
            </a:r>
            <a:br>
              <a:rPr lang="en-US"/>
            </a:br>
            <a:r>
              <a:rPr lang="en-US"/>
              <a:t>If your POSTER # is ODD you will present on Sunday, February 6, 10:15 AM - 11:15 AM</a:t>
            </a:r>
            <a:br>
              <a:rPr lang="en-US"/>
            </a:br>
            <a:r>
              <a:rPr lang="en-US"/>
              <a:t>A Poster Reception will be held on Saturday, February 5, 5:30 PM - 7:00 PM</a:t>
            </a:r>
          </a:p>
          <a:p>
            <a:endParaRPr lang="en-US"/>
          </a:p>
          <a:p>
            <a:r>
              <a:rPr lang="en-US" b="1"/>
              <a:t>POSTER FORMAT</a:t>
            </a:r>
            <a:r>
              <a:rPr lang="en-US"/>
              <a:t>: Poster size is 45'' x 45" (Maximum)</a:t>
            </a:r>
            <a:br>
              <a:rPr lang="en-US"/>
            </a:br>
            <a:r>
              <a:rPr lang="en-US"/>
              <a:t>Poster must reflect the material summarized in your submitted abstract. For all posters we suggest that you embed a QR code that can be used for those visiting your poster to hear your personal presentation, and to include your email for any questions your colleagues may have about your work. Information for poster presenters - including poster set-up, removal, etc. is available on the 2022 Annual Meeting website at https://www.ors.org/2022-poster-presenter-speaker-moderator-info.</a:t>
            </a:r>
          </a:p>
          <a:p>
            <a:r>
              <a:rPr lang="en-US" b="1"/>
              <a:t>POSTER PRINTING SERVICE</a:t>
            </a:r>
            <a:br>
              <a:rPr lang="en-US"/>
            </a:br>
            <a:r>
              <a:rPr lang="en-US"/>
              <a:t>ORS will offer a Poster Printing Service through a third-party vendor. Poster presenters (Presenting authors) will receive an email in December with information on the poster printing service. Poster presenters wanting to take advantage of this service will be able to pick up their poster upon arrival to the Tampa Convention Center.</a:t>
            </a:r>
          </a:p>
          <a:p>
            <a:endParaRPr lang="en-US"/>
          </a:p>
        </p:txBody>
      </p:sp>
      <p:sp>
        <p:nvSpPr>
          <p:cNvPr id="4" name="Slide Number Placeholder 3"/>
          <p:cNvSpPr>
            <a:spLocks noGrp="1"/>
          </p:cNvSpPr>
          <p:nvPr>
            <p:ph type="sldNum" sz="quarter" idx="5"/>
          </p:nvPr>
        </p:nvSpPr>
        <p:spPr/>
        <p:txBody>
          <a:bodyPr/>
          <a:lstStyle/>
          <a:p>
            <a:fld id="{B41EE448-8A40-423E-A8CC-3E57D0B6AB92}" type="slidenum">
              <a:rPr lang="en-US" smtClean="0"/>
              <a:t>1</a:t>
            </a:fld>
            <a:endParaRPr lang="en-US"/>
          </a:p>
        </p:txBody>
      </p:sp>
    </p:spTree>
    <p:extLst>
      <p:ext uri="{BB962C8B-B14F-4D97-AF65-F5344CB8AC3E}">
        <p14:creationId xmlns:p14="http://schemas.microsoft.com/office/powerpoint/2010/main" val="3260341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GB"/>
              <a:t>Click to edit Master title style</a:t>
            </a:r>
            <a:endParaRPr lang="en-US" dirty="0"/>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68F27092-BAD9-479B-A2CE-71D0699C8B41}" type="datetimeFigureOut">
              <a:rPr lang="en-US" smtClean="0"/>
              <a:t>1/22/25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DF6ABA-BE38-475D-A0F6-7330E61696D5}" type="slidenum">
              <a:rPr lang="en-US" smtClean="0"/>
              <a:t>‹#›</a:t>
            </a:fld>
            <a:endParaRPr lang="en-US"/>
          </a:p>
        </p:txBody>
      </p:sp>
    </p:spTree>
    <p:extLst>
      <p:ext uri="{BB962C8B-B14F-4D97-AF65-F5344CB8AC3E}">
        <p14:creationId xmlns:p14="http://schemas.microsoft.com/office/powerpoint/2010/main" val="1109446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8F27092-BAD9-479B-A2CE-71D0699C8B41}" type="datetimeFigureOut">
              <a:rPr lang="en-US" smtClean="0"/>
              <a:t>1/22/25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DF6ABA-BE38-475D-A0F6-7330E61696D5}" type="slidenum">
              <a:rPr lang="en-US" smtClean="0"/>
              <a:t>‹#›</a:t>
            </a:fld>
            <a:endParaRPr lang="en-US"/>
          </a:p>
        </p:txBody>
      </p:sp>
    </p:spTree>
    <p:extLst>
      <p:ext uri="{BB962C8B-B14F-4D97-AF65-F5344CB8AC3E}">
        <p14:creationId xmlns:p14="http://schemas.microsoft.com/office/powerpoint/2010/main" val="1840507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8F27092-BAD9-479B-A2CE-71D0699C8B41}" type="datetimeFigureOut">
              <a:rPr lang="en-US" smtClean="0"/>
              <a:t>1/22/25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DF6ABA-BE38-475D-A0F6-7330E61696D5}" type="slidenum">
              <a:rPr lang="en-US" smtClean="0"/>
              <a:t>‹#›</a:t>
            </a:fld>
            <a:endParaRPr lang="en-US"/>
          </a:p>
        </p:txBody>
      </p:sp>
    </p:spTree>
    <p:extLst>
      <p:ext uri="{BB962C8B-B14F-4D97-AF65-F5344CB8AC3E}">
        <p14:creationId xmlns:p14="http://schemas.microsoft.com/office/powerpoint/2010/main" val="568173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8F27092-BAD9-479B-A2CE-71D0699C8B41}" type="datetimeFigureOut">
              <a:rPr lang="en-US" smtClean="0"/>
              <a:t>1/22/25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DF6ABA-BE38-475D-A0F6-7330E61696D5}" type="slidenum">
              <a:rPr lang="en-US" smtClean="0"/>
              <a:t>‹#›</a:t>
            </a:fld>
            <a:endParaRPr lang="en-US"/>
          </a:p>
        </p:txBody>
      </p:sp>
    </p:spTree>
    <p:extLst>
      <p:ext uri="{BB962C8B-B14F-4D97-AF65-F5344CB8AC3E}">
        <p14:creationId xmlns:p14="http://schemas.microsoft.com/office/powerpoint/2010/main" val="824834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GB"/>
              <a:t>Click to edit Master title style</a:t>
            </a:r>
            <a:endParaRPr lang="en-US" dirty="0"/>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8F27092-BAD9-479B-A2CE-71D0699C8B41}" type="datetimeFigureOut">
              <a:rPr lang="en-US" smtClean="0"/>
              <a:t>1/22/25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DF6ABA-BE38-475D-A0F6-7330E61696D5}" type="slidenum">
              <a:rPr lang="en-US" smtClean="0"/>
              <a:t>‹#›</a:t>
            </a:fld>
            <a:endParaRPr lang="en-US"/>
          </a:p>
        </p:txBody>
      </p:sp>
    </p:spTree>
    <p:extLst>
      <p:ext uri="{BB962C8B-B14F-4D97-AF65-F5344CB8AC3E}">
        <p14:creationId xmlns:p14="http://schemas.microsoft.com/office/powerpoint/2010/main" val="3112411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640330" y="10223500"/>
            <a:ext cx="16322040" cy="2436749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19442430" y="10223500"/>
            <a:ext cx="16322040" cy="2436749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8F27092-BAD9-479B-A2CE-71D0699C8B41}" type="datetimeFigureOut">
              <a:rPr lang="en-US" smtClean="0"/>
              <a:t>1/22/25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DF6ABA-BE38-475D-A0F6-7330E61696D5}" type="slidenum">
              <a:rPr lang="en-US" smtClean="0"/>
              <a:t>‹#›</a:t>
            </a:fld>
            <a:endParaRPr lang="en-US"/>
          </a:p>
        </p:txBody>
      </p:sp>
    </p:spTree>
    <p:extLst>
      <p:ext uri="{BB962C8B-B14F-4D97-AF65-F5344CB8AC3E}">
        <p14:creationId xmlns:p14="http://schemas.microsoft.com/office/powerpoint/2010/main" val="3088762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GB"/>
              <a:t>Click to edit Master title style</a:t>
            </a:r>
            <a:endParaRPr lang="en-US" dirty="0"/>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GB"/>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GB"/>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8F27092-BAD9-479B-A2CE-71D0699C8B41}" type="datetimeFigureOut">
              <a:rPr lang="en-US" smtClean="0"/>
              <a:t>1/22/25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DF6ABA-BE38-475D-A0F6-7330E61696D5}" type="slidenum">
              <a:rPr lang="en-US" smtClean="0"/>
              <a:t>‹#›</a:t>
            </a:fld>
            <a:endParaRPr lang="en-US"/>
          </a:p>
        </p:txBody>
      </p:sp>
    </p:spTree>
    <p:extLst>
      <p:ext uri="{BB962C8B-B14F-4D97-AF65-F5344CB8AC3E}">
        <p14:creationId xmlns:p14="http://schemas.microsoft.com/office/powerpoint/2010/main" val="3793299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8F27092-BAD9-479B-A2CE-71D0699C8B41}" type="datetimeFigureOut">
              <a:rPr lang="en-US" smtClean="0"/>
              <a:t>1/22/25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DF6ABA-BE38-475D-A0F6-7330E61696D5}" type="slidenum">
              <a:rPr lang="en-US" smtClean="0"/>
              <a:t>‹#›</a:t>
            </a:fld>
            <a:endParaRPr lang="en-US"/>
          </a:p>
        </p:txBody>
      </p:sp>
    </p:spTree>
    <p:extLst>
      <p:ext uri="{BB962C8B-B14F-4D97-AF65-F5344CB8AC3E}">
        <p14:creationId xmlns:p14="http://schemas.microsoft.com/office/powerpoint/2010/main" val="2330605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F27092-BAD9-479B-A2CE-71D0699C8B41}" type="datetimeFigureOut">
              <a:rPr lang="en-US" smtClean="0"/>
              <a:t>1/22/25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DF6ABA-BE38-475D-A0F6-7330E61696D5}" type="slidenum">
              <a:rPr lang="en-US" smtClean="0"/>
              <a:t>‹#›</a:t>
            </a:fld>
            <a:endParaRPr lang="en-US"/>
          </a:p>
        </p:txBody>
      </p:sp>
    </p:spTree>
    <p:extLst>
      <p:ext uri="{BB962C8B-B14F-4D97-AF65-F5344CB8AC3E}">
        <p14:creationId xmlns:p14="http://schemas.microsoft.com/office/powerpoint/2010/main" val="3763430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GB"/>
              <a:t>Click to edit Master title style</a:t>
            </a:r>
            <a:endParaRPr lang="en-US" dirty="0"/>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GB"/>
              <a:t>Click to edit Master text styles</a:t>
            </a:r>
          </a:p>
        </p:txBody>
      </p:sp>
      <p:sp>
        <p:nvSpPr>
          <p:cNvPr id="5" name="Date Placeholder 4"/>
          <p:cNvSpPr>
            <a:spLocks noGrp="1"/>
          </p:cNvSpPr>
          <p:nvPr>
            <p:ph type="dt" sz="half" idx="10"/>
          </p:nvPr>
        </p:nvSpPr>
        <p:spPr/>
        <p:txBody>
          <a:bodyPr/>
          <a:lstStyle/>
          <a:p>
            <a:fld id="{68F27092-BAD9-479B-A2CE-71D0699C8B41}" type="datetimeFigureOut">
              <a:rPr lang="en-US" smtClean="0"/>
              <a:t>1/22/25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DF6ABA-BE38-475D-A0F6-7330E61696D5}" type="slidenum">
              <a:rPr lang="en-US" smtClean="0"/>
              <a:t>‹#›</a:t>
            </a:fld>
            <a:endParaRPr lang="en-US"/>
          </a:p>
        </p:txBody>
      </p:sp>
    </p:spTree>
    <p:extLst>
      <p:ext uri="{BB962C8B-B14F-4D97-AF65-F5344CB8AC3E}">
        <p14:creationId xmlns:p14="http://schemas.microsoft.com/office/powerpoint/2010/main" val="3180354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GB"/>
              <a:t>Click to edit Master title style</a:t>
            </a:r>
            <a:endParaRPr lang="en-US" dirty="0"/>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GB"/>
              <a:t>Click icon to add picture</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GB"/>
              <a:t>Click to edit Master text styles</a:t>
            </a:r>
          </a:p>
        </p:txBody>
      </p:sp>
      <p:sp>
        <p:nvSpPr>
          <p:cNvPr id="5" name="Date Placeholder 4"/>
          <p:cNvSpPr>
            <a:spLocks noGrp="1"/>
          </p:cNvSpPr>
          <p:nvPr>
            <p:ph type="dt" sz="half" idx="10"/>
          </p:nvPr>
        </p:nvSpPr>
        <p:spPr/>
        <p:txBody>
          <a:bodyPr/>
          <a:lstStyle/>
          <a:p>
            <a:fld id="{68F27092-BAD9-479B-A2CE-71D0699C8B41}" type="datetimeFigureOut">
              <a:rPr lang="en-US" smtClean="0"/>
              <a:t>1/22/25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DF6ABA-BE38-475D-A0F6-7330E61696D5}" type="slidenum">
              <a:rPr lang="en-US" smtClean="0"/>
              <a:t>‹#›</a:t>
            </a:fld>
            <a:endParaRPr lang="en-US"/>
          </a:p>
        </p:txBody>
      </p:sp>
    </p:spTree>
    <p:extLst>
      <p:ext uri="{BB962C8B-B14F-4D97-AF65-F5344CB8AC3E}">
        <p14:creationId xmlns:p14="http://schemas.microsoft.com/office/powerpoint/2010/main" val="1059061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68F27092-BAD9-479B-A2CE-71D0699C8B41}" type="datetimeFigureOut">
              <a:rPr lang="en-US" smtClean="0"/>
              <a:t>1/22/25</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9DF6ABA-BE38-475D-A0F6-7330E61696D5}" type="slidenum">
              <a:rPr lang="en-US" smtClean="0"/>
              <a:t>‹#›</a:t>
            </a:fld>
            <a:endParaRPr lang="en-US"/>
          </a:p>
        </p:txBody>
      </p:sp>
    </p:spTree>
    <p:extLst>
      <p:ext uri="{BB962C8B-B14F-4D97-AF65-F5344CB8AC3E}">
        <p14:creationId xmlns:p14="http://schemas.microsoft.com/office/powerpoint/2010/main" val="17379131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F1EBB2D0-D8B8-90E2-FBF6-A63360001F9A}"/>
              </a:ext>
            </a:extLst>
          </p:cNvPr>
          <p:cNvPicPr>
            <a:picLocks noChangeAspect="1"/>
          </p:cNvPicPr>
          <p:nvPr/>
        </p:nvPicPr>
        <p:blipFill>
          <a:blip r:embed="rId3"/>
          <a:srcRect l="12249" r="12439" b="3153"/>
          <a:stretch/>
        </p:blipFill>
        <p:spPr>
          <a:xfrm>
            <a:off x="29260155" y="7027217"/>
            <a:ext cx="7936849" cy="6478524"/>
          </a:xfrm>
          <a:prstGeom prst="rect">
            <a:avLst/>
          </a:prstGeom>
        </p:spPr>
      </p:pic>
      <p:pic>
        <p:nvPicPr>
          <p:cNvPr id="159" name="Picture 158">
            <a:extLst>
              <a:ext uri="{FF2B5EF4-FFF2-40B4-BE49-F238E27FC236}">
                <a16:creationId xmlns:a16="http://schemas.microsoft.com/office/drawing/2014/main" id="{7E906E43-247B-1142-424D-1A9EFC23916F}"/>
              </a:ext>
            </a:extLst>
          </p:cNvPr>
          <p:cNvPicPr>
            <a:picLocks noChangeAspect="1"/>
          </p:cNvPicPr>
          <p:nvPr/>
        </p:nvPicPr>
        <p:blipFill>
          <a:blip r:embed="rId4"/>
          <a:srcRect t="16425" r="89148" b="60979"/>
          <a:stretch/>
        </p:blipFill>
        <p:spPr>
          <a:xfrm>
            <a:off x="1353978" y="23157897"/>
            <a:ext cx="1860719" cy="1893148"/>
          </a:xfrm>
          <a:prstGeom prst="rect">
            <a:avLst/>
          </a:prstGeom>
        </p:spPr>
      </p:pic>
      <p:pic>
        <p:nvPicPr>
          <p:cNvPr id="18" name="Picture 17">
            <a:extLst>
              <a:ext uri="{FF2B5EF4-FFF2-40B4-BE49-F238E27FC236}">
                <a16:creationId xmlns:a16="http://schemas.microsoft.com/office/drawing/2014/main" id="{59F628F5-B248-0FDC-0664-6E6A42BA3AFA}"/>
              </a:ext>
            </a:extLst>
          </p:cNvPr>
          <p:cNvPicPr>
            <a:picLocks noChangeAspect="1"/>
          </p:cNvPicPr>
          <p:nvPr/>
        </p:nvPicPr>
        <p:blipFill>
          <a:blip r:embed="rId5"/>
          <a:srcRect t="8672"/>
          <a:stretch/>
        </p:blipFill>
        <p:spPr>
          <a:xfrm>
            <a:off x="12823948" y="27059879"/>
            <a:ext cx="7559658" cy="7367181"/>
          </a:xfrm>
          <a:prstGeom prst="rect">
            <a:avLst/>
          </a:prstGeom>
        </p:spPr>
      </p:pic>
      <p:sp>
        <p:nvSpPr>
          <p:cNvPr id="50" name="Rectangle: Rounded Corners 49">
            <a:extLst>
              <a:ext uri="{FF2B5EF4-FFF2-40B4-BE49-F238E27FC236}">
                <a16:creationId xmlns:a16="http://schemas.microsoft.com/office/drawing/2014/main" id="{EF01785E-53B0-4C4F-9B4B-B19F4B051124}"/>
              </a:ext>
            </a:extLst>
          </p:cNvPr>
          <p:cNvSpPr/>
          <p:nvPr/>
        </p:nvSpPr>
        <p:spPr>
          <a:xfrm>
            <a:off x="1164444" y="500293"/>
            <a:ext cx="33108578" cy="3033053"/>
          </a:xfrm>
          <a:prstGeom prst="roundRect">
            <a:avLst>
              <a:gd name="adj" fmla="val 24072"/>
            </a:avLst>
          </a:prstGeom>
          <a:solidFill>
            <a:srgbClr val="00653B"/>
          </a:solidFill>
          <a:ln>
            <a:solidFill>
              <a:srgbClr val="0065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213" b="1" dirty="0">
                <a:latin typeface="Arial" panose="020B0604020202020204" pitchFamily="34" charset="0"/>
                <a:cs typeface="Arial" panose="020B0604020202020204" pitchFamily="34" charset="0"/>
              </a:rPr>
              <a:t>An Image Autoencoder for Learning Latent Disc Geometry from Segmented Lumbar Spine MRI </a:t>
            </a:r>
            <a:endParaRPr lang="en-GB" sz="8213"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D254A4FA-FAA1-430C-A2D6-546B943EE291}"/>
              </a:ext>
            </a:extLst>
          </p:cNvPr>
          <p:cNvSpPr/>
          <p:nvPr/>
        </p:nvSpPr>
        <p:spPr>
          <a:xfrm>
            <a:off x="1019283" y="3665935"/>
            <a:ext cx="36042295" cy="1382494"/>
          </a:xfrm>
          <a:prstGeom prst="rect">
            <a:avLst/>
          </a:prstGeom>
        </p:spPr>
        <p:txBody>
          <a:bodyPr wrap="square">
            <a:spAutoFit/>
          </a:bodyPr>
          <a:lstStyle/>
          <a:p>
            <a:pPr algn="ctr">
              <a:spcAft>
                <a:spcPts val="1120"/>
              </a:spcAft>
            </a:pPr>
            <a:r>
              <a:rPr lang="en-US" sz="4107" b="1" dirty="0">
                <a:solidFill>
                  <a:srgbClr val="00653B"/>
                </a:solidFill>
                <a:latin typeface="Arial" panose="020B0604020202020204" pitchFamily="34" charset="0"/>
                <a:cs typeface="Arial" panose="020B0604020202020204" pitchFamily="34" charset="0"/>
              </a:rPr>
              <a:t>Mattia Perrone</a:t>
            </a:r>
            <a:r>
              <a:rPr lang="en-US" sz="4107" b="1" baseline="30000" dirty="0">
                <a:solidFill>
                  <a:srgbClr val="00653B"/>
                </a:solidFill>
                <a:latin typeface="Arial" panose="020B0604020202020204" pitchFamily="34" charset="0"/>
                <a:cs typeface="Arial" panose="020B0604020202020204" pitchFamily="34" charset="0"/>
              </a:rPr>
              <a:t>1</a:t>
            </a:r>
            <a:r>
              <a:rPr lang="en-US" sz="4107" b="1" dirty="0">
                <a:solidFill>
                  <a:srgbClr val="00653B"/>
                </a:solidFill>
                <a:latin typeface="Arial" panose="020B0604020202020204" pitchFamily="34" charset="0"/>
                <a:cs typeface="Arial" panose="020B0604020202020204" pitchFamily="34" charset="0"/>
              </a:rPr>
              <a:t>, </a:t>
            </a:r>
            <a:r>
              <a:rPr lang="en-US" sz="4107" b="1" dirty="0" err="1">
                <a:solidFill>
                  <a:srgbClr val="00653B"/>
                </a:solidFill>
                <a:latin typeface="Arial" panose="020B0604020202020204" pitchFamily="34" charset="0"/>
                <a:cs typeface="Arial" panose="020B0604020202020204" pitchFamily="34" charset="0"/>
              </a:rPr>
              <a:t>D’Mar</a:t>
            </a:r>
            <a:r>
              <a:rPr lang="en-US" sz="4107" b="1" dirty="0">
                <a:solidFill>
                  <a:srgbClr val="00653B"/>
                </a:solidFill>
                <a:latin typeface="Arial" panose="020B0604020202020204" pitchFamily="34" charset="0"/>
                <a:cs typeface="Arial" panose="020B0604020202020204" pitchFamily="34" charset="0"/>
              </a:rPr>
              <a:t> Moore</a:t>
            </a:r>
            <a:r>
              <a:rPr lang="en-US" sz="4107" b="1" baseline="30000" dirty="0">
                <a:solidFill>
                  <a:srgbClr val="00653B"/>
                </a:solidFill>
                <a:latin typeface="Arial" panose="020B0604020202020204" pitchFamily="34" charset="0"/>
                <a:cs typeface="Arial" panose="020B0604020202020204" pitchFamily="34" charset="0"/>
              </a:rPr>
              <a:t>1</a:t>
            </a:r>
            <a:r>
              <a:rPr lang="en-US" sz="4107" b="1" dirty="0">
                <a:solidFill>
                  <a:srgbClr val="00653B"/>
                </a:solidFill>
                <a:latin typeface="Arial" panose="020B0604020202020204" pitchFamily="34" charset="0"/>
                <a:cs typeface="Arial" panose="020B0604020202020204" pitchFamily="34" charset="0"/>
              </a:rPr>
              <a:t>, Daisuke Ukeba</a:t>
            </a:r>
            <a:r>
              <a:rPr lang="en-US" sz="4107" b="1" baseline="30000" dirty="0">
                <a:solidFill>
                  <a:srgbClr val="00653B"/>
                </a:solidFill>
                <a:latin typeface="Arial" panose="020B0604020202020204" pitchFamily="34" charset="0"/>
                <a:cs typeface="Arial" panose="020B0604020202020204" pitchFamily="34" charset="0"/>
              </a:rPr>
              <a:t>1</a:t>
            </a:r>
            <a:r>
              <a:rPr lang="en-US" sz="4107" b="1" dirty="0">
                <a:solidFill>
                  <a:srgbClr val="00653B"/>
                </a:solidFill>
                <a:latin typeface="Arial" panose="020B0604020202020204" pitchFamily="34" charset="0"/>
                <a:cs typeface="Arial" panose="020B0604020202020204" pitchFamily="34" charset="0"/>
              </a:rPr>
              <a:t>, John T. Martin</a:t>
            </a:r>
            <a:r>
              <a:rPr lang="en-US" sz="4107" b="1" baseline="30000" dirty="0">
                <a:solidFill>
                  <a:srgbClr val="00653B"/>
                </a:solidFill>
                <a:latin typeface="Arial" panose="020B0604020202020204" pitchFamily="34" charset="0"/>
                <a:cs typeface="Arial" panose="020B0604020202020204" pitchFamily="34" charset="0"/>
              </a:rPr>
              <a:t>1</a:t>
            </a:r>
            <a:endParaRPr lang="en-US" sz="3733" b="1" baseline="30000" dirty="0">
              <a:solidFill>
                <a:srgbClr val="00653B"/>
              </a:solidFill>
              <a:latin typeface="Arial" panose="020B0604020202020204" pitchFamily="34" charset="0"/>
              <a:cs typeface="Arial" panose="020B0604020202020204" pitchFamily="34" charset="0"/>
            </a:endParaRPr>
          </a:p>
          <a:p>
            <a:pPr algn="ctr"/>
            <a:r>
              <a:rPr lang="en-US" sz="3360" i="1" baseline="30000" dirty="0">
                <a:latin typeface="Arial" panose="020B0604020202020204" pitchFamily="34" charset="0"/>
                <a:cs typeface="Arial" panose="020B0604020202020204" pitchFamily="34" charset="0"/>
              </a:rPr>
              <a:t>1</a:t>
            </a:r>
            <a:r>
              <a:rPr lang="en-US" sz="3360" i="1" dirty="0">
                <a:latin typeface="Arial" panose="020B0604020202020204" pitchFamily="34" charset="0"/>
                <a:cs typeface="Arial" panose="020B0604020202020204" pitchFamily="34" charset="0"/>
              </a:rPr>
              <a:t>Rush University Medical Center, Chicago, IL</a:t>
            </a:r>
          </a:p>
        </p:txBody>
      </p:sp>
      <p:sp>
        <p:nvSpPr>
          <p:cNvPr id="7" name="Rectangle 6">
            <a:extLst>
              <a:ext uri="{FF2B5EF4-FFF2-40B4-BE49-F238E27FC236}">
                <a16:creationId xmlns:a16="http://schemas.microsoft.com/office/drawing/2014/main" id="{6E793141-DDCB-407E-93B6-10D26AD62A14}"/>
              </a:ext>
            </a:extLst>
          </p:cNvPr>
          <p:cNvSpPr/>
          <p:nvPr/>
        </p:nvSpPr>
        <p:spPr>
          <a:xfrm>
            <a:off x="0" y="35799920"/>
            <a:ext cx="38404800" cy="2598501"/>
          </a:xfrm>
          <a:prstGeom prst="rect">
            <a:avLst/>
          </a:prstGeom>
          <a:solidFill>
            <a:srgbClr val="00653B"/>
          </a:solidFill>
          <a:ln>
            <a:solidFill>
              <a:srgbClr val="0065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5040" b="1" dirty="0">
              <a:solidFill>
                <a:srgbClr val="FF0000"/>
              </a:solidFill>
              <a:latin typeface="Arial" panose="020B0604020202020204" pitchFamily="34" charset="0"/>
              <a:cs typeface="Arial" panose="020B0604020202020204" pitchFamily="34" charset="0"/>
            </a:endParaRPr>
          </a:p>
        </p:txBody>
      </p:sp>
      <p:cxnSp>
        <p:nvCxnSpPr>
          <p:cNvPr id="45" name="Straight Connector 44">
            <a:extLst>
              <a:ext uri="{FF2B5EF4-FFF2-40B4-BE49-F238E27FC236}">
                <a16:creationId xmlns:a16="http://schemas.microsoft.com/office/drawing/2014/main" id="{5A5EA8ED-9D59-4F55-9BFF-3712DF0FA3A1}"/>
              </a:ext>
            </a:extLst>
          </p:cNvPr>
          <p:cNvCxnSpPr>
            <a:cxnSpLocks/>
          </p:cNvCxnSpPr>
          <p:nvPr/>
        </p:nvCxnSpPr>
        <p:spPr>
          <a:xfrm>
            <a:off x="1097358" y="5089000"/>
            <a:ext cx="36042295" cy="0"/>
          </a:xfrm>
          <a:prstGeom prst="line">
            <a:avLst/>
          </a:prstGeom>
          <a:ln w="38100">
            <a:solidFill>
              <a:srgbClr val="00653B"/>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2E786075-BBE3-4FF7-BDC2-15B9D60386E4}"/>
              </a:ext>
            </a:extLst>
          </p:cNvPr>
          <p:cNvGrpSpPr/>
          <p:nvPr/>
        </p:nvGrpSpPr>
        <p:grpSpPr>
          <a:xfrm>
            <a:off x="921314" y="5326325"/>
            <a:ext cx="19696028" cy="5563597"/>
            <a:chOff x="1273311" y="7022757"/>
            <a:chExt cx="14276183" cy="6361555"/>
          </a:xfrm>
        </p:grpSpPr>
        <p:sp>
          <p:nvSpPr>
            <p:cNvPr id="26" name="Rectangle: Rounded Corners 25">
              <a:extLst>
                <a:ext uri="{FF2B5EF4-FFF2-40B4-BE49-F238E27FC236}">
                  <a16:creationId xmlns:a16="http://schemas.microsoft.com/office/drawing/2014/main" id="{BD655BAE-88E5-4FAC-A24D-476632F6A834}"/>
                </a:ext>
              </a:extLst>
            </p:cNvPr>
            <p:cNvSpPr/>
            <p:nvPr/>
          </p:nvSpPr>
          <p:spPr>
            <a:xfrm>
              <a:off x="1371498" y="7049474"/>
              <a:ext cx="14173977" cy="1280374"/>
            </a:xfrm>
            <a:prstGeom prst="roundRect">
              <a:avLst>
                <a:gd name="adj" fmla="val 36093"/>
              </a:avLst>
            </a:prstGeom>
            <a:solidFill>
              <a:srgbClr val="00653B"/>
            </a:solidFill>
            <a:ln>
              <a:solidFill>
                <a:srgbClr val="0065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160" b="1" dirty="0">
                  <a:solidFill>
                    <a:schemeClr val="bg1"/>
                  </a:solidFill>
                  <a:latin typeface="Arial" panose="020B0604020202020204" pitchFamily="34" charset="0"/>
                  <a:cs typeface="Arial" panose="020B0604020202020204" pitchFamily="34" charset="0"/>
                </a:rPr>
                <a:t>Introduction</a:t>
              </a:r>
            </a:p>
          </p:txBody>
        </p:sp>
        <p:sp>
          <p:nvSpPr>
            <p:cNvPr id="35" name="Rectangle: Rounded Corners 34">
              <a:extLst>
                <a:ext uri="{FF2B5EF4-FFF2-40B4-BE49-F238E27FC236}">
                  <a16:creationId xmlns:a16="http://schemas.microsoft.com/office/drawing/2014/main" id="{51A9D40A-965B-4637-A350-72D613CEDAE8}"/>
                </a:ext>
              </a:extLst>
            </p:cNvPr>
            <p:cNvSpPr/>
            <p:nvPr/>
          </p:nvSpPr>
          <p:spPr>
            <a:xfrm>
              <a:off x="1273311" y="7022757"/>
              <a:ext cx="14276183" cy="6361555"/>
            </a:xfrm>
            <a:prstGeom prst="roundRect">
              <a:avLst>
                <a:gd name="adj" fmla="val 5395"/>
              </a:avLst>
            </a:prstGeom>
            <a:noFill/>
            <a:ln>
              <a:solidFill>
                <a:schemeClr val="bg1"/>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8"/>
            </a:p>
          </p:txBody>
        </p:sp>
      </p:grpSp>
      <p:sp>
        <p:nvSpPr>
          <p:cNvPr id="39" name="Rectangle: Rounded Corners 38">
            <a:extLst>
              <a:ext uri="{FF2B5EF4-FFF2-40B4-BE49-F238E27FC236}">
                <a16:creationId xmlns:a16="http://schemas.microsoft.com/office/drawing/2014/main" id="{96459BD5-7490-4CB5-A761-E7370752D32C}"/>
              </a:ext>
            </a:extLst>
          </p:cNvPr>
          <p:cNvSpPr/>
          <p:nvPr/>
        </p:nvSpPr>
        <p:spPr>
          <a:xfrm>
            <a:off x="1136152" y="6489716"/>
            <a:ext cx="19310365" cy="4257967"/>
          </a:xfrm>
          <a:prstGeom prst="roundRect">
            <a:avLst>
              <a:gd name="adj" fmla="val 5894"/>
            </a:avLst>
          </a:prstGeom>
          <a:noFill/>
          <a:ln>
            <a:solidFill>
              <a:srgbClr val="0065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33381" indent="-533381">
              <a:buFontTx/>
              <a:buChar char="-"/>
            </a:pPr>
            <a:r>
              <a:rPr lang="en-GB" sz="3360" b="1" dirty="0">
                <a:solidFill>
                  <a:schemeClr val="tx1"/>
                </a:solidFill>
                <a:latin typeface="Arial" panose="020B0604020202020204" pitchFamily="34" charset="0"/>
                <a:cs typeface="Arial" panose="020B0604020202020204" pitchFamily="34" charset="0"/>
              </a:rPr>
              <a:t>Pathology</a:t>
            </a:r>
            <a:r>
              <a:rPr lang="en-GB" sz="3360" dirty="0">
                <a:solidFill>
                  <a:schemeClr val="tx1"/>
                </a:solidFill>
                <a:latin typeface="Arial" panose="020B0604020202020204" pitchFamily="34" charset="0"/>
                <a:cs typeface="Arial" panose="020B0604020202020204" pitchFamily="34" charset="0"/>
              </a:rPr>
              <a:t> of the lumbar </a:t>
            </a:r>
            <a:r>
              <a:rPr lang="en-GB" sz="3360" b="1" dirty="0">
                <a:solidFill>
                  <a:schemeClr val="tx1"/>
                </a:solidFill>
                <a:latin typeface="Arial" panose="020B0604020202020204" pitchFamily="34" charset="0"/>
                <a:cs typeface="Arial" panose="020B0604020202020204" pitchFamily="34" charset="0"/>
              </a:rPr>
              <a:t>intervertebral discs </a:t>
            </a:r>
            <a:r>
              <a:rPr lang="en-GB" sz="3360" dirty="0">
                <a:solidFill>
                  <a:schemeClr val="tx1"/>
                </a:solidFill>
                <a:latin typeface="Arial" panose="020B0604020202020204" pitchFamily="34" charset="0"/>
                <a:cs typeface="Arial" panose="020B0604020202020204" pitchFamily="34" charset="0"/>
              </a:rPr>
              <a:t>is frequently considered a driver of </a:t>
            </a:r>
            <a:r>
              <a:rPr lang="en-GB" sz="3360" b="1" dirty="0">
                <a:solidFill>
                  <a:schemeClr val="tx1"/>
                </a:solidFill>
                <a:latin typeface="Arial" panose="020B0604020202020204" pitchFamily="34" charset="0"/>
                <a:cs typeface="Arial" panose="020B0604020202020204" pitchFamily="34" charset="0"/>
              </a:rPr>
              <a:t>low back pain </a:t>
            </a:r>
          </a:p>
          <a:p>
            <a:pPr marL="533381" indent="-533381">
              <a:buFontTx/>
              <a:buChar char="-"/>
            </a:pPr>
            <a:r>
              <a:rPr lang="en-GB" sz="3360" b="1" dirty="0">
                <a:solidFill>
                  <a:schemeClr val="tx1"/>
                </a:solidFill>
                <a:latin typeface="Arial" panose="020B0604020202020204" pitchFamily="34" charset="0"/>
                <a:cs typeface="Arial" panose="020B0604020202020204" pitchFamily="34" charset="0"/>
              </a:rPr>
              <a:t>Geometric determinants </a:t>
            </a:r>
            <a:r>
              <a:rPr lang="en-GB" sz="3360" dirty="0">
                <a:solidFill>
                  <a:schemeClr val="tx1"/>
                </a:solidFill>
                <a:latin typeface="Arial" panose="020B0604020202020204" pitchFamily="34" charset="0"/>
                <a:cs typeface="Arial" panose="020B0604020202020204" pitchFamily="34" charset="0"/>
              </a:rPr>
              <a:t>of the disc provide insight to its mechanical </a:t>
            </a:r>
            <a:r>
              <a:rPr lang="en-GB" sz="3360" dirty="0" err="1">
                <a:solidFill>
                  <a:schemeClr val="tx1"/>
                </a:solidFill>
                <a:latin typeface="Arial" panose="020B0604020202020204" pitchFamily="34" charset="0"/>
                <a:cs typeface="Arial" panose="020B0604020202020204" pitchFamily="34" charset="0"/>
              </a:rPr>
              <a:t>behavior</a:t>
            </a:r>
            <a:r>
              <a:rPr lang="en-GB" sz="3360" dirty="0">
                <a:solidFill>
                  <a:schemeClr val="tx1"/>
                </a:solidFill>
                <a:latin typeface="Arial" panose="020B0604020202020204" pitchFamily="34" charset="0"/>
                <a:cs typeface="Arial" panose="020B0604020202020204" pitchFamily="34" charset="0"/>
              </a:rPr>
              <a:t> and pathological state – e.g. </a:t>
            </a:r>
            <a:r>
              <a:rPr lang="en-GB" sz="3360" b="1" dirty="0">
                <a:solidFill>
                  <a:schemeClr val="tx1"/>
                </a:solidFill>
                <a:latin typeface="Arial" panose="020B0604020202020204" pitchFamily="34" charset="0"/>
                <a:cs typeface="Arial" panose="020B0604020202020204" pitchFamily="34" charset="0"/>
              </a:rPr>
              <a:t>disc narrowing</a:t>
            </a:r>
            <a:r>
              <a:rPr lang="en-GB" sz="3360" dirty="0">
                <a:solidFill>
                  <a:schemeClr val="tx1"/>
                </a:solidFill>
                <a:latin typeface="Arial" panose="020B0604020202020204" pitchFamily="34" charset="0"/>
                <a:cs typeface="Arial" panose="020B0604020202020204" pitchFamily="34" charset="0"/>
              </a:rPr>
              <a:t> is a classic feature of </a:t>
            </a:r>
            <a:r>
              <a:rPr lang="en-GB" sz="3360" b="1" dirty="0">
                <a:solidFill>
                  <a:schemeClr val="tx1"/>
                </a:solidFill>
                <a:latin typeface="Arial" panose="020B0604020202020204" pitchFamily="34" charset="0"/>
                <a:cs typeface="Arial" panose="020B0604020202020204" pitchFamily="34" charset="0"/>
              </a:rPr>
              <a:t>degenerative disc disease</a:t>
            </a:r>
            <a:r>
              <a:rPr lang="en-GB" sz="3360" baseline="30000" dirty="0">
                <a:solidFill>
                  <a:schemeClr val="tx1"/>
                </a:solidFill>
                <a:latin typeface="Arial" panose="020B0604020202020204" pitchFamily="34" charset="0"/>
                <a:cs typeface="Arial" panose="020B0604020202020204" pitchFamily="34" charset="0"/>
              </a:rPr>
              <a:t>1</a:t>
            </a:r>
            <a:endParaRPr lang="en-GB" sz="3360" dirty="0">
              <a:solidFill>
                <a:schemeClr val="tx1"/>
              </a:solidFill>
              <a:latin typeface="Arial" panose="020B0604020202020204" pitchFamily="34" charset="0"/>
              <a:cs typeface="Arial" panose="020B0604020202020204" pitchFamily="34" charset="0"/>
            </a:endParaRPr>
          </a:p>
          <a:p>
            <a:pPr marL="533381" indent="-533381">
              <a:buFontTx/>
              <a:buChar char="-"/>
            </a:pPr>
            <a:r>
              <a:rPr lang="en-GB" sz="3360" b="1" dirty="0">
                <a:solidFill>
                  <a:schemeClr val="tx1"/>
                </a:solidFill>
                <a:latin typeface="Arial" panose="020B0604020202020204" pitchFamily="34" charset="0"/>
                <a:cs typeface="Arial" panose="020B0604020202020204" pitchFamily="34" charset="0"/>
              </a:rPr>
              <a:t>Autoencoder</a:t>
            </a:r>
            <a:r>
              <a:rPr lang="en-GB" sz="3360" dirty="0">
                <a:solidFill>
                  <a:schemeClr val="tx1"/>
                </a:solidFill>
                <a:latin typeface="Arial" panose="020B0604020202020204" pitchFamily="34" charset="0"/>
                <a:cs typeface="Arial" panose="020B0604020202020204" pitchFamily="34" charset="0"/>
              </a:rPr>
              <a:t> deep learning architectures reduce data to the minimum set of </a:t>
            </a:r>
            <a:r>
              <a:rPr lang="en-GB" sz="3360" b="1" dirty="0">
                <a:solidFill>
                  <a:schemeClr val="tx1"/>
                </a:solidFill>
                <a:latin typeface="Arial" panose="020B0604020202020204" pitchFamily="34" charset="0"/>
                <a:cs typeface="Arial" panose="020B0604020202020204" pitchFamily="34" charset="0"/>
              </a:rPr>
              <a:t>latent features </a:t>
            </a:r>
            <a:r>
              <a:rPr lang="en-GB" sz="3360" dirty="0">
                <a:solidFill>
                  <a:schemeClr val="tx1"/>
                </a:solidFill>
                <a:latin typeface="Arial" panose="020B0604020202020204" pitchFamily="34" charset="0"/>
                <a:cs typeface="Arial" panose="020B0604020202020204" pitchFamily="34" charset="0"/>
              </a:rPr>
              <a:t>necessary to describe them (dimensionality reduction)</a:t>
            </a:r>
          </a:p>
          <a:p>
            <a:pPr marL="533381" indent="-533381">
              <a:buFontTx/>
              <a:buChar char="-"/>
            </a:pPr>
            <a:r>
              <a:rPr lang="en-GB" sz="3360" b="1" dirty="0">
                <a:solidFill>
                  <a:schemeClr val="tx1"/>
                </a:solidFill>
                <a:latin typeface="Arial" panose="020B0604020202020204" pitchFamily="34" charset="0"/>
                <a:cs typeface="Arial" panose="020B0604020202020204" pitchFamily="34" charset="0"/>
              </a:rPr>
              <a:t>Aim </a:t>
            </a:r>
            <a:r>
              <a:rPr lang="en-GB" sz="3360" dirty="0">
                <a:solidFill>
                  <a:schemeClr val="tx1"/>
                </a:solidFill>
                <a:latin typeface="Arial" panose="020B0604020202020204" pitchFamily="34" charset="0"/>
                <a:cs typeface="Arial" panose="020B0604020202020204" pitchFamily="34" charset="0"/>
              </a:rPr>
              <a:t>of the </a:t>
            </a:r>
            <a:r>
              <a:rPr lang="en-GB" sz="3360" b="1" dirty="0">
                <a:solidFill>
                  <a:schemeClr val="tx1"/>
                </a:solidFill>
                <a:latin typeface="Arial" panose="020B0604020202020204" pitchFamily="34" charset="0"/>
                <a:cs typeface="Arial" panose="020B0604020202020204" pitchFamily="34" charset="0"/>
              </a:rPr>
              <a:t>study:</a:t>
            </a:r>
          </a:p>
          <a:p>
            <a:pPr marL="960086" lvl="1" indent="-533381">
              <a:buFont typeface="Arial" panose="020B0604020202020204" pitchFamily="34" charset="0"/>
              <a:buChar char="•"/>
            </a:pPr>
            <a:r>
              <a:rPr lang="en-GB" sz="3360" dirty="0">
                <a:solidFill>
                  <a:schemeClr val="tx1"/>
                </a:solidFill>
                <a:latin typeface="Arial" panose="020B0604020202020204" pitchFamily="34" charset="0"/>
                <a:cs typeface="Arial" panose="020B0604020202020204" pitchFamily="34" charset="0"/>
              </a:rPr>
              <a:t>Extract </a:t>
            </a:r>
            <a:r>
              <a:rPr lang="en-GB" sz="3360" b="1" dirty="0">
                <a:solidFill>
                  <a:schemeClr val="tx1"/>
                </a:solidFill>
                <a:latin typeface="Arial" panose="020B0604020202020204" pitchFamily="34" charset="0"/>
                <a:cs typeface="Arial" panose="020B0604020202020204" pitchFamily="34" charset="0"/>
              </a:rPr>
              <a:t>latent geometric features</a:t>
            </a:r>
            <a:r>
              <a:rPr lang="en-GB" sz="3360" dirty="0">
                <a:solidFill>
                  <a:schemeClr val="tx1"/>
                </a:solidFill>
                <a:latin typeface="Arial" panose="020B0604020202020204" pitchFamily="34" charset="0"/>
                <a:cs typeface="Arial" panose="020B0604020202020204" pitchFamily="34" charset="0"/>
              </a:rPr>
              <a:t> from segmented disc MRI using an </a:t>
            </a:r>
            <a:r>
              <a:rPr lang="en-GB" sz="3360" b="1" dirty="0">
                <a:solidFill>
                  <a:schemeClr val="tx1"/>
                </a:solidFill>
                <a:latin typeface="Arial" panose="020B0604020202020204" pitchFamily="34" charset="0"/>
                <a:cs typeface="Arial" panose="020B0604020202020204" pitchFamily="34" charset="0"/>
              </a:rPr>
              <a:t>image autoencoder </a:t>
            </a:r>
          </a:p>
          <a:p>
            <a:pPr marL="960086" lvl="1" indent="-533381">
              <a:buFont typeface="Arial" panose="020B0604020202020204" pitchFamily="34" charset="0"/>
              <a:buChar char="•"/>
            </a:pPr>
            <a:r>
              <a:rPr lang="en-GB" sz="3360" dirty="0">
                <a:solidFill>
                  <a:schemeClr val="tx1"/>
                </a:solidFill>
                <a:latin typeface="Arial" panose="020B0604020202020204" pitchFamily="34" charset="0"/>
                <a:cs typeface="Arial" panose="020B0604020202020204" pitchFamily="34" charset="0"/>
              </a:rPr>
              <a:t>Determine a relationship between </a:t>
            </a:r>
            <a:r>
              <a:rPr lang="en-GB" sz="3360" b="1" dirty="0">
                <a:solidFill>
                  <a:schemeClr val="tx1"/>
                </a:solidFill>
                <a:latin typeface="Arial" panose="020B0604020202020204" pitchFamily="34" charset="0"/>
                <a:cs typeface="Arial" panose="020B0604020202020204" pitchFamily="34" charset="0"/>
              </a:rPr>
              <a:t>latent features </a:t>
            </a:r>
            <a:r>
              <a:rPr lang="en-GB" sz="3360" dirty="0">
                <a:solidFill>
                  <a:schemeClr val="tx1"/>
                </a:solidFill>
                <a:latin typeface="Arial" panose="020B0604020202020204" pitchFamily="34" charset="0"/>
                <a:cs typeface="Arial" panose="020B0604020202020204" pitchFamily="34" charset="0"/>
              </a:rPr>
              <a:t>and </a:t>
            </a:r>
            <a:r>
              <a:rPr lang="en-GB" sz="3360" b="1" dirty="0">
                <a:solidFill>
                  <a:schemeClr val="tx1"/>
                </a:solidFill>
                <a:latin typeface="Arial" panose="020B0604020202020204" pitchFamily="34" charset="0"/>
                <a:cs typeface="Arial" panose="020B0604020202020204" pitchFamily="34" charset="0"/>
              </a:rPr>
              <a:t>disc anatomy</a:t>
            </a:r>
          </a:p>
        </p:txBody>
      </p:sp>
      <p:grpSp>
        <p:nvGrpSpPr>
          <p:cNvPr id="80" name="Group 79">
            <a:extLst>
              <a:ext uri="{FF2B5EF4-FFF2-40B4-BE49-F238E27FC236}">
                <a16:creationId xmlns:a16="http://schemas.microsoft.com/office/drawing/2014/main" id="{D6243BF8-34BA-414C-94AD-BAC1798720CA}"/>
              </a:ext>
            </a:extLst>
          </p:cNvPr>
          <p:cNvGrpSpPr/>
          <p:nvPr/>
        </p:nvGrpSpPr>
        <p:grpSpPr>
          <a:xfrm>
            <a:off x="20922444" y="5283904"/>
            <a:ext cx="16596489" cy="21146856"/>
            <a:chOff x="1416813" y="7854142"/>
            <a:chExt cx="14409834" cy="20615415"/>
          </a:xfrm>
        </p:grpSpPr>
        <p:sp>
          <p:nvSpPr>
            <p:cNvPr id="81" name="Rectangle: Rounded Corners 80">
              <a:extLst>
                <a:ext uri="{FF2B5EF4-FFF2-40B4-BE49-F238E27FC236}">
                  <a16:creationId xmlns:a16="http://schemas.microsoft.com/office/drawing/2014/main" id="{B3E7C13A-DBF5-4503-82FC-4AF92E133709}"/>
                </a:ext>
              </a:extLst>
            </p:cNvPr>
            <p:cNvSpPr/>
            <p:nvPr/>
          </p:nvSpPr>
          <p:spPr>
            <a:xfrm>
              <a:off x="1481219" y="7854144"/>
              <a:ext cx="14345428" cy="1155761"/>
            </a:xfrm>
            <a:prstGeom prst="roundRect">
              <a:avLst>
                <a:gd name="adj" fmla="val 42160"/>
              </a:avLst>
            </a:prstGeom>
            <a:solidFill>
              <a:srgbClr val="00653B"/>
            </a:solidFill>
            <a:ln>
              <a:solidFill>
                <a:srgbClr val="0065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160" b="1" dirty="0">
                  <a:solidFill>
                    <a:schemeClr val="bg1"/>
                  </a:solidFill>
                  <a:latin typeface="Arial" panose="020B0604020202020204" pitchFamily="34" charset="0"/>
                  <a:cs typeface="Arial" panose="020B0604020202020204" pitchFamily="34" charset="0"/>
                </a:rPr>
                <a:t>Results &amp; Discussions</a:t>
              </a:r>
            </a:p>
          </p:txBody>
        </p:sp>
        <p:sp>
          <p:nvSpPr>
            <p:cNvPr id="82" name="Rectangle: Rounded Corners 81">
              <a:extLst>
                <a:ext uri="{FF2B5EF4-FFF2-40B4-BE49-F238E27FC236}">
                  <a16:creationId xmlns:a16="http://schemas.microsoft.com/office/drawing/2014/main" id="{C3871710-7C3E-4606-962A-F6C8A648495D}"/>
                </a:ext>
              </a:extLst>
            </p:cNvPr>
            <p:cNvSpPr/>
            <p:nvPr/>
          </p:nvSpPr>
          <p:spPr>
            <a:xfrm>
              <a:off x="1416813" y="7854142"/>
              <a:ext cx="14409834" cy="20615415"/>
            </a:xfrm>
            <a:prstGeom prst="roundRect">
              <a:avLst>
                <a:gd name="adj" fmla="val 2992"/>
              </a:avLst>
            </a:prstGeom>
            <a:noFill/>
            <a:ln>
              <a:solidFill>
                <a:schemeClr val="bg1"/>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8" dirty="0"/>
            </a:p>
          </p:txBody>
        </p:sp>
      </p:grpSp>
      <p:grpSp>
        <p:nvGrpSpPr>
          <p:cNvPr id="86" name="Group 85">
            <a:extLst>
              <a:ext uri="{FF2B5EF4-FFF2-40B4-BE49-F238E27FC236}">
                <a16:creationId xmlns:a16="http://schemas.microsoft.com/office/drawing/2014/main" id="{C12E9C2A-A326-4EE3-84E5-83DA8A865BA4}"/>
              </a:ext>
            </a:extLst>
          </p:cNvPr>
          <p:cNvGrpSpPr/>
          <p:nvPr/>
        </p:nvGrpSpPr>
        <p:grpSpPr>
          <a:xfrm>
            <a:off x="915768" y="11125710"/>
            <a:ext cx="19696030" cy="24525949"/>
            <a:chOff x="1247617" y="7854142"/>
            <a:chExt cx="14039671" cy="27989796"/>
          </a:xfrm>
        </p:grpSpPr>
        <p:sp>
          <p:nvSpPr>
            <p:cNvPr id="87" name="Rectangle: Rounded Corners 86">
              <a:extLst>
                <a:ext uri="{FF2B5EF4-FFF2-40B4-BE49-F238E27FC236}">
                  <a16:creationId xmlns:a16="http://schemas.microsoft.com/office/drawing/2014/main" id="{28B412C3-C394-4F2D-ACB0-93AB63F33FB9}"/>
                </a:ext>
              </a:extLst>
            </p:cNvPr>
            <p:cNvSpPr/>
            <p:nvPr/>
          </p:nvSpPr>
          <p:spPr>
            <a:xfrm>
              <a:off x="1247617" y="7854143"/>
              <a:ext cx="13921856" cy="1276902"/>
            </a:xfrm>
            <a:prstGeom prst="roundRect">
              <a:avLst>
                <a:gd name="adj" fmla="val 35783"/>
              </a:avLst>
            </a:prstGeom>
            <a:solidFill>
              <a:srgbClr val="00653B"/>
            </a:solidFill>
            <a:ln>
              <a:solidFill>
                <a:srgbClr val="0065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160" b="1" dirty="0">
                  <a:solidFill>
                    <a:schemeClr val="bg1"/>
                  </a:solidFill>
                  <a:latin typeface="Arial" panose="020B0604020202020204" pitchFamily="34" charset="0"/>
                  <a:cs typeface="Arial" panose="020B0604020202020204" pitchFamily="34" charset="0"/>
                </a:rPr>
                <a:t>Methods</a:t>
              </a:r>
            </a:p>
          </p:txBody>
        </p:sp>
        <p:sp>
          <p:nvSpPr>
            <p:cNvPr id="88" name="Rectangle: Rounded Corners 87">
              <a:extLst>
                <a:ext uri="{FF2B5EF4-FFF2-40B4-BE49-F238E27FC236}">
                  <a16:creationId xmlns:a16="http://schemas.microsoft.com/office/drawing/2014/main" id="{30186BB8-3128-4222-9602-74527C11DFAB}"/>
                </a:ext>
              </a:extLst>
            </p:cNvPr>
            <p:cNvSpPr/>
            <p:nvPr/>
          </p:nvSpPr>
          <p:spPr>
            <a:xfrm>
              <a:off x="1247618" y="7854142"/>
              <a:ext cx="14039670" cy="27989796"/>
            </a:xfrm>
            <a:prstGeom prst="roundRect">
              <a:avLst>
                <a:gd name="adj" fmla="val 2669"/>
              </a:avLst>
            </a:prstGeom>
            <a:noFill/>
            <a:ln>
              <a:solidFill>
                <a:schemeClr val="bg1"/>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8" dirty="0"/>
            </a:p>
          </p:txBody>
        </p:sp>
      </p:grpSp>
      <p:grpSp>
        <p:nvGrpSpPr>
          <p:cNvPr id="61" name="Group 60">
            <a:extLst>
              <a:ext uri="{FF2B5EF4-FFF2-40B4-BE49-F238E27FC236}">
                <a16:creationId xmlns:a16="http://schemas.microsoft.com/office/drawing/2014/main" id="{509EB563-6137-4E7C-8284-30FF7BAAF846}"/>
              </a:ext>
            </a:extLst>
          </p:cNvPr>
          <p:cNvGrpSpPr/>
          <p:nvPr/>
        </p:nvGrpSpPr>
        <p:grpSpPr>
          <a:xfrm>
            <a:off x="21083794" y="15793615"/>
            <a:ext cx="16248645" cy="5654239"/>
            <a:chOff x="554719" y="4112988"/>
            <a:chExt cx="3888101" cy="2178332"/>
          </a:xfrm>
        </p:grpSpPr>
        <p:sp>
          <p:nvSpPr>
            <p:cNvPr id="62" name="Rectangle: Rounded Corners 61">
              <a:extLst>
                <a:ext uri="{FF2B5EF4-FFF2-40B4-BE49-F238E27FC236}">
                  <a16:creationId xmlns:a16="http://schemas.microsoft.com/office/drawing/2014/main" id="{B241299A-40A8-4F06-B21B-C74B1D71E95C}"/>
                </a:ext>
              </a:extLst>
            </p:cNvPr>
            <p:cNvSpPr/>
            <p:nvPr/>
          </p:nvSpPr>
          <p:spPr>
            <a:xfrm>
              <a:off x="554719" y="4413458"/>
              <a:ext cx="3888101" cy="1877862"/>
            </a:xfrm>
            <a:prstGeom prst="roundRect">
              <a:avLst>
                <a:gd name="adj" fmla="val 11727"/>
              </a:avLst>
            </a:prstGeom>
            <a:noFill/>
            <a:ln>
              <a:solidFill>
                <a:srgbClr val="0065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3267" dirty="0">
                <a:solidFill>
                  <a:schemeClr val="tx1"/>
                </a:solidFill>
                <a:latin typeface="Arial" panose="020B0604020202020204" pitchFamily="34" charset="0"/>
                <a:cs typeface="Arial" panose="020B0604020202020204" pitchFamily="34" charset="0"/>
              </a:endParaRPr>
            </a:p>
            <a:p>
              <a:pPr marL="533381" indent="-533381">
                <a:buFont typeface="Arial" panose="020B0604020202020204" pitchFamily="34" charset="0"/>
                <a:buChar char="•"/>
              </a:pPr>
              <a:r>
                <a:rPr lang="en-GB" sz="3267" dirty="0">
                  <a:solidFill>
                    <a:schemeClr val="tx1"/>
                  </a:solidFill>
                  <a:latin typeface="Arial" panose="020B0604020202020204" pitchFamily="34" charset="0"/>
                  <a:cs typeface="Arial" panose="020B0604020202020204" pitchFamily="34" charset="0"/>
                </a:rPr>
                <a:t>Image segmentation performance matched published values</a:t>
              </a:r>
              <a:r>
                <a:rPr lang="en-GB" sz="3267" baseline="30000" dirty="0">
                  <a:solidFill>
                    <a:schemeClr val="tx1"/>
                  </a:solidFill>
                  <a:latin typeface="Arial" panose="020B0604020202020204" pitchFamily="34" charset="0"/>
                  <a:cs typeface="Arial" panose="020B0604020202020204" pitchFamily="34" charset="0"/>
                </a:rPr>
                <a:t>2</a:t>
              </a:r>
              <a:endParaRPr lang="en-GB" sz="3267" dirty="0">
                <a:solidFill>
                  <a:schemeClr val="tx1"/>
                </a:solidFill>
                <a:latin typeface="Arial" panose="020B0604020202020204" pitchFamily="34" charset="0"/>
                <a:cs typeface="Arial" panose="020B0604020202020204" pitchFamily="34" charset="0"/>
              </a:endParaRPr>
            </a:p>
            <a:p>
              <a:pPr marL="533381" indent="-533381">
                <a:buFont typeface="Arial" panose="020B0604020202020204" pitchFamily="34" charset="0"/>
                <a:buChar char="•"/>
              </a:pPr>
              <a:r>
                <a:rPr lang="en-GB" sz="3267" dirty="0">
                  <a:solidFill>
                    <a:schemeClr val="tx1"/>
                  </a:solidFill>
                  <a:latin typeface="Arial" panose="020B0604020202020204" pitchFamily="34" charset="0"/>
                  <a:cs typeface="Arial" panose="020B0604020202020204" pitchFamily="34" charset="0"/>
                </a:rPr>
                <a:t>An autoencoder with bottleneck layer = 4 ensured </a:t>
              </a:r>
              <a:r>
                <a:rPr lang="en-GB" sz="3267" b="1" dirty="0">
                  <a:solidFill>
                    <a:schemeClr val="tx1"/>
                  </a:solidFill>
                  <a:latin typeface="Arial" panose="020B0604020202020204" pitchFamily="34" charset="0"/>
                  <a:cs typeface="Arial" panose="020B0604020202020204" pitchFamily="34" charset="0"/>
                </a:rPr>
                <a:t>convergence </a:t>
              </a:r>
              <a:r>
                <a:rPr lang="en-GB" sz="3267" dirty="0">
                  <a:solidFill>
                    <a:schemeClr val="tx1"/>
                  </a:solidFill>
                  <a:latin typeface="Arial" panose="020B0604020202020204" pitchFamily="34" charset="0"/>
                  <a:cs typeface="Arial" panose="020B0604020202020204" pitchFamily="34" charset="0"/>
                </a:rPr>
                <a:t>and </a:t>
              </a:r>
              <a:r>
                <a:rPr lang="en-GB" sz="3267" b="1" dirty="0">
                  <a:solidFill>
                    <a:schemeClr val="tx1"/>
                  </a:solidFill>
                  <a:latin typeface="Arial" panose="020B0604020202020204" pitchFamily="34" charset="0"/>
                  <a:cs typeface="Arial" panose="020B0604020202020204" pitchFamily="34" charset="0"/>
                </a:rPr>
                <a:t>minimized multicollinearity (4)</a:t>
              </a:r>
            </a:p>
            <a:p>
              <a:pPr marL="533381" indent="-533381">
                <a:buFont typeface="Arial" panose="020B0604020202020204" pitchFamily="34" charset="0"/>
                <a:buChar char="•"/>
              </a:pPr>
              <a:r>
                <a:rPr lang="en-GB" sz="3267" b="1" dirty="0">
                  <a:solidFill>
                    <a:schemeClr val="tx1"/>
                  </a:solidFill>
                  <a:latin typeface="Arial" panose="020B0604020202020204" pitchFamily="34" charset="0"/>
                  <a:cs typeface="Arial" panose="020B0604020202020204" pitchFamily="34" charset="0"/>
                </a:rPr>
                <a:t>Latent features</a:t>
              </a:r>
              <a:r>
                <a:rPr lang="en-GB" sz="3267" dirty="0">
                  <a:solidFill>
                    <a:schemeClr val="tx1"/>
                  </a:solidFill>
                  <a:latin typeface="Arial" panose="020B0604020202020204" pitchFamily="34" charset="0"/>
                  <a:cs typeface="Arial" panose="020B0604020202020204" pitchFamily="34" charset="0"/>
                </a:rPr>
                <a:t> encoded disc height (F2), anteroposterior and lateral width (F1, F2) frontal curvature (F3), sagittal curvature (F0), and axial curvature (F2) (</a:t>
              </a:r>
              <a:r>
                <a:rPr lang="en-GB" sz="3267" b="1" dirty="0">
                  <a:solidFill>
                    <a:schemeClr val="tx1"/>
                  </a:solidFill>
                  <a:latin typeface="Arial" panose="020B0604020202020204" pitchFamily="34" charset="0"/>
                  <a:cs typeface="Arial" panose="020B0604020202020204" pitchFamily="34" charset="0"/>
                </a:rPr>
                <a:t>Fig. 2, Fig. 3</a:t>
              </a:r>
              <a:r>
                <a:rPr lang="en-GB" sz="3267" dirty="0">
                  <a:solidFill>
                    <a:schemeClr val="tx1"/>
                  </a:solidFill>
                  <a:latin typeface="Arial" panose="020B0604020202020204" pitchFamily="34" charset="0"/>
                  <a:cs typeface="Arial" panose="020B0604020202020204" pitchFamily="34" charset="0"/>
                </a:rPr>
                <a:t>)</a:t>
              </a:r>
              <a:endParaRPr lang="en-GB" sz="3267" b="1" dirty="0">
                <a:solidFill>
                  <a:schemeClr val="tx1"/>
                </a:solidFill>
                <a:latin typeface="Arial" panose="020B0604020202020204" pitchFamily="34" charset="0"/>
                <a:cs typeface="Arial" panose="020B0604020202020204" pitchFamily="34" charset="0"/>
              </a:endParaRPr>
            </a:p>
            <a:p>
              <a:pPr marL="533381" indent="-533381" algn="just">
                <a:buFont typeface="Arial" panose="020B0604020202020204" pitchFamily="34" charset="0"/>
                <a:buChar char="•"/>
              </a:pPr>
              <a:r>
                <a:rPr lang="en-GB" sz="3267" b="1" dirty="0">
                  <a:solidFill>
                    <a:schemeClr val="tx1"/>
                  </a:solidFill>
                  <a:latin typeface="Arial" panose="020B0604020202020204" pitchFamily="34" charset="0"/>
                  <a:cs typeface="Arial" panose="020B0604020202020204" pitchFamily="34" charset="0"/>
                </a:rPr>
                <a:t>Latent features improved</a:t>
              </a:r>
              <a:r>
                <a:rPr lang="en-GB" sz="3267" dirty="0">
                  <a:solidFill>
                    <a:schemeClr val="tx1"/>
                  </a:solidFill>
                  <a:latin typeface="Arial" panose="020B0604020202020204" pitchFamily="34" charset="0"/>
                  <a:cs typeface="Arial" panose="020B0604020202020204" pitchFamily="34" charset="0"/>
                </a:rPr>
                <a:t> disc </a:t>
              </a:r>
              <a:r>
                <a:rPr lang="en-GB" sz="3267" b="1" dirty="0">
                  <a:solidFill>
                    <a:schemeClr val="tx1"/>
                  </a:solidFill>
                  <a:latin typeface="Arial" panose="020B0604020202020204" pitchFamily="34" charset="0"/>
                  <a:cs typeface="Arial" panose="020B0604020202020204" pitchFamily="34" charset="0"/>
                </a:rPr>
                <a:t>narrowing prediction </a:t>
              </a:r>
              <a:r>
                <a:rPr lang="en-GB" sz="3267" dirty="0">
                  <a:solidFill>
                    <a:schemeClr val="tx1"/>
                  </a:solidFill>
                  <a:latin typeface="Arial" panose="020B0604020202020204" pitchFamily="34" charset="0"/>
                  <a:cs typeface="Arial" panose="020B0604020202020204" pitchFamily="34" charset="0"/>
                </a:rPr>
                <a:t>over geometric features alone, </a:t>
              </a:r>
              <a:r>
                <a:rPr lang="en-GB" sz="3267" b="1" dirty="0">
                  <a:solidFill>
                    <a:schemeClr val="tx1"/>
                  </a:solidFill>
                  <a:latin typeface="Arial" panose="020B0604020202020204" pitchFamily="34" charset="0"/>
                  <a:cs typeface="Arial" panose="020B0604020202020204" pitchFamily="34" charset="0"/>
                </a:rPr>
                <a:t>matching literature </a:t>
              </a:r>
              <a:r>
                <a:rPr lang="en-GB" sz="3267" dirty="0">
                  <a:solidFill>
                    <a:schemeClr val="tx1"/>
                  </a:solidFill>
                  <a:latin typeface="Arial" panose="020B0604020202020204" pitchFamily="34" charset="0"/>
                  <a:cs typeface="Arial" panose="020B0604020202020204" pitchFamily="34" charset="0"/>
                </a:rPr>
                <a:t>on disc pathology predictions</a:t>
              </a:r>
              <a:r>
                <a:rPr lang="en-GB" sz="3267" baseline="30000" dirty="0">
                  <a:solidFill>
                    <a:schemeClr val="tx1"/>
                  </a:solidFill>
                  <a:latin typeface="Arial" panose="020B0604020202020204" pitchFamily="34" charset="0"/>
                  <a:cs typeface="Arial" panose="020B0604020202020204" pitchFamily="34" charset="0"/>
                </a:rPr>
                <a:t>4,5 </a:t>
              </a:r>
              <a:r>
                <a:rPr lang="en-GB" sz="3267" dirty="0">
                  <a:solidFill>
                    <a:schemeClr val="tx1"/>
                  </a:solidFill>
                  <a:latin typeface="Arial" panose="020B0604020202020204" pitchFamily="34" charset="0"/>
                  <a:cs typeface="Arial" panose="020B0604020202020204" pitchFamily="34" charset="0"/>
                </a:rPr>
                <a:t>(</a:t>
              </a:r>
              <a:r>
                <a:rPr lang="en-GB" sz="3267" b="1" dirty="0">
                  <a:solidFill>
                    <a:schemeClr val="tx1"/>
                  </a:solidFill>
                  <a:latin typeface="Arial" panose="020B0604020202020204" pitchFamily="34" charset="0"/>
                  <a:cs typeface="Arial" panose="020B0604020202020204" pitchFamily="34" charset="0"/>
                </a:rPr>
                <a:t>Table 2</a:t>
              </a:r>
              <a:r>
                <a:rPr lang="en-GB" sz="3267" dirty="0">
                  <a:solidFill>
                    <a:schemeClr val="tx1"/>
                  </a:solidFill>
                  <a:latin typeface="Arial" panose="020B0604020202020204" pitchFamily="34" charset="0"/>
                  <a:cs typeface="Arial" panose="020B0604020202020204" pitchFamily="34" charset="0"/>
                </a:rPr>
                <a:t>)</a:t>
              </a:r>
            </a:p>
            <a:p>
              <a:pPr algn="just"/>
              <a:endParaRPr lang="en-GB" sz="3267" b="1" dirty="0">
                <a:solidFill>
                  <a:schemeClr val="tx1"/>
                </a:solidFill>
                <a:latin typeface="Arial" panose="020B0604020202020204" pitchFamily="34" charset="0"/>
                <a:cs typeface="Arial" panose="020B0604020202020204" pitchFamily="34" charset="0"/>
              </a:endParaRPr>
            </a:p>
          </p:txBody>
        </p:sp>
        <p:sp>
          <p:nvSpPr>
            <p:cNvPr id="63" name="Rectangle: Rounded Corners 62">
              <a:extLst>
                <a:ext uri="{FF2B5EF4-FFF2-40B4-BE49-F238E27FC236}">
                  <a16:creationId xmlns:a16="http://schemas.microsoft.com/office/drawing/2014/main" id="{9390FC18-A98D-4BD6-9ECE-CAFA7F9EF0F9}"/>
                </a:ext>
              </a:extLst>
            </p:cNvPr>
            <p:cNvSpPr>
              <a:spLocks/>
            </p:cNvSpPr>
            <p:nvPr/>
          </p:nvSpPr>
          <p:spPr>
            <a:xfrm>
              <a:off x="554719" y="4112988"/>
              <a:ext cx="1378426" cy="323616"/>
            </a:xfrm>
            <a:prstGeom prst="roundRect">
              <a:avLst/>
            </a:prstGeom>
            <a:solidFill>
              <a:srgbClr val="00653B"/>
            </a:solidFill>
            <a:ln>
              <a:solidFill>
                <a:srgbClr val="0065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107" b="1" dirty="0">
                  <a:latin typeface="Arial" panose="020B0604020202020204" pitchFamily="34" charset="0"/>
                  <a:cs typeface="Arial" panose="020B0604020202020204" pitchFamily="34" charset="0"/>
                </a:rPr>
                <a:t>Discussions</a:t>
              </a:r>
            </a:p>
          </p:txBody>
        </p:sp>
      </p:grpSp>
      <p:sp>
        <p:nvSpPr>
          <p:cNvPr id="79" name="Text Box 6">
            <a:extLst>
              <a:ext uri="{FF2B5EF4-FFF2-40B4-BE49-F238E27FC236}">
                <a16:creationId xmlns:a16="http://schemas.microsoft.com/office/drawing/2014/main" id="{BF88CC3D-CAAE-4DD4-A07B-0A39C99F793E}"/>
              </a:ext>
            </a:extLst>
          </p:cNvPr>
          <p:cNvSpPr txBox="1"/>
          <p:nvPr/>
        </p:nvSpPr>
        <p:spPr>
          <a:xfrm>
            <a:off x="22052372" y="25322259"/>
            <a:ext cx="13976631" cy="753412"/>
          </a:xfrm>
          <a:prstGeom prst="rect">
            <a:avLst/>
          </a:prstGeom>
          <a:noFill/>
          <a:ln w="6350">
            <a:noFill/>
          </a:ln>
        </p:spPr>
        <p:txBody>
          <a:bodyPr rot="0" spcFirstLastPara="0" vert="horz" wrap="square" lIns="85344" tIns="42672" rIns="85344" bIns="42672" numCol="1" spcCol="0" rtlCol="0" fromWordArt="0" anchor="t" anchorCtr="0" forceAA="0" compatLnSpc="1">
            <a:prstTxWarp prst="textNoShape">
              <a:avLst/>
            </a:prstTxWarp>
            <a:noAutofit/>
          </a:bodyPr>
          <a:lstStyle/>
          <a:p>
            <a:pPr algn="ctr"/>
            <a:r>
              <a:rPr lang="en-IT" sz="2333" b="1" dirty="0">
                <a:solidFill>
                  <a:srgbClr val="000000"/>
                </a:solidFill>
                <a:latin typeface="Arial" panose="020B0604020202020204" pitchFamily="34" charset="0"/>
                <a:ea typeface="Calibri" panose="020F0502020204030204" pitchFamily="34" charset="0"/>
                <a:cs typeface="Arial" panose="020B0604020202020204" pitchFamily="34" charset="0"/>
              </a:rPr>
              <a:t>Table 1</a:t>
            </a:r>
            <a:r>
              <a:rPr lang="en-IT" sz="2333" dirty="0">
                <a:solidFill>
                  <a:srgbClr val="000000"/>
                </a:solidFill>
                <a:latin typeface="Arial" panose="020B0604020202020204" pitchFamily="34" charset="0"/>
                <a:ea typeface="Calibri" panose="020F0502020204030204" pitchFamily="34" charset="0"/>
                <a:cs typeface="Arial" panose="020B0604020202020204" pitchFamily="34" charset="0"/>
              </a:rPr>
              <a:t>: Predictions of disc narrowing using latent and geometric features.</a:t>
            </a:r>
            <a:r>
              <a:rPr lang="en-IT" sz="2333" dirty="0">
                <a:latin typeface="Arial" panose="020B0604020202020204" pitchFamily="34" charset="0"/>
                <a:ea typeface="Calibri" panose="020F0502020204030204" pitchFamily="34" charset="0"/>
                <a:cs typeface="Arial" panose="020B0604020202020204" pitchFamily="34" charset="0"/>
              </a:rPr>
              <a:t> </a:t>
            </a:r>
            <a:r>
              <a:rPr lang="en-IT" sz="2333" dirty="0">
                <a:solidFill>
                  <a:srgbClr val="000000"/>
                </a:solidFill>
                <a:latin typeface="Arial" panose="020B0604020202020204" pitchFamily="34" charset="0"/>
                <a:ea typeface="Calibri" panose="020F0502020204030204" pitchFamily="34" charset="0"/>
                <a:cs typeface="Arial" panose="020B0604020202020204" pitchFamily="34" charset="0"/>
              </a:rPr>
              <a:t>Comparisons made to relevant examples in literature.</a:t>
            </a:r>
            <a:endParaRPr lang="en-IT" sz="2333" dirty="0">
              <a:latin typeface="Arial" panose="020B0604020202020204" pitchFamily="34" charset="0"/>
              <a:ea typeface="Calibri" panose="020F0502020204030204" pitchFamily="34" charset="0"/>
              <a:cs typeface="Arial" panose="020B0604020202020204" pitchFamily="34" charset="0"/>
            </a:endParaRPr>
          </a:p>
        </p:txBody>
      </p:sp>
      <p:sp>
        <p:nvSpPr>
          <p:cNvPr id="59" name="Rectangle 58">
            <a:extLst>
              <a:ext uri="{FF2B5EF4-FFF2-40B4-BE49-F238E27FC236}">
                <a16:creationId xmlns:a16="http://schemas.microsoft.com/office/drawing/2014/main" id="{714EF406-9113-4771-AF4F-4381F3B80693}"/>
              </a:ext>
            </a:extLst>
          </p:cNvPr>
          <p:cNvSpPr/>
          <p:nvPr/>
        </p:nvSpPr>
        <p:spPr>
          <a:xfrm>
            <a:off x="28756229" y="35723570"/>
            <a:ext cx="9645515" cy="27467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494"/>
          </a:p>
        </p:txBody>
      </p:sp>
      <p:sp>
        <p:nvSpPr>
          <p:cNvPr id="60" name="Oval 59">
            <a:extLst>
              <a:ext uri="{FF2B5EF4-FFF2-40B4-BE49-F238E27FC236}">
                <a16:creationId xmlns:a16="http://schemas.microsoft.com/office/drawing/2014/main" id="{AC8AE7F1-C60F-410B-AF4A-871374EAAB1A}"/>
              </a:ext>
            </a:extLst>
          </p:cNvPr>
          <p:cNvSpPr/>
          <p:nvPr/>
        </p:nvSpPr>
        <p:spPr>
          <a:xfrm>
            <a:off x="27652643" y="35503893"/>
            <a:ext cx="3057607" cy="296643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494"/>
          </a:p>
        </p:txBody>
      </p:sp>
      <p:pic>
        <p:nvPicPr>
          <p:cNvPr id="64" name="Picture 63">
            <a:extLst>
              <a:ext uri="{FF2B5EF4-FFF2-40B4-BE49-F238E27FC236}">
                <a16:creationId xmlns:a16="http://schemas.microsoft.com/office/drawing/2014/main" id="{5CAED901-1C3A-4E79-A70A-59A5866D75F7}"/>
              </a:ext>
            </a:extLst>
          </p:cNvPr>
          <p:cNvPicPr>
            <a:picLocks noChangeAspect="1"/>
          </p:cNvPicPr>
          <p:nvPr/>
        </p:nvPicPr>
        <p:blipFill rotWithShape="1">
          <a:blip r:embed="rId6">
            <a:clrChange>
              <a:clrFrom>
                <a:srgbClr val="FFFFFE"/>
              </a:clrFrom>
              <a:clrTo>
                <a:srgbClr val="FFFFFE">
                  <a:alpha val="0"/>
                </a:srgbClr>
              </a:clrTo>
            </a:clrChange>
          </a:blip>
          <a:srcRect b="22984"/>
          <a:stretch/>
        </p:blipFill>
        <p:spPr>
          <a:xfrm>
            <a:off x="28155250" y="35723570"/>
            <a:ext cx="9645515" cy="2001267"/>
          </a:xfrm>
          <a:prstGeom prst="rect">
            <a:avLst/>
          </a:prstGeom>
        </p:spPr>
      </p:pic>
      <p:sp>
        <p:nvSpPr>
          <p:cNvPr id="67" name="Rectangle 66">
            <a:extLst>
              <a:ext uri="{FF2B5EF4-FFF2-40B4-BE49-F238E27FC236}">
                <a16:creationId xmlns:a16="http://schemas.microsoft.com/office/drawing/2014/main" id="{E4952260-80AB-4253-9E52-393FD158C300}"/>
              </a:ext>
            </a:extLst>
          </p:cNvPr>
          <p:cNvSpPr/>
          <p:nvPr/>
        </p:nvSpPr>
        <p:spPr>
          <a:xfrm>
            <a:off x="29919530" y="37409427"/>
            <a:ext cx="8280680" cy="1126462"/>
          </a:xfrm>
          <a:prstGeom prst="rect">
            <a:avLst/>
          </a:prstGeom>
          <a:noFill/>
        </p:spPr>
        <p:txBody>
          <a:bodyPr wrap="square">
            <a:spAutoFit/>
          </a:bodyPr>
          <a:lstStyle/>
          <a:p>
            <a:r>
              <a:rPr lang="en-US" sz="3360" b="1" dirty="0" err="1">
                <a:solidFill>
                  <a:srgbClr val="00653B"/>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mattia_x_perrone@rush.edu</a:t>
            </a:r>
            <a:endParaRPr lang="en-US" sz="3360" b="1" dirty="0">
              <a:solidFill>
                <a:srgbClr val="00653B"/>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r>
              <a:rPr lang="en-US" sz="3360" b="1" dirty="0" err="1">
                <a:solidFill>
                  <a:srgbClr val="00653B"/>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www.rushu.rush.edu</a:t>
            </a:r>
            <a:r>
              <a:rPr lang="en-US" sz="3360" b="1" dirty="0">
                <a:solidFill>
                  <a:srgbClr val="00653B"/>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en-US" sz="3360" b="1" dirty="0" err="1">
                <a:solidFill>
                  <a:srgbClr val="00653B"/>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orthoresearch</a:t>
            </a:r>
            <a:endParaRPr lang="en-US" sz="3360" b="1" dirty="0">
              <a:solidFill>
                <a:srgbClr val="00653B"/>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nvGrpSpPr>
          <p:cNvPr id="91" name="Group 90">
            <a:extLst>
              <a:ext uri="{FF2B5EF4-FFF2-40B4-BE49-F238E27FC236}">
                <a16:creationId xmlns:a16="http://schemas.microsoft.com/office/drawing/2014/main" id="{B0BD0057-2DDF-4595-861B-093EE27A4226}"/>
              </a:ext>
            </a:extLst>
          </p:cNvPr>
          <p:cNvGrpSpPr/>
          <p:nvPr/>
        </p:nvGrpSpPr>
        <p:grpSpPr>
          <a:xfrm>
            <a:off x="20727573" y="26754132"/>
            <a:ext cx="16843462" cy="8897527"/>
            <a:chOff x="1247618" y="8660649"/>
            <a:chExt cx="14069101" cy="12258576"/>
          </a:xfrm>
        </p:grpSpPr>
        <p:sp>
          <p:nvSpPr>
            <p:cNvPr id="92" name="Rectangle: Rounded Corners 91">
              <a:extLst>
                <a:ext uri="{FF2B5EF4-FFF2-40B4-BE49-F238E27FC236}">
                  <a16:creationId xmlns:a16="http://schemas.microsoft.com/office/drawing/2014/main" id="{5BA8E77E-3CE0-433F-8888-F572CF4E9EAD}"/>
                </a:ext>
              </a:extLst>
            </p:cNvPr>
            <p:cNvSpPr/>
            <p:nvPr/>
          </p:nvSpPr>
          <p:spPr>
            <a:xfrm>
              <a:off x="1291138" y="8784178"/>
              <a:ext cx="14025581" cy="1541538"/>
            </a:xfrm>
            <a:prstGeom prst="roundRect">
              <a:avLst>
                <a:gd name="adj" fmla="val 45353"/>
              </a:avLst>
            </a:prstGeom>
            <a:solidFill>
              <a:srgbClr val="00653B"/>
            </a:solidFill>
            <a:ln>
              <a:solidFill>
                <a:srgbClr val="0065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160" b="1" dirty="0">
                  <a:solidFill>
                    <a:schemeClr val="bg1"/>
                  </a:solidFill>
                  <a:latin typeface="Arial" panose="020B0604020202020204" pitchFamily="34" charset="0"/>
                  <a:cs typeface="Arial" panose="020B0604020202020204" pitchFamily="34" charset="0"/>
                </a:rPr>
                <a:t>Conclusions and References</a:t>
              </a:r>
            </a:p>
          </p:txBody>
        </p:sp>
        <p:sp>
          <p:nvSpPr>
            <p:cNvPr id="93" name="Rectangle: Rounded Corners 92">
              <a:extLst>
                <a:ext uri="{FF2B5EF4-FFF2-40B4-BE49-F238E27FC236}">
                  <a16:creationId xmlns:a16="http://schemas.microsoft.com/office/drawing/2014/main" id="{1F6A5889-9B10-49AB-8C7D-11ADAEB35087}"/>
                </a:ext>
              </a:extLst>
            </p:cNvPr>
            <p:cNvSpPr/>
            <p:nvPr/>
          </p:nvSpPr>
          <p:spPr>
            <a:xfrm>
              <a:off x="1247618" y="8660649"/>
              <a:ext cx="14025581" cy="12258576"/>
            </a:xfrm>
            <a:prstGeom prst="roundRect">
              <a:avLst>
                <a:gd name="adj" fmla="val 5886"/>
              </a:avLst>
            </a:prstGeom>
            <a:noFill/>
            <a:ln>
              <a:solidFill>
                <a:schemeClr val="bg1"/>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8"/>
            </a:p>
          </p:txBody>
        </p:sp>
      </p:grpSp>
      <p:sp>
        <p:nvSpPr>
          <p:cNvPr id="144" name="Rectangle: Rounded Corners 89">
            <a:extLst>
              <a:ext uri="{FF2B5EF4-FFF2-40B4-BE49-F238E27FC236}">
                <a16:creationId xmlns:a16="http://schemas.microsoft.com/office/drawing/2014/main" id="{9A63B826-C965-72F8-60A7-4F0D9F2489D8}"/>
              </a:ext>
            </a:extLst>
          </p:cNvPr>
          <p:cNvSpPr/>
          <p:nvPr/>
        </p:nvSpPr>
        <p:spPr>
          <a:xfrm>
            <a:off x="20955450" y="28124314"/>
            <a:ext cx="4613151" cy="840000"/>
          </a:xfrm>
          <a:prstGeom prst="roundRect">
            <a:avLst/>
          </a:prstGeom>
          <a:solidFill>
            <a:srgbClr val="00653B"/>
          </a:solidFill>
          <a:ln>
            <a:solidFill>
              <a:srgbClr val="0065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107" b="1" dirty="0">
                <a:latin typeface="Arial" panose="020B0604020202020204" pitchFamily="34" charset="0"/>
                <a:cs typeface="Arial" panose="020B0604020202020204" pitchFamily="34" charset="0"/>
              </a:rPr>
              <a:t>Conclusions</a:t>
            </a:r>
          </a:p>
        </p:txBody>
      </p:sp>
      <p:sp>
        <p:nvSpPr>
          <p:cNvPr id="145" name="Rectangle: Rounded Corners 61">
            <a:extLst>
              <a:ext uri="{FF2B5EF4-FFF2-40B4-BE49-F238E27FC236}">
                <a16:creationId xmlns:a16="http://schemas.microsoft.com/office/drawing/2014/main" id="{F27C393C-D007-94E1-D809-33729AA00167}"/>
              </a:ext>
            </a:extLst>
          </p:cNvPr>
          <p:cNvSpPr/>
          <p:nvPr/>
        </p:nvSpPr>
        <p:spPr>
          <a:xfrm>
            <a:off x="20955451" y="28899247"/>
            <a:ext cx="16143029" cy="3462556"/>
          </a:xfrm>
          <a:prstGeom prst="roundRect">
            <a:avLst>
              <a:gd name="adj" fmla="val 11727"/>
            </a:avLst>
          </a:prstGeom>
          <a:noFill/>
          <a:ln>
            <a:solidFill>
              <a:srgbClr val="0065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33381" indent="-533381">
              <a:buFont typeface="Arial" panose="020B0604020202020204" pitchFamily="34" charset="0"/>
              <a:buChar char="•"/>
            </a:pPr>
            <a:r>
              <a:rPr lang="en-GB" sz="3360" dirty="0">
                <a:solidFill>
                  <a:schemeClr val="tx1"/>
                </a:solidFill>
                <a:latin typeface="Arial" panose="020B0604020202020204" pitchFamily="34" charset="0"/>
                <a:cs typeface="Arial" panose="020B0604020202020204" pitchFamily="34" charset="0"/>
              </a:rPr>
              <a:t>Proposed a </a:t>
            </a:r>
            <a:r>
              <a:rPr lang="en-GB" sz="3360" b="1" dirty="0">
                <a:solidFill>
                  <a:schemeClr val="tx1"/>
                </a:solidFill>
                <a:latin typeface="Arial" panose="020B0604020202020204" pitchFamily="34" charset="0"/>
                <a:cs typeface="Arial" panose="020B0604020202020204" pitchFamily="34" charset="0"/>
              </a:rPr>
              <a:t>CNN-autoencoder</a:t>
            </a:r>
            <a:r>
              <a:rPr lang="en-GB" sz="3360" dirty="0">
                <a:solidFill>
                  <a:schemeClr val="tx1"/>
                </a:solidFill>
                <a:latin typeface="Arial" panose="020B0604020202020204" pitchFamily="34" charset="0"/>
                <a:cs typeface="Arial" panose="020B0604020202020204" pitchFamily="34" charset="0"/>
              </a:rPr>
              <a:t> to extract </a:t>
            </a:r>
            <a:r>
              <a:rPr lang="en-GB" sz="3360" b="1" dirty="0">
                <a:solidFill>
                  <a:schemeClr val="tx1"/>
                </a:solidFill>
                <a:latin typeface="Arial" panose="020B0604020202020204" pitchFamily="34" charset="0"/>
                <a:cs typeface="Arial" panose="020B0604020202020204" pitchFamily="34" charset="0"/>
              </a:rPr>
              <a:t>latent features </a:t>
            </a:r>
            <a:r>
              <a:rPr lang="en-GB" sz="3360" dirty="0">
                <a:solidFill>
                  <a:schemeClr val="tx1"/>
                </a:solidFill>
                <a:latin typeface="Arial" panose="020B0604020202020204" pitchFamily="34" charset="0"/>
                <a:cs typeface="Arial" panose="020B0604020202020204" pitchFamily="34" charset="0"/>
              </a:rPr>
              <a:t>from </a:t>
            </a:r>
            <a:r>
              <a:rPr lang="en-GB" sz="3360" b="1" dirty="0">
                <a:solidFill>
                  <a:schemeClr val="tx1"/>
                </a:solidFill>
                <a:latin typeface="Arial" panose="020B0604020202020204" pitchFamily="34" charset="0"/>
                <a:cs typeface="Arial" panose="020B0604020202020204" pitchFamily="34" charset="0"/>
              </a:rPr>
              <a:t>segmented</a:t>
            </a:r>
            <a:r>
              <a:rPr lang="en-GB" sz="3360" dirty="0">
                <a:solidFill>
                  <a:schemeClr val="tx1"/>
                </a:solidFill>
                <a:latin typeface="Arial" panose="020B0604020202020204" pitchFamily="34" charset="0"/>
                <a:cs typeface="Arial" panose="020B0604020202020204" pitchFamily="34" charset="0"/>
              </a:rPr>
              <a:t> lumbar disc </a:t>
            </a:r>
            <a:r>
              <a:rPr lang="en-GB" sz="3360" b="1" dirty="0">
                <a:solidFill>
                  <a:schemeClr val="tx1"/>
                </a:solidFill>
                <a:latin typeface="Arial" panose="020B0604020202020204" pitchFamily="34" charset="0"/>
                <a:cs typeface="Arial" panose="020B0604020202020204" pitchFamily="34" charset="0"/>
              </a:rPr>
              <a:t>MRI</a:t>
            </a:r>
            <a:r>
              <a:rPr lang="en-GB" sz="3360" dirty="0">
                <a:solidFill>
                  <a:schemeClr val="tx1"/>
                </a:solidFill>
                <a:latin typeface="Arial" panose="020B0604020202020204" pitchFamily="34" charset="0"/>
                <a:cs typeface="Arial" panose="020B0604020202020204" pitchFamily="34" charset="0"/>
              </a:rPr>
              <a:t> images</a:t>
            </a:r>
          </a:p>
          <a:p>
            <a:pPr marL="533381" indent="-533381">
              <a:buFont typeface="Arial" panose="020B0604020202020204" pitchFamily="34" charset="0"/>
              <a:buChar char="•"/>
            </a:pPr>
            <a:r>
              <a:rPr lang="en-GB" sz="3360" dirty="0">
                <a:solidFill>
                  <a:schemeClr val="tx1"/>
                </a:solidFill>
                <a:latin typeface="Arial" panose="020B0604020202020204" pitchFamily="34" charset="0"/>
                <a:cs typeface="Arial" panose="020B0604020202020204" pitchFamily="34" charset="0"/>
              </a:rPr>
              <a:t>Demonstrated </a:t>
            </a:r>
            <a:r>
              <a:rPr lang="en-GB" sz="3360" b="1" dirty="0">
                <a:solidFill>
                  <a:schemeClr val="tx1"/>
                </a:solidFill>
                <a:latin typeface="Arial" panose="020B0604020202020204" pitchFamily="34" charset="0"/>
                <a:cs typeface="Arial" panose="020B0604020202020204" pitchFamily="34" charset="0"/>
              </a:rPr>
              <a:t>improved disc narrowing prediction </a:t>
            </a:r>
            <a:r>
              <a:rPr lang="en-GB" sz="3360" dirty="0">
                <a:solidFill>
                  <a:schemeClr val="tx1"/>
                </a:solidFill>
                <a:latin typeface="Arial" panose="020B0604020202020204" pitchFamily="34" charset="0"/>
                <a:cs typeface="Arial" panose="020B0604020202020204" pitchFamily="34" charset="0"/>
              </a:rPr>
              <a:t>by </a:t>
            </a:r>
            <a:r>
              <a:rPr lang="en-GB" sz="3360" b="1" dirty="0">
                <a:solidFill>
                  <a:schemeClr val="tx1"/>
                </a:solidFill>
                <a:latin typeface="Arial" panose="020B0604020202020204" pitchFamily="34" charset="0"/>
                <a:cs typeface="Arial" panose="020B0604020202020204" pitchFamily="34" charset="0"/>
              </a:rPr>
              <a:t>combining</a:t>
            </a:r>
            <a:r>
              <a:rPr lang="en-GB" sz="3360" dirty="0">
                <a:solidFill>
                  <a:schemeClr val="tx1"/>
                </a:solidFill>
                <a:latin typeface="Arial" panose="020B0604020202020204" pitchFamily="34" charset="0"/>
                <a:cs typeface="Arial" panose="020B0604020202020204" pitchFamily="34" charset="0"/>
              </a:rPr>
              <a:t> latent and geometric features. Provided </a:t>
            </a:r>
            <a:r>
              <a:rPr lang="en-GB" sz="3360" b="1" dirty="0">
                <a:solidFill>
                  <a:schemeClr val="tx1"/>
                </a:solidFill>
                <a:latin typeface="Arial" panose="020B0604020202020204" pitchFamily="34" charset="0"/>
                <a:cs typeface="Arial" panose="020B0604020202020204" pitchFamily="34" charset="0"/>
              </a:rPr>
              <a:t>interpretability</a:t>
            </a:r>
            <a:r>
              <a:rPr lang="en-GB" sz="3360" dirty="0">
                <a:solidFill>
                  <a:schemeClr val="tx1"/>
                </a:solidFill>
                <a:latin typeface="Arial" panose="020B0604020202020204" pitchFamily="34" charset="0"/>
                <a:cs typeface="Arial" panose="020B0604020202020204" pitchFamily="34" charset="0"/>
              </a:rPr>
              <a:t> of latent features</a:t>
            </a:r>
          </a:p>
          <a:p>
            <a:pPr marL="533381" indent="-533381">
              <a:buFont typeface="Arial" panose="020B0604020202020204" pitchFamily="34" charset="0"/>
              <a:buChar char="•"/>
            </a:pPr>
            <a:r>
              <a:rPr lang="en-GB" sz="3360" b="1" dirty="0">
                <a:solidFill>
                  <a:schemeClr val="tx1"/>
                </a:solidFill>
                <a:latin typeface="Arial" panose="020B0604020202020204" pitchFamily="34" charset="0"/>
                <a:cs typeface="Arial" panose="020B0604020202020204" pitchFamily="34" charset="0"/>
              </a:rPr>
              <a:t>Future work </a:t>
            </a:r>
            <a:r>
              <a:rPr lang="en-GB" sz="3360" dirty="0">
                <a:solidFill>
                  <a:schemeClr val="tx1"/>
                </a:solidFill>
                <a:latin typeface="Arial" panose="020B0604020202020204" pitchFamily="34" charset="0"/>
                <a:cs typeface="Arial" panose="020B0604020202020204" pitchFamily="34" charset="0"/>
              </a:rPr>
              <a:t>includes integrating latent variables related to </a:t>
            </a:r>
            <a:r>
              <a:rPr lang="en-GB" sz="3360" b="1" dirty="0">
                <a:solidFill>
                  <a:schemeClr val="tx1"/>
                </a:solidFill>
                <a:latin typeface="Arial" panose="020B0604020202020204" pitchFamily="34" charset="0"/>
                <a:cs typeface="Arial" panose="020B0604020202020204" pitchFamily="34" charset="0"/>
              </a:rPr>
              <a:t>disc voxel intensity </a:t>
            </a:r>
            <a:r>
              <a:rPr lang="en-GB" sz="3360" dirty="0">
                <a:solidFill>
                  <a:schemeClr val="tx1"/>
                </a:solidFill>
                <a:latin typeface="Arial" panose="020B0604020202020204" pitchFamily="34" charset="0"/>
                <a:cs typeface="Arial" panose="020B0604020202020204" pitchFamily="34" charset="0"/>
              </a:rPr>
              <a:t>to capture insights into </a:t>
            </a:r>
            <a:r>
              <a:rPr lang="en-GB" sz="3360" b="1" dirty="0">
                <a:solidFill>
                  <a:schemeClr val="tx1"/>
                </a:solidFill>
                <a:latin typeface="Arial" panose="020B0604020202020204" pitchFamily="34" charset="0"/>
                <a:cs typeface="Arial" panose="020B0604020202020204" pitchFamily="34" charset="0"/>
              </a:rPr>
              <a:t>disc composition</a:t>
            </a:r>
            <a:endParaRPr lang="en-GB" sz="3360" dirty="0">
              <a:solidFill>
                <a:schemeClr val="tx1"/>
              </a:solidFill>
              <a:latin typeface="Arial" panose="020B0604020202020204" pitchFamily="34" charset="0"/>
              <a:cs typeface="Arial" panose="020B0604020202020204" pitchFamily="34" charset="0"/>
            </a:endParaRPr>
          </a:p>
        </p:txBody>
      </p:sp>
      <p:sp>
        <p:nvSpPr>
          <p:cNvPr id="146" name="Rectangle: Rounded Corners 61">
            <a:extLst>
              <a:ext uri="{FF2B5EF4-FFF2-40B4-BE49-F238E27FC236}">
                <a16:creationId xmlns:a16="http://schemas.microsoft.com/office/drawing/2014/main" id="{985E737B-E799-17D2-651E-8857688232EA}"/>
              </a:ext>
            </a:extLst>
          </p:cNvPr>
          <p:cNvSpPr/>
          <p:nvPr/>
        </p:nvSpPr>
        <p:spPr>
          <a:xfrm>
            <a:off x="20996623" y="33384855"/>
            <a:ext cx="16217208" cy="1705682"/>
          </a:xfrm>
          <a:prstGeom prst="roundRect">
            <a:avLst>
              <a:gd name="adj" fmla="val 11727"/>
            </a:avLst>
          </a:prstGeom>
          <a:noFill/>
          <a:ln>
            <a:solidFill>
              <a:srgbClr val="0065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33381" indent="-533381">
              <a:buFont typeface="Arial" panose="020B0604020202020204" pitchFamily="34" charset="0"/>
              <a:buChar char="•"/>
            </a:pPr>
            <a:r>
              <a:rPr lang="en-US" sz="3360" b="1" dirty="0">
                <a:solidFill>
                  <a:schemeClr val="tx1"/>
                </a:solidFill>
                <a:latin typeface="Arial" panose="020B0604020202020204" pitchFamily="34" charset="0"/>
                <a:cs typeface="Arial" panose="020B0604020202020204" pitchFamily="34" charset="0"/>
              </a:rPr>
              <a:t>References</a:t>
            </a:r>
            <a:r>
              <a:rPr lang="en-US" sz="3360" dirty="0">
                <a:solidFill>
                  <a:schemeClr val="tx1"/>
                </a:solidFill>
                <a:latin typeface="Arial" panose="020B0604020202020204" pitchFamily="34" charset="0"/>
                <a:cs typeface="Arial" panose="020B0604020202020204" pitchFamily="34" charset="0"/>
              </a:rPr>
              <a:t>: </a:t>
            </a:r>
            <a:r>
              <a:rPr lang="en-US" sz="3360" baseline="30000" dirty="0">
                <a:solidFill>
                  <a:schemeClr val="tx1"/>
                </a:solidFill>
                <a:latin typeface="Arial" panose="020B0604020202020204" pitchFamily="34" charset="0"/>
                <a:cs typeface="Arial" panose="020B0604020202020204" pitchFamily="34" charset="0"/>
              </a:rPr>
              <a:t>1</a:t>
            </a:r>
            <a:r>
              <a:rPr lang="en-GB" sz="3360" dirty="0" err="1">
                <a:solidFill>
                  <a:schemeClr val="tx1"/>
                </a:solidFill>
                <a:latin typeface="Arial" panose="020B0604020202020204" pitchFamily="34" charset="0"/>
                <a:cs typeface="Arial" panose="020B0604020202020204" pitchFamily="34" charset="0"/>
              </a:rPr>
              <a:t>Raastad</a:t>
            </a:r>
            <a:r>
              <a:rPr lang="en-GB" sz="3360" dirty="0">
                <a:solidFill>
                  <a:schemeClr val="tx1"/>
                </a:solidFill>
                <a:latin typeface="Arial" panose="020B0604020202020204" pitchFamily="34" charset="0"/>
                <a:cs typeface="Arial" panose="020B0604020202020204" pitchFamily="34" charset="0"/>
              </a:rPr>
              <a:t>, JSAR, 2015; </a:t>
            </a:r>
            <a:r>
              <a:rPr lang="en-GB" sz="3360" baseline="30000" dirty="0">
                <a:solidFill>
                  <a:schemeClr val="tx1"/>
                </a:solidFill>
                <a:latin typeface="Arial" panose="020B0604020202020204" pitchFamily="34" charset="0"/>
                <a:cs typeface="Arial" panose="020B0604020202020204" pitchFamily="34" charset="0"/>
              </a:rPr>
              <a:t>2</a:t>
            </a:r>
            <a:r>
              <a:rPr lang="en-GB" sz="3360" dirty="0">
                <a:solidFill>
                  <a:schemeClr val="tx1"/>
                </a:solidFill>
                <a:latin typeface="Arial" panose="020B0604020202020204" pitchFamily="34" charset="0"/>
                <a:cs typeface="Arial" panose="020B0604020202020204" pitchFamily="34" charset="0"/>
              </a:rPr>
              <a:t>Van der Graaf, Nature, 2024; </a:t>
            </a:r>
            <a:r>
              <a:rPr lang="en-GB" sz="3360" baseline="30000" dirty="0">
                <a:solidFill>
                  <a:schemeClr val="tx1"/>
                </a:solidFill>
                <a:latin typeface="Arial" panose="020B0604020202020204" pitchFamily="34" charset="0"/>
                <a:cs typeface="Arial" panose="020B0604020202020204" pitchFamily="34" charset="0"/>
              </a:rPr>
              <a:t>3</a:t>
            </a:r>
            <a:r>
              <a:rPr lang="en-GB" sz="3360" dirty="0">
                <a:solidFill>
                  <a:schemeClr val="tx1"/>
                </a:solidFill>
                <a:latin typeface="Arial" panose="020B0604020202020204" pitchFamily="34" charset="0"/>
                <a:cs typeface="Arial" panose="020B0604020202020204" pitchFamily="34" charset="0"/>
              </a:rPr>
              <a:t>He, MICCAI proceedings, 2023; </a:t>
            </a:r>
            <a:r>
              <a:rPr lang="en-GB" sz="3360" baseline="30000" dirty="0">
                <a:solidFill>
                  <a:schemeClr val="tx1"/>
                </a:solidFill>
                <a:latin typeface="Arial" panose="020B0604020202020204" pitchFamily="34" charset="0"/>
                <a:cs typeface="Arial" panose="020B0604020202020204" pitchFamily="34" charset="0"/>
              </a:rPr>
              <a:t>4</a:t>
            </a:r>
            <a:r>
              <a:rPr lang="en-GB" sz="3360" dirty="0">
                <a:solidFill>
                  <a:schemeClr val="tx1"/>
                </a:solidFill>
                <a:latin typeface="Arial" panose="020B0604020202020204" pitchFamily="34" charset="0"/>
                <a:cs typeface="Arial" panose="020B0604020202020204" pitchFamily="34" charset="0"/>
              </a:rPr>
              <a:t>Lin, Diagnostic, 2024; </a:t>
            </a:r>
            <a:r>
              <a:rPr lang="en-GB" sz="3360" baseline="30000" dirty="0">
                <a:solidFill>
                  <a:schemeClr val="tx1"/>
                </a:solidFill>
                <a:latin typeface="Arial" panose="020B0604020202020204" pitchFamily="34" charset="0"/>
                <a:cs typeface="Arial" panose="020B0604020202020204" pitchFamily="34" charset="0"/>
              </a:rPr>
              <a:t>5</a:t>
            </a:r>
            <a:r>
              <a:rPr lang="en-GB" sz="3360" dirty="0">
                <a:solidFill>
                  <a:schemeClr val="tx1"/>
                </a:solidFill>
                <a:latin typeface="Arial" panose="020B0604020202020204" pitchFamily="34" charset="0"/>
                <a:cs typeface="Arial" panose="020B0604020202020204" pitchFamily="34" charset="0"/>
              </a:rPr>
              <a:t>Hung, IJERPH, 2021.</a:t>
            </a:r>
          </a:p>
          <a:p>
            <a:pPr marL="533381" indent="-533381">
              <a:buFont typeface="Arial" panose="020B0604020202020204" pitchFamily="34" charset="0"/>
              <a:buChar char="•"/>
            </a:pPr>
            <a:r>
              <a:rPr lang="en-US" sz="3360" b="1" dirty="0">
                <a:solidFill>
                  <a:schemeClr val="tx1"/>
                </a:solidFill>
                <a:latin typeface="Arial" panose="020B0604020202020204" pitchFamily="34" charset="0"/>
                <a:cs typeface="Arial" panose="020B0604020202020204" pitchFamily="34" charset="0"/>
              </a:rPr>
              <a:t>Acknowledgements</a:t>
            </a:r>
            <a:r>
              <a:rPr lang="en-US" sz="3360" dirty="0">
                <a:solidFill>
                  <a:schemeClr val="tx1"/>
                </a:solidFill>
                <a:latin typeface="Arial" panose="020B0604020202020204" pitchFamily="34" charset="0"/>
                <a:cs typeface="Arial" panose="020B0604020202020204" pitchFamily="34" charset="0"/>
              </a:rPr>
              <a:t>: </a:t>
            </a:r>
            <a:r>
              <a:rPr lang="en-GB" sz="3360" dirty="0">
                <a:solidFill>
                  <a:schemeClr val="tx1"/>
                </a:solidFill>
                <a:latin typeface="Arial" panose="020B0604020202020204" pitchFamily="34" charset="0"/>
                <a:cs typeface="Arial" panose="020B0604020202020204" pitchFamily="34" charset="0"/>
              </a:rPr>
              <a:t>NIH R00AR077685 </a:t>
            </a:r>
          </a:p>
        </p:txBody>
      </p:sp>
      <p:sp>
        <p:nvSpPr>
          <p:cNvPr id="147" name="Rectangle: Rounded Corners 89">
            <a:extLst>
              <a:ext uri="{FF2B5EF4-FFF2-40B4-BE49-F238E27FC236}">
                <a16:creationId xmlns:a16="http://schemas.microsoft.com/office/drawing/2014/main" id="{2550F8BE-65EF-C9ED-3547-3507515C3E16}"/>
              </a:ext>
            </a:extLst>
          </p:cNvPr>
          <p:cNvSpPr/>
          <p:nvPr/>
        </p:nvSpPr>
        <p:spPr>
          <a:xfrm>
            <a:off x="20996622" y="32568264"/>
            <a:ext cx="4613151" cy="840000"/>
          </a:xfrm>
          <a:prstGeom prst="roundRect">
            <a:avLst/>
          </a:prstGeom>
          <a:solidFill>
            <a:srgbClr val="00653B"/>
          </a:solidFill>
          <a:ln>
            <a:solidFill>
              <a:srgbClr val="0065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107" b="1" dirty="0">
                <a:latin typeface="Arial" panose="020B0604020202020204" pitchFamily="34" charset="0"/>
                <a:cs typeface="Arial" panose="020B0604020202020204" pitchFamily="34" charset="0"/>
              </a:rPr>
              <a:t>References</a:t>
            </a:r>
          </a:p>
        </p:txBody>
      </p:sp>
      <p:grpSp>
        <p:nvGrpSpPr>
          <p:cNvPr id="24" name="Group 23">
            <a:extLst>
              <a:ext uri="{FF2B5EF4-FFF2-40B4-BE49-F238E27FC236}">
                <a16:creationId xmlns:a16="http://schemas.microsoft.com/office/drawing/2014/main" id="{8CA67264-9F09-8BF8-D3C2-623E7CC73C43}"/>
              </a:ext>
            </a:extLst>
          </p:cNvPr>
          <p:cNvGrpSpPr/>
          <p:nvPr/>
        </p:nvGrpSpPr>
        <p:grpSpPr>
          <a:xfrm>
            <a:off x="1216648" y="12218091"/>
            <a:ext cx="19185884" cy="13653566"/>
            <a:chOff x="1276038" y="14694662"/>
            <a:chExt cx="20556304" cy="14628821"/>
          </a:xfrm>
        </p:grpSpPr>
        <p:pic>
          <p:nvPicPr>
            <p:cNvPr id="3" name="Picture 2" descr="A diagram of a computer program&#10;&#10;Description automatically generated">
              <a:extLst>
                <a:ext uri="{FF2B5EF4-FFF2-40B4-BE49-F238E27FC236}">
                  <a16:creationId xmlns:a16="http://schemas.microsoft.com/office/drawing/2014/main" id="{000C3D65-C622-A2C1-AE0F-B47F1906BBB4}"/>
                </a:ext>
              </a:extLst>
            </p:cNvPr>
            <p:cNvPicPr>
              <a:picLocks noChangeAspect="1"/>
            </p:cNvPicPr>
            <p:nvPr/>
          </p:nvPicPr>
          <p:blipFill>
            <a:blip r:embed="rId7">
              <a:extLst>
                <a:ext uri="{28A0092B-C50C-407E-A947-70E740481C1C}">
                  <a14:useLocalDpi xmlns:a14="http://schemas.microsoft.com/office/drawing/2010/main" val="0"/>
                </a:ext>
              </a:extLst>
            </a:blip>
            <a:srcRect l="2605" t="3415" r="1891" b="14922"/>
            <a:stretch/>
          </p:blipFill>
          <p:spPr>
            <a:xfrm>
              <a:off x="1276038" y="14820650"/>
              <a:ext cx="20074064" cy="10032429"/>
            </a:xfrm>
            <a:prstGeom prst="rect">
              <a:avLst/>
            </a:prstGeom>
          </p:spPr>
        </p:pic>
        <p:sp>
          <p:nvSpPr>
            <p:cNvPr id="8" name="Rounded Rectangle 7">
              <a:extLst>
                <a:ext uri="{FF2B5EF4-FFF2-40B4-BE49-F238E27FC236}">
                  <a16:creationId xmlns:a16="http://schemas.microsoft.com/office/drawing/2014/main" id="{27D0DA6C-B9C6-4C32-472C-C47E63AEFA2A}"/>
                </a:ext>
              </a:extLst>
            </p:cNvPr>
            <p:cNvSpPr/>
            <p:nvPr/>
          </p:nvSpPr>
          <p:spPr>
            <a:xfrm>
              <a:off x="1278565" y="14694662"/>
              <a:ext cx="20553777" cy="14628821"/>
            </a:xfrm>
            <a:prstGeom prst="roundRect">
              <a:avLst>
                <a:gd name="adj" fmla="val 4031"/>
              </a:avLst>
            </a:prstGeom>
            <a:noFill/>
            <a:ln w="12700">
              <a:solidFill>
                <a:srgbClr val="00653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68"/>
            </a:p>
          </p:txBody>
        </p:sp>
      </p:grpSp>
      <p:graphicFrame>
        <p:nvGraphicFramePr>
          <p:cNvPr id="25" name="Table 24">
            <a:extLst>
              <a:ext uri="{FF2B5EF4-FFF2-40B4-BE49-F238E27FC236}">
                <a16:creationId xmlns:a16="http://schemas.microsoft.com/office/drawing/2014/main" id="{AA867B73-24F9-601A-F487-F5587CE4D41F}"/>
              </a:ext>
            </a:extLst>
          </p:cNvPr>
          <p:cNvGraphicFramePr>
            <a:graphicFrameLocks noGrp="1"/>
          </p:cNvGraphicFramePr>
          <p:nvPr>
            <p:extLst>
              <p:ext uri="{D42A27DB-BD31-4B8C-83A1-F6EECF244321}">
                <p14:modId xmlns:p14="http://schemas.microsoft.com/office/powerpoint/2010/main" val="796185431"/>
              </p:ext>
            </p:extLst>
          </p:nvPr>
        </p:nvGraphicFramePr>
        <p:xfrm>
          <a:off x="21123644" y="21654367"/>
          <a:ext cx="16143031" cy="3556344"/>
        </p:xfrm>
        <a:graphic>
          <a:graphicData uri="http://schemas.openxmlformats.org/drawingml/2006/table">
            <a:tbl>
              <a:tblPr firstRow="1" bandRow="1">
                <a:tableStyleId>{073A0DAA-6AF3-43AB-8588-CEC1D06C72B9}</a:tableStyleId>
              </a:tblPr>
              <a:tblGrid>
                <a:gridCol w="6045234">
                  <a:extLst>
                    <a:ext uri="{9D8B030D-6E8A-4147-A177-3AD203B41FA5}">
                      <a16:colId xmlns:a16="http://schemas.microsoft.com/office/drawing/2014/main" val="1553656299"/>
                    </a:ext>
                  </a:extLst>
                </a:gridCol>
                <a:gridCol w="5169409">
                  <a:extLst>
                    <a:ext uri="{9D8B030D-6E8A-4147-A177-3AD203B41FA5}">
                      <a16:colId xmlns:a16="http://schemas.microsoft.com/office/drawing/2014/main" val="2263024875"/>
                    </a:ext>
                  </a:extLst>
                </a:gridCol>
                <a:gridCol w="4928388">
                  <a:extLst>
                    <a:ext uri="{9D8B030D-6E8A-4147-A177-3AD203B41FA5}">
                      <a16:colId xmlns:a16="http://schemas.microsoft.com/office/drawing/2014/main" val="621527921"/>
                    </a:ext>
                  </a:extLst>
                </a:gridCol>
              </a:tblGrid>
              <a:tr h="586628">
                <a:tc>
                  <a:txBody>
                    <a:bodyPr/>
                    <a:lstStyle/>
                    <a:p>
                      <a:pPr algn="ctr"/>
                      <a:r>
                        <a:rPr lang="en-US" sz="3400" dirty="0">
                          <a:solidFill>
                            <a:schemeClr val="bg1"/>
                          </a:solidFill>
                          <a:latin typeface="Arial" panose="020B0604020202020204" pitchFamily="34" charset="0"/>
                          <a:cs typeface="Arial" panose="020B0604020202020204" pitchFamily="34" charset="0"/>
                        </a:rPr>
                        <a:t>Features</a:t>
                      </a:r>
                    </a:p>
                  </a:txBody>
                  <a:tcPr marL="74564" marR="74564" marT="37282" marB="372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3400" dirty="0">
                          <a:solidFill>
                            <a:schemeClr val="bg1"/>
                          </a:solidFill>
                          <a:latin typeface="Arial" panose="020B0604020202020204" pitchFamily="34" charset="0"/>
                          <a:cs typeface="Arial" panose="020B0604020202020204" pitchFamily="34" charset="0"/>
                        </a:rPr>
                        <a:t>F1-score (95% CI)</a:t>
                      </a:r>
                    </a:p>
                  </a:txBody>
                  <a:tcPr marL="74564" marR="74564" marT="37282" marB="372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3400" dirty="0">
                          <a:solidFill>
                            <a:schemeClr val="bg1"/>
                          </a:solidFill>
                          <a:latin typeface="Arial" panose="020B0604020202020204" pitchFamily="34" charset="0"/>
                          <a:cs typeface="Arial" panose="020B0604020202020204" pitchFamily="34" charset="0"/>
                        </a:rPr>
                        <a:t>AUC-ROC (95% CI)</a:t>
                      </a:r>
                    </a:p>
                  </a:txBody>
                  <a:tcPr marL="74564" marR="74564" marT="37282" marB="372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2919788222"/>
                  </a:ext>
                </a:extLst>
              </a:tr>
              <a:tr h="586628">
                <a:tc>
                  <a:txBody>
                    <a:bodyPr/>
                    <a:lstStyle/>
                    <a:p>
                      <a:pPr algn="ctr"/>
                      <a:r>
                        <a:rPr lang="en-US" sz="3400" dirty="0">
                          <a:latin typeface="Arial" panose="020B0604020202020204" pitchFamily="34" charset="0"/>
                          <a:cs typeface="Arial" panose="020B0604020202020204" pitchFamily="34" charset="0"/>
                        </a:rPr>
                        <a:t>Latent features</a:t>
                      </a:r>
                    </a:p>
                  </a:txBody>
                  <a:tcPr marL="74564" marR="74564" marT="37282" marB="372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400" dirty="0">
                          <a:latin typeface="Arial" panose="020B0604020202020204" pitchFamily="34" charset="0"/>
                          <a:cs typeface="Arial" panose="020B0604020202020204" pitchFamily="34" charset="0"/>
                        </a:rPr>
                        <a:t>0.81 (0.77 – 0.85)</a:t>
                      </a:r>
                    </a:p>
                  </a:txBody>
                  <a:tcPr marL="74564" marR="74564" marT="37282" marB="372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400" dirty="0">
                          <a:latin typeface="Arial" panose="020B0604020202020204" pitchFamily="34" charset="0"/>
                          <a:cs typeface="Arial" panose="020B0604020202020204" pitchFamily="34" charset="0"/>
                        </a:rPr>
                        <a:t>0.75 (0.71 – 0.79)</a:t>
                      </a:r>
                    </a:p>
                  </a:txBody>
                  <a:tcPr marL="74564" marR="74564" marT="37282" marB="372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441731"/>
                  </a:ext>
                </a:extLst>
              </a:tr>
              <a:tr h="586628">
                <a:tc>
                  <a:txBody>
                    <a:bodyPr/>
                    <a:lstStyle/>
                    <a:p>
                      <a:pPr algn="ctr"/>
                      <a:r>
                        <a:rPr lang="en-US" sz="3400" dirty="0">
                          <a:latin typeface="Arial" panose="020B0604020202020204" pitchFamily="34" charset="0"/>
                          <a:cs typeface="Arial" panose="020B0604020202020204" pitchFamily="34" charset="0"/>
                        </a:rPr>
                        <a:t>Geometric features</a:t>
                      </a:r>
                    </a:p>
                  </a:txBody>
                  <a:tcPr marL="74564" marR="74564" marT="37282" marB="372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400" dirty="0">
                          <a:latin typeface="Arial" panose="020B0604020202020204" pitchFamily="34" charset="0"/>
                          <a:cs typeface="Arial" panose="020B0604020202020204" pitchFamily="34" charset="0"/>
                        </a:rPr>
                        <a:t>0.79 (0.77 – 0.81)</a:t>
                      </a:r>
                    </a:p>
                  </a:txBody>
                  <a:tcPr marL="74564" marR="74564" marT="37282" marB="372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400" dirty="0">
                          <a:latin typeface="Arial" panose="020B0604020202020204" pitchFamily="34" charset="0"/>
                          <a:cs typeface="Arial" panose="020B0604020202020204" pitchFamily="34" charset="0"/>
                        </a:rPr>
                        <a:t>0.66 (0.63 - 0.69)</a:t>
                      </a:r>
                    </a:p>
                  </a:txBody>
                  <a:tcPr marL="74564" marR="74564" marT="37282" marB="372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3064093"/>
                  </a:ext>
                </a:extLst>
              </a:tr>
              <a:tr h="586628">
                <a:tc>
                  <a:txBody>
                    <a:bodyPr/>
                    <a:lstStyle/>
                    <a:p>
                      <a:pPr algn="ctr"/>
                      <a:r>
                        <a:rPr lang="en-US" sz="3400" dirty="0">
                          <a:latin typeface="Arial" panose="020B0604020202020204" pitchFamily="34" charset="0"/>
                          <a:cs typeface="Arial" panose="020B0604020202020204" pitchFamily="34" charset="0"/>
                        </a:rPr>
                        <a:t>Geometric and latent features</a:t>
                      </a:r>
                    </a:p>
                  </a:txBody>
                  <a:tcPr marL="74564" marR="74564" marT="37282" marB="372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400" dirty="0">
                          <a:latin typeface="Arial" panose="020B0604020202020204" pitchFamily="34" charset="0"/>
                          <a:cs typeface="Arial" panose="020B0604020202020204" pitchFamily="34" charset="0"/>
                        </a:rPr>
                        <a:t>0.81 (0.79 – 0.83)</a:t>
                      </a:r>
                    </a:p>
                  </a:txBody>
                  <a:tcPr marL="74564" marR="74564" marT="37282" marB="372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400" dirty="0">
                          <a:latin typeface="Arial" panose="020B0604020202020204" pitchFamily="34" charset="0"/>
                          <a:cs typeface="Arial" panose="020B0604020202020204" pitchFamily="34" charset="0"/>
                        </a:rPr>
                        <a:t>0.76 (0.73 – 0.78)</a:t>
                      </a:r>
                    </a:p>
                  </a:txBody>
                  <a:tcPr marL="74564" marR="74564" marT="37282" marB="372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68089706"/>
                  </a:ext>
                </a:extLst>
              </a:tr>
              <a:tr h="5866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400" dirty="0">
                          <a:effectLst/>
                          <a:latin typeface="Arial" panose="020B0604020202020204" pitchFamily="34" charset="0"/>
                          <a:ea typeface="Calibri" panose="020F0502020204030204" pitchFamily="34" charset="0"/>
                          <a:cs typeface="Arial" panose="020B0604020202020204" pitchFamily="34" charset="0"/>
                        </a:rPr>
                        <a:t>Lin et al.</a:t>
                      </a:r>
                      <a:r>
                        <a:rPr lang="en-US" sz="3400" baseline="30000" dirty="0">
                          <a:effectLst/>
                          <a:latin typeface="Arial" panose="020B0604020202020204" pitchFamily="34" charset="0"/>
                          <a:ea typeface="Calibri" panose="020F0502020204030204" pitchFamily="34" charset="0"/>
                          <a:cs typeface="Arial" panose="020B0604020202020204" pitchFamily="34" charset="0"/>
                        </a:rPr>
                        <a:t>4</a:t>
                      </a:r>
                      <a:endParaRPr lang="en-IT" sz="3400" baseline="30000" dirty="0">
                        <a:effectLst/>
                        <a:latin typeface="Arial" panose="020B0604020202020204" pitchFamily="34" charset="0"/>
                        <a:ea typeface="Times New Roman" panose="02020603050405020304" pitchFamily="18" charset="0"/>
                        <a:cs typeface="Arial" panose="020B0604020202020204" pitchFamily="34" charset="0"/>
                      </a:endParaRPr>
                    </a:p>
                  </a:txBody>
                  <a:tcPr marL="74564" marR="74564" marT="37282" marB="372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400" dirty="0">
                          <a:latin typeface="Arial" panose="020B0604020202020204" pitchFamily="34" charset="0"/>
                          <a:cs typeface="Arial" panose="020B0604020202020204" pitchFamily="34" charset="0"/>
                        </a:rPr>
                        <a:t>0.78</a:t>
                      </a:r>
                    </a:p>
                  </a:txBody>
                  <a:tcPr marL="74564" marR="74564" marT="37282" marB="372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400" dirty="0">
                          <a:latin typeface="Arial" panose="020B0604020202020204" pitchFamily="34" charset="0"/>
                          <a:cs typeface="Arial" panose="020B0604020202020204" pitchFamily="34" charset="0"/>
                        </a:rPr>
                        <a:t>/</a:t>
                      </a:r>
                    </a:p>
                  </a:txBody>
                  <a:tcPr marL="74564" marR="74564" marT="37282" marB="372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07808356"/>
                  </a:ext>
                </a:extLst>
              </a:tr>
              <a:tr h="5866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400" dirty="0">
                          <a:effectLst/>
                          <a:latin typeface="Arial" panose="020B0604020202020204" pitchFamily="34" charset="0"/>
                          <a:ea typeface="Calibri" panose="020F0502020204030204" pitchFamily="34" charset="0"/>
                          <a:cs typeface="Arial" panose="020B0604020202020204" pitchFamily="34" charset="0"/>
                        </a:rPr>
                        <a:t>Hung et al.</a:t>
                      </a:r>
                      <a:r>
                        <a:rPr lang="en-US" sz="3400" baseline="30000" dirty="0">
                          <a:effectLst/>
                          <a:latin typeface="Arial" panose="020B0604020202020204" pitchFamily="34" charset="0"/>
                          <a:ea typeface="Calibri" panose="020F0502020204030204" pitchFamily="34" charset="0"/>
                          <a:cs typeface="Arial" panose="020B0604020202020204" pitchFamily="34" charset="0"/>
                        </a:rPr>
                        <a:t>5</a:t>
                      </a:r>
                      <a:r>
                        <a:rPr lang="en-US" sz="3400" dirty="0">
                          <a:effectLst/>
                          <a:latin typeface="Arial" panose="020B0604020202020204" pitchFamily="34" charset="0"/>
                          <a:ea typeface="Calibri" panose="020F0502020204030204" pitchFamily="34" charset="0"/>
                          <a:cs typeface="Arial" panose="020B0604020202020204" pitchFamily="34" charset="0"/>
                        </a:rPr>
                        <a:t> </a:t>
                      </a:r>
                      <a:endParaRPr lang="en-IT" sz="3400" dirty="0">
                        <a:effectLst/>
                        <a:latin typeface="Arial" panose="020B0604020202020204" pitchFamily="34" charset="0"/>
                        <a:ea typeface="Times New Roman" panose="02020603050405020304" pitchFamily="18" charset="0"/>
                        <a:cs typeface="Arial" panose="020B0604020202020204" pitchFamily="34" charset="0"/>
                      </a:endParaRPr>
                    </a:p>
                  </a:txBody>
                  <a:tcPr marL="74564" marR="74564" marT="37282" marB="372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400" dirty="0">
                          <a:latin typeface="Arial" panose="020B0604020202020204" pitchFamily="34" charset="0"/>
                          <a:cs typeface="Arial" panose="020B0604020202020204" pitchFamily="34" charset="0"/>
                        </a:rPr>
                        <a:t>/</a:t>
                      </a:r>
                    </a:p>
                  </a:txBody>
                  <a:tcPr marL="74564" marR="74564" marT="37282" marB="372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400" dirty="0">
                          <a:effectLst/>
                          <a:latin typeface="Arial" panose="020B0604020202020204" pitchFamily="34" charset="0"/>
                          <a:ea typeface="Calibri" panose="020F0502020204030204" pitchFamily="34" charset="0"/>
                          <a:cs typeface="Arial" panose="020B0604020202020204" pitchFamily="34" charset="0"/>
                        </a:rPr>
                        <a:t>0.75 (0.71-0.79)</a:t>
                      </a:r>
                      <a:endParaRPr lang="en-IT" sz="3400" dirty="0">
                        <a:effectLst/>
                        <a:latin typeface="Arial" panose="020B0604020202020204" pitchFamily="34" charset="0"/>
                        <a:ea typeface="Times New Roman" panose="02020603050405020304" pitchFamily="18" charset="0"/>
                        <a:cs typeface="Arial" panose="020B0604020202020204" pitchFamily="34" charset="0"/>
                      </a:endParaRPr>
                    </a:p>
                  </a:txBody>
                  <a:tcPr marL="74564" marR="74564" marT="37282" marB="372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0821354"/>
                  </a:ext>
                </a:extLst>
              </a:tr>
            </a:tbl>
          </a:graphicData>
        </a:graphic>
      </p:graphicFrame>
      <p:sp>
        <p:nvSpPr>
          <p:cNvPr id="10" name="Text Box 6">
            <a:extLst>
              <a:ext uri="{FF2B5EF4-FFF2-40B4-BE49-F238E27FC236}">
                <a16:creationId xmlns:a16="http://schemas.microsoft.com/office/drawing/2014/main" id="{D7C2D694-2E84-1C8E-A1A8-9A2E85AEEC75}"/>
              </a:ext>
            </a:extLst>
          </p:cNvPr>
          <p:cNvSpPr txBox="1"/>
          <p:nvPr/>
        </p:nvSpPr>
        <p:spPr>
          <a:xfrm>
            <a:off x="27786427" y="15746776"/>
            <a:ext cx="9017308" cy="1215769"/>
          </a:xfrm>
          <a:prstGeom prst="rect">
            <a:avLst/>
          </a:prstGeom>
          <a:noFill/>
          <a:ln w="6350">
            <a:noFill/>
          </a:ln>
        </p:spPr>
        <p:txBody>
          <a:bodyPr rot="0" spcFirstLastPara="0" vert="horz" wrap="square" lIns="85344" tIns="42672" rIns="85344" bIns="42672" numCol="1" spcCol="0" rtlCol="0" fromWordArt="0" anchor="t" anchorCtr="0" forceAA="0" compatLnSpc="1">
            <a:prstTxWarp prst="textNoShape">
              <a:avLst/>
            </a:prstTxWarp>
            <a:noAutofit/>
          </a:bodyPr>
          <a:lstStyle/>
          <a:p>
            <a:pPr algn="ctr"/>
            <a:r>
              <a:rPr lang="en-US" sz="2333" b="1" dirty="0">
                <a:latin typeface="Arial" panose="020B0604020202020204" pitchFamily="34" charset="0"/>
                <a:cs typeface="Arial" panose="020B0604020202020204" pitchFamily="34" charset="0"/>
              </a:rPr>
              <a:t>Fig 3: </a:t>
            </a:r>
            <a:r>
              <a:rPr lang="en-US" sz="2333" dirty="0">
                <a:latin typeface="Arial" panose="020B0604020202020204" pitchFamily="34" charset="0"/>
                <a:cs typeface="Arial" panose="020B0604020202020204" pitchFamily="34" charset="0"/>
              </a:rPr>
              <a:t>Correlation matrix between geometric and latent features</a:t>
            </a:r>
          </a:p>
        </p:txBody>
      </p:sp>
      <p:sp>
        <p:nvSpPr>
          <p:cNvPr id="12" name="Text Box 6">
            <a:extLst>
              <a:ext uri="{FF2B5EF4-FFF2-40B4-BE49-F238E27FC236}">
                <a16:creationId xmlns:a16="http://schemas.microsoft.com/office/drawing/2014/main" id="{E03083A3-2596-1409-CF8D-ED9A592CD871}"/>
              </a:ext>
            </a:extLst>
          </p:cNvPr>
          <p:cNvSpPr txBox="1"/>
          <p:nvPr/>
        </p:nvSpPr>
        <p:spPr>
          <a:xfrm>
            <a:off x="9150183" y="22167162"/>
            <a:ext cx="3675943" cy="514743"/>
          </a:xfrm>
          <a:prstGeom prst="rect">
            <a:avLst/>
          </a:prstGeom>
          <a:noFill/>
          <a:ln w="6350">
            <a:noFill/>
          </a:ln>
        </p:spPr>
        <p:txBody>
          <a:bodyPr rot="0" spcFirstLastPara="0" vert="horz" wrap="square" lIns="85344" tIns="42672" rIns="85344" bIns="42672" numCol="1" spcCol="0" rtlCol="0" fromWordArt="0" anchor="t" anchorCtr="0" forceAA="0" compatLnSpc="1">
            <a:prstTxWarp prst="textNoShape">
              <a:avLst/>
            </a:prstTxWarp>
            <a:noAutofit/>
          </a:bodyPr>
          <a:lstStyle/>
          <a:p>
            <a:pPr algn="just"/>
            <a:r>
              <a:rPr lang="en-US" sz="2987" b="1" dirty="0">
                <a:solidFill>
                  <a:srgbClr val="00653B"/>
                </a:solidFill>
                <a:latin typeface="Arial" panose="020B0604020202020204" pitchFamily="34" charset="0"/>
                <a:cs typeface="Arial" panose="020B0604020202020204" pitchFamily="34" charset="0"/>
              </a:rPr>
              <a:t>CNN Autoencoder</a:t>
            </a:r>
            <a:endParaRPr lang="en-US" sz="2987" dirty="0">
              <a:solidFill>
                <a:srgbClr val="00653B"/>
              </a:solidFill>
              <a:latin typeface="Arial" panose="020B0604020202020204" pitchFamily="34" charset="0"/>
              <a:cs typeface="Arial" panose="020B0604020202020204" pitchFamily="34" charset="0"/>
            </a:endParaRPr>
          </a:p>
        </p:txBody>
      </p:sp>
      <p:sp>
        <p:nvSpPr>
          <p:cNvPr id="16" name="Text Box 6">
            <a:extLst>
              <a:ext uri="{FF2B5EF4-FFF2-40B4-BE49-F238E27FC236}">
                <a16:creationId xmlns:a16="http://schemas.microsoft.com/office/drawing/2014/main" id="{C8F0A844-E9D4-A151-156F-91891784ADD7}"/>
              </a:ext>
            </a:extLst>
          </p:cNvPr>
          <p:cNvSpPr txBox="1"/>
          <p:nvPr/>
        </p:nvSpPr>
        <p:spPr>
          <a:xfrm>
            <a:off x="8023212" y="26049731"/>
            <a:ext cx="12466398" cy="812157"/>
          </a:xfrm>
          <a:prstGeom prst="rect">
            <a:avLst/>
          </a:prstGeom>
          <a:noFill/>
          <a:ln w="6350">
            <a:noFill/>
          </a:ln>
        </p:spPr>
        <p:txBody>
          <a:bodyPr rot="0" spcFirstLastPara="0" vert="horz" wrap="square" lIns="85344" tIns="42672" rIns="85344" bIns="42672" numCol="1" spcCol="0" rtlCol="0" fromWordArt="0" anchor="t" anchorCtr="0" forceAA="0" compatLnSpc="1">
            <a:prstTxWarp prst="textNoShape">
              <a:avLst/>
            </a:prstTxWarp>
            <a:noAutofit/>
          </a:bodyPr>
          <a:lstStyle/>
          <a:p>
            <a:pPr algn="ctr"/>
            <a:r>
              <a:rPr lang="en-US" sz="2333" b="1" dirty="0">
                <a:latin typeface="Arial" panose="020B0604020202020204" pitchFamily="34" charset="0"/>
                <a:cs typeface="Arial" panose="020B0604020202020204" pitchFamily="34" charset="0"/>
              </a:rPr>
              <a:t>Fig 1: (A) </a:t>
            </a:r>
            <a:r>
              <a:rPr lang="en-US" sz="2333" dirty="0">
                <a:latin typeface="Arial" panose="020B0604020202020204" pitchFamily="34" charset="0"/>
                <a:cs typeface="Arial" panose="020B0604020202020204" pitchFamily="34" charset="0"/>
              </a:rPr>
              <a:t>Pipeline followed in the current study. </a:t>
            </a:r>
            <a:r>
              <a:rPr lang="en-US" sz="2333" b="1" dirty="0">
                <a:latin typeface="Arial" panose="020B0604020202020204" pitchFamily="34" charset="0"/>
                <a:cs typeface="Arial" panose="020B0604020202020204" pitchFamily="34" charset="0"/>
              </a:rPr>
              <a:t>(B) </a:t>
            </a:r>
            <a:r>
              <a:rPr lang="en-US" sz="2333" dirty="0">
                <a:latin typeface="Arial" panose="020B0604020202020204" pitchFamily="34" charset="0"/>
                <a:cs typeface="Arial" panose="020B0604020202020204" pitchFamily="34" charset="0"/>
              </a:rPr>
              <a:t>Architecture of the CNN Autoencoder</a:t>
            </a:r>
          </a:p>
        </p:txBody>
      </p:sp>
      <p:cxnSp>
        <p:nvCxnSpPr>
          <p:cNvPr id="19" name="Straight Connector 18">
            <a:extLst>
              <a:ext uri="{FF2B5EF4-FFF2-40B4-BE49-F238E27FC236}">
                <a16:creationId xmlns:a16="http://schemas.microsoft.com/office/drawing/2014/main" id="{23B1EF9E-B323-8DEF-E463-7EBBF6F84B9B}"/>
              </a:ext>
            </a:extLst>
          </p:cNvPr>
          <p:cNvCxnSpPr>
            <a:cxnSpLocks/>
          </p:cNvCxnSpPr>
          <p:nvPr/>
        </p:nvCxnSpPr>
        <p:spPr>
          <a:xfrm>
            <a:off x="1216649" y="21932015"/>
            <a:ext cx="18789750" cy="0"/>
          </a:xfrm>
          <a:prstGeom prst="line">
            <a:avLst/>
          </a:prstGeom>
          <a:ln w="38100">
            <a:solidFill>
              <a:srgbClr val="00653B"/>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6EE1E91-E64B-3C28-D235-C2FD201223B8}"/>
              </a:ext>
            </a:extLst>
          </p:cNvPr>
          <p:cNvSpPr txBox="1"/>
          <p:nvPr/>
        </p:nvSpPr>
        <p:spPr>
          <a:xfrm>
            <a:off x="1280656" y="21219119"/>
            <a:ext cx="471604" cy="609398"/>
          </a:xfrm>
          <a:prstGeom prst="rect">
            <a:avLst/>
          </a:prstGeom>
          <a:noFill/>
        </p:spPr>
        <p:txBody>
          <a:bodyPr wrap="none" rtlCol="0">
            <a:spAutoFit/>
          </a:bodyPr>
          <a:lstStyle/>
          <a:p>
            <a:r>
              <a:rPr lang="en-US" sz="3360" dirty="0">
                <a:latin typeface="Arial" panose="020B0604020202020204" pitchFamily="34" charset="0"/>
                <a:cs typeface="Arial" panose="020B0604020202020204" pitchFamily="34" charset="0"/>
              </a:rPr>
              <a:t>A</a:t>
            </a:r>
          </a:p>
        </p:txBody>
      </p:sp>
      <p:sp>
        <p:nvSpPr>
          <p:cNvPr id="22" name="TextBox 21">
            <a:extLst>
              <a:ext uri="{FF2B5EF4-FFF2-40B4-BE49-F238E27FC236}">
                <a16:creationId xmlns:a16="http://schemas.microsoft.com/office/drawing/2014/main" id="{18AA5022-1649-D027-E731-E43526C077AD}"/>
              </a:ext>
            </a:extLst>
          </p:cNvPr>
          <p:cNvSpPr txBox="1"/>
          <p:nvPr/>
        </p:nvSpPr>
        <p:spPr>
          <a:xfrm>
            <a:off x="1415801" y="24760969"/>
            <a:ext cx="471604" cy="609398"/>
          </a:xfrm>
          <a:prstGeom prst="rect">
            <a:avLst/>
          </a:prstGeom>
          <a:noFill/>
        </p:spPr>
        <p:txBody>
          <a:bodyPr wrap="none" rtlCol="0">
            <a:spAutoFit/>
          </a:bodyPr>
          <a:lstStyle/>
          <a:p>
            <a:r>
              <a:rPr lang="en-US" sz="3360" dirty="0">
                <a:latin typeface="Arial" panose="020B0604020202020204" pitchFamily="34" charset="0"/>
                <a:cs typeface="Arial" panose="020B0604020202020204" pitchFamily="34" charset="0"/>
              </a:rPr>
              <a:t>B</a:t>
            </a:r>
          </a:p>
        </p:txBody>
      </p:sp>
      <p:sp>
        <p:nvSpPr>
          <p:cNvPr id="27" name="Rectangle: Rounded Corners 61">
            <a:extLst>
              <a:ext uri="{FF2B5EF4-FFF2-40B4-BE49-F238E27FC236}">
                <a16:creationId xmlns:a16="http://schemas.microsoft.com/office/drawing/2014/main" id="{BB2AF6A6-94E1-C055-B115-A012F7AC15FA}"/>
              </a:ext>
            </a:extLst>
          </p:cNvPr>
          <p:cNvSpPr/>
          <p:nvPr/>
        </p:nvSpPr>
        <p:spPr>
          <a:xfrm>
            <a:off x="1150405" y="26907877"/>
            <a:ext cx="11798841" cy="8507995"/>
          </a:xfrm>
          <a:prstGeom prst="roundRect">
            <a:avLst>
              <a:gd name="adj" fmla="val 2847"/>
            </a:avLst>
          </a:prstGeom>
          <a:noFill/>
          <a:ln>
            <a:solidFill>
              <a:srgbClr val="0065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3360" b="1" dirty="0">
                <a:solidFill>
                  <a:schemeClr val="tx1"/>
                </a:solidFill>
                <a:latin typeface="Arial" panose="020B0604020202020204" pitchFamily="34" charset="0"/>
                <a:cs typeface="Arial" panose="020B0604020202020204" pitchFamily="34" charset="0"/>
              </a:rPr>
              <a:t>Dataset: </a:t>
            </a:r>
            <a:r>
              <a:rPr lang="it-IT" sz="3360" dirty="0">
                <a:solidFill>
                  <a:schemeClr val="tx1"/>
                </a:solidFill>
                <a:latin typeface="Arial" panose="020B0604020202020204" pitchFamily="34" charset="0"/>
                <a:cs typeface="Arial" panose="020B0604020202020204" pitchFamily="34" charset="0"/>
              </a:rPr>
              <a:t>Multi-</a:t>
            </a:r>
            <a:r>
              <a:rPr lang="it-IT" sz="3360" dirty="0" err="1">
                <a:solidFill>
                  <a:schemeClr val="tx1"/>
                </a:solidFill>
                <a:latin typeface="Arial" panose="020B0604020202020204" pitchFamily="34" charset="0"/>
                <a:cs typeface="Arial" panose="020B0604020202020204" pitchFamily="34" charset="0"/>
              </a:rPr>
              <a:t>institutional</a:t>
            </a:r>
            <a:r>
              <a:rPr lang="it-IT" sz="3360" dirty="0">
                <a:solidFill>
                  <a:schemeClr val="tx1"/>
                </a:solidFill>
                <a:latin typeface="Arial" panose="020B0604020202020204" pitchFamily="34" charset="0"/>
                <a:cs typeface="Arial" panose="020B0604020202020204" pitchFamily="34" charset="0"/>
              </a:rPr>
              <a:t> dataset (5 institution)</a:t>
            </a:r>
            <a:r>
              <a:rPr lang="it-IT" sz="3360" baseline="30000" dirty="0">
                <a:solidFill>
                  <a:schemeClr val="tx1"/>
                </a:solidFill>
                <a:latin typeface="Arial" panose="020B0604020202020204" pitchFamily="34" charset="0"/>
                <a:cs typeface="Arial" panose="020B0604020202020204" pitchFamily="34" charset="0"/>
              </a:rPr>
              <a:t>2</a:t>
            </a:r>
          </a:p>
          <a:p>
            <a:pPr marL="533381" indent="-533381">
              <a:buFontTx/>
              <a:buChar char="-"/>
            </a:pPr>
            <a:r>
              <a:rPr lang="en-GB" sz="3360" b="1" dirty="0">
                <a:solidFill>
                  <a:schemeClr val="tx1"/>
                </a:solidFill>
                <a:latin typeface="Arial" panose="020B0604020202020204" pitchFamily="34" charset="0"/>
                <a:cs typeface="Arial" panose="020B0604020202020204" pitchFamily="34" charset="0"/>
              </a:rPr>
              <a:t>195</a:t>
            </a:r>
            <a:r>
              <a:rPr lang="en-GB" sz="3360" dirty="0">
                <a:solidFill>
                  <a:schemeClr val="tx1"/>
                </a:solidFill>
                <a:latin typeface="Arial" panose="020B0604020202020204" pitchFamily="34" charset="0"/>
                <a:cs typeface="Arial" panose="020B0604020202020204" pitchFamily="34" charset="0"/>
              </a:rPr>
              <a:t> sagittal </a:t>
            </a:r>
            <a:r>
              <a:rPr lang="en-GB" sz="3360" b="1" dirty="0">
                <a:solidFill>
                  <a:schemeClr val="tx1"/>
                </a:solidFill>
                <a:latin typeface="Arial" panose="020B0604020202020204" pitchFamily="34" charset="0"/>
                <a:cs typeface="Arial" panose="020B0604020202020204" pitchFamily="34" charset="0"/>
              </a:rPr>
              <a:t>T1</a:t>
            </a:r>
            <a:r>
              <a:rPr lang="en-GB" sz="3360" dirty="0">
                <a:solidFill>
                  <a:schemeClr val="tx1"/>
                </a:solidFill>
                <a:latin typeface="Arial" panose="020B0604020202020204" pitchFamily="34" charset="0"/>
                <a:cs typeface="Arial" panose="020B0604020202020204" pitchFamily="34" charset="0"/>
              </a:rPr>
              <a:t>-weighted </a:t>
            </a:r>
            <a:r>
              <a:rPr lang="en-GB" sz="3360" b="1" dirty="0">
                <a:solidFill>
                  <a:schemeClr val="tx1"/>
                </a:solidFill>
                <a:latin typeface="Arial" panose="020B0604020202020204" pitchFamily="34" charset="0"/>
                <a:cs typeface="Arial" panose="020B0604020202020204" pitchFamily="34" charset="0"/>
              </a:rPr>
              <a:t>MRI </a:t>
            </a:r>
            <a:r>
              <a:rPr lang="en-GB" sz="3360" dirty="0">
                <a:solidFill>
                  <a:schemeClr val="tx1"/>
                </a:solidFill>
                <a:latin typeface="Arial" panose="020B0604020202020204" pitchFamily="34" charset="0"/>
                <a:cs typeface="Arial" panose="020B0604020202020204" pitchFamily="34" charset="0"/>
              </a:rPr>
              <a:t>(39 for test set)</a:t>
            </a:r>
          </a:p>
          <a:p>
            <a:pPr marL="533381" indent="-533381">
              <a:buFontTx/>
              <a:buChar char="-"/>
            </a:pPr>
            <a:r>
              <a:rPr lang="en-GB" sz="3360" b="1" dirty="0">
                <a:solidFill>
                  <a:schemeClr val="tx1"/>
                </a:solidFill>
                <a:latin typeface="Arial" panose="020B0604020202020204" pitchFamily="34" charset="0"/>
                <a:cs typeface="Arial" panose="020B0604020202020204" pitchFamily="34" charset="0"/>
              </a:rPr>
              <a:t>Make</a:t>
            </a:r>
            <a:r>
              <a:rPr lang="en-GB" sz="3360" dirty="0">
                <a:solidFill>
                  <a:schemeClr val="tx1"/>
                </a:solidFill>
                <a:latin typeface="Arial" panose="020B0604020202020204" pitchFamily="34" charset="0"/>
                <a:cs typeface="Arial" panose="020B0604020202020204" pitchFamily="34" charset="0"/>
              </a:rPr>
              <a:t>: Siemens, Philips / </a:t>
            </a:r>
            <a:r>
              <a:rPr lang="en-GB" sz="3360" b="1" dirty="0">
                <a:solidFill>
                  <a:schemeClr val="tx1"/>
                </a:solidFill>
                <a:latin typeface="Arial" panose="020B0604020202020204" pitchFamily="34" charset="0"/>
                <a:cs typeface="Arial" panose="020B0604020202020204" pitchFamily="34" charset="0"/>
              </a:rPr>
              <a:t>Field Strength</a:t>
            </a:r>
            <a:r>
              <a:rPr lang="en-GB" sz="3360" dirty="0">
                <a:solidFill>
                  <a:schemeClr val="tx1"/>
                </a:solidFill>
                <a:latin typeface="Arial" panose="020B0604020202020204" pitchFamily="34" charset="0"/>
                <a:cs typeface="Arial" panose="020B0604020202020204" pitchFamily="34" charset="0"/>
              </a:rPr>
              <a:t>: 1.5–3T / </a:t>
            </a:r>
            <a:r>
              <a:rPr lang="en-GB" sz="3360" b="1" dirty="0">
                <a:solidFill>
                  <a:schemeClr val="tx1"/>
                </a:solidFill>
                <a:latin typeface="Arial" panose="020B0604020202020204" pitchFamily="34" charset="0"/>
                <a:cs typeface="Arial" panose="020B0604020202020204" pitchFamily="34" charset="0"/>
              </a:rPr>
              <a:t>Echo Time</a:t>
            </a:r>
            <a:r>
              <a:rPr lang="en-GB" sz="3360" dirty="0">
                <a:solidFill>
                  <a:schemeClr val="tx1"/>
                </a:solidFill>
                <a:latin typeface="Arial" panose="020B0604020202020204" pitchFamily="34" charset="0"/>
                <a:cs typeface="Arial" panose="020B0604020202020204" pitchFamily="34" charset="0"/>
              </a:rPr>
              <a:t>: 8ms–124ms / </a:t>
            </a:r>
            <a:r>
              <a:rPr lang="en-GB" sz="3360" b="1" dirty="0">
                <a:solidFill>
                  <a:schemeClr val="tx1"/>
                </a:solidFill>
                <a:latin typeface="Arial" panose="020B0604020202020204" pitchFamily="34" charset="0"/>
                <a:cs typeface="Arial" panose="020B0604020202020204" pitchFamily="34" charset="0"/>
              </a:rPr>
              <a:t>Repetition Time</a:t>
            </a:r>
            <a:r>
              <a:rPr lang="en-GB" sz="3360" dirty="0">
                <a:solidFill>
                  <a:schemeClr val="tx1"/>
                </a:solidFill>
                <a:latin typeface="Arial" panose="020B0604020202020204" pitchFamily="34" charset="0"/>
                <a:cs typeface="Arial" panose="020B0604020202020204" pitchFamily="34" charset="0"/>
              </a:rPr>
              <a:t>: 446–5570ms / </a:t>
            </a:r>
            <a:r>
              <a:rPr lang="en-GB" sz="3360" b="1" dirty="0">
                <a:solidFill>
                  <a:schemeClr val="tx1"/>
                </a:solidFill>
                <a:latin typeface="Arial" panose="020B0604020202020204" pitchFamily="34" charset="0"/>
                <a:cs typeface="Arial" panose="020B0604020202020204" pitchFamily="34" charset="0"/>
              </a:rPr>
              <a:t>Flip Angle</a:t>
            </a:r>
            <a:r>
              <a:rPr lang="en-GB" sz="3360" dirty="0">
                <a:solidFill>
                  <a:schemeClr val="tx1"/>
                </a:solidFill>
                <a:latin typeface="Arial" panose="020B0604020202020204" pitchFamily="34" charset="0"/>
                <a:cs typeface="Arial" panose="020B0604020202020204" pitchFamily="34" charset="0"/>
              </a:rPr>
              <a:t>: 80–160 degrees</a:t>
            </a:r>
            <a:endParaRPr lang="it-IT" sz="1120" dirty="0">
              <a:solidFill>
                <a:schemeClr val="tx1"/>
              </a:solidFill>
              <a:latin typeface="Arial" panose="020B0604020202020204" pitchFamily="34" charset="0"/>
              <a:cs typeface="Arial" panose="020B0604020202020204" pitchFamily="34" charset="0"/>
            </a:endParaRPr>
          </a:p>
          <a:p>
            <a:r>
              <a:rPr lang="it-IT" sz="3360" b="1" dirty="0">
                <a:solidFill>
                  <a:schemeClr val="tx1"/>
                </a:solidFill>
                <a:latin typeface="Arial" panose="020B0604020202020204" pitchFamily="34" charset="0"/>
                <a:cs typeface="Arial" panose="020B0604020202020204" pitchFamily="34" charset="0"/>
              </a:rPr>
              <a:t>Pipeline: 																     (</a:t>
            </a:r>
            <a:r>
              <a:rPr lang="it-IT" sz="3360" dirty="0">
                <a:solidFill>
                  <a:schemeClr val="tx1"/>
                </a:solidFill>
                <a:latin typeface="Arial" panose="020B0604020202020204" pitchFamily="34" charset="0"/>
                <a:cs typeface="Arial" panose="020B0604020202020204" pitchFamily="34" charset="0"/>
              </a:rPr>
              <a:t>Fig. 1A)</a:t>
            </a:r>
          </a:p>
          <a:p>
            <a:pPr marL="693395" indent="-693395">
              <a:buAutoNum type="arabicParenR"/>
            </a:pPr>
            <a:r>
              <a:rPr lang="en-US" sz="3360" b="1" dirty="0">
                <a:solidFill>
                  <a:schemeClr val="tx1"/>
                </a:solidFill>
                <a:latin typeface="Arial" panose="020B0604020202020204" pitchFamily="34" charset="0"/>
                <a:cs typeface="Arial" panose="020B0604020202020204" pitchFamily="34" charset="0"/>
              </a:rPr>
              <a:t>Segmentation model</a:t>
            </a:r>
            <a:r>
              <a:rPr lang="en-US" sz="3360" b="1" baseline="30000" dirty="0">
                <a:solidFill>
                  <a:schemeClr val="tx1"/>
                </a:solidFill>
                <a:latin typeface="Arial" panose="020B0604020202020204" pitchFamily="34" charset="0"/>
                <a:cs typeface="Arial" panose="020B0604020202020204" pitchFamily="34" charset="0"/>
              </a:rPr>
              <a:t>3</a:t>
            </a:r>
            <a:r>
              <a:rPr lang="en-US" sz="3360" dirty="0">
                <a:solidFill>
                  <a:schemeClr val="tx1"/>
                </a:solidFill>
                <a:latin typeface="Arial" panose="020B0604020202020204" pitchFamily="34" charset="0"/>
                <a:cs typeface="Arial" panose="020B0604020202020204" pitchFamily="34" charset="0"/>
              </a:rPr>
              <a:t> (</a:t>
            </a:r>
            <a:r>
              <a:rPr lang="en-US" sz="3360" dirty="0" err="1">
                <a:solidFill>
                  <a:schemeClr val="tx1"/>
                </a:solidFill>
                <a:latin typeface="Arial" panose="020B0604020202020204" pitchFamily="34" charset="0"/>
                <a:cs typeface="Arial" panose="020B0604020202020204" pitchFamily="34" charset="0"/>
              </a:rPr>
              <a:t>Swin</a:t>
            </a:r>
            <a:r>
              <a:rPr lang="en-US" sz="3360" dirty="0">
                <a:solidFill>
                  <a:schemeClr val="tx1"/>
                </a:solidFill>
                <a:latin typeface="Arial" panose="020B0604020202020204" pitchFamily="34" charset="0"/>
                <a:cs typeface="Arial" panose="020B0604020202020204" pitchFamily="34" charset="0"/>
              </a:rPr>
              <a:t> Transformer)</a:t>
            </a:r>
          </a:p>
          <a:p>
            <a:pPr marL="1120100" lvl="1" indent="-693395">
              <a:buFont typeface="Arial" panose="020B0604020202020204" pitchFamily="34" charset="0"/>
              <a:buChar char="•"/>
            </a:pPr>
            <a:r>
              <a:rPr lang="en-US" sz="3360" dirty="0">
                <a:solidFill>
                  <a:schemeClr val="tx1"/>
                </a:solidFill>
                <a:latin typeface="Arial" panose="020B0604020202020204" pitchFamily="34" charset="0"/>
                <a:cs typeface="Arial" panose="020B0604020202020204" pitchFamily="34" charset="0"/>
              </a:rPr>
              <a:t>Training parameters: 200 epochs / batch size=4 / Loss: DSC+BCE</a:t>
            </a:r>
          </a:p>
          <a:p>
            <a:pPr marL="693395" indent="-693395">
              <a:buFontTx/>
              <a:buAutoNum type="arabicParenR"/>
            </a:pPr>
            <a:r>
              <a:rPr lang="en-US" sz="3360" b="1" dirty="0">
                <a:solidFill>
                  <a:schemeClr val="tx1"/>
                </a:solidFill>
                <a:latin typeface="Arial" panose="020B0604020202020204" pitchFamily="34" charset="0"/>
                <a:cs typeface="Arial" panose="020B0604020202020204" pitchFamily="34" charset="0"/>
              </a:rPr>
              <a:t>CNN Autoencoder</a:t>
            </a:r>
          </a:p>
          <a:p>
            <a:pPr marL="1120100" lvl="1" indent="-693395">
              <a:buFont typeface="Arial" panose="020B0604020202020204" pitchFamily="34" charset="0"/>
              <a:buChar char="•"/>
            </a:pPr>
            <a:r>
              <a:rPr lang="en-US" sz="3360" dirty="0">
                <a:solidFill>
                  <a:schemeClr val="tx1"/>
                </a:solidFill>
                <a:latin typeface="Arial" panose="020B0604020202020204" pitchFamily="34" charset="0"/>
                <a:cs typeface="Arial" panose="020B0604020202020204" pitchFamily="34" charset="0"/>
              </a:rPr>
              <a:t>Bottleneck=4 units / </a:t>
            </a:r>
            <a:r>
              <a:rPr lang="en-US" sz="3360" dirty="0" err="1">
                <a:solidFill>
                  <a:schemeClr val="tx1"/>
                </a:solidFill>
                <a:latin typeface="Arial" panose="020B0604020202020204" pitchFamily="34" charset="0"/>
                <a:cs typeface="Arial" panose="020B0604020202020204" pitchFamily="34" charset="0"/>
              </a:rPr>
              <a:t>IoU</a:t>
            </a:r>
            <a:r>
              <a:rPr lang="en-US" sz="3360" dirty="0">
                <a:solidFill>
                  <a:schemeClr val="tx1"/>
                </a:solidFill>
                <a:latin typeface="Arial" panose="020B0604020202020204" pitchFamily="34" charset="0"/>
                <a:cs typeface="Arial" panose="020B0604020202020204" pitchFamily="34" charset="0"/>
              </a:rPr>
              <a:t>&gt;0.95 for convergence</a:t>
            </a:r>
          </a:p>
          <a:p>
            <a:pPr marL="693395" indent="-693395">
              <a:buFontTx/>
              <a:buAutoNum type="arabicParenR"/>
            </a:pPr>
            <a:r>
              <a:rPr lang="en-US" sz="3360" b="1" dirty="0">
                <a:solidFill>
                  <a:schemeClr val="tx1"/>
                </a:solidFill>
                <a:latin typeface="Arial" panose="020B0604020202020204" pitchFamily="34" charset="0"/>
                <a:cs typeface="Arial" panose="020B0604020202020204" pitchFamily="34" charset="0"/>
              </a:rPr>
              <a:t>Manual analysis of geometric features</a:t>
            </a:r>
          </a:p>
          <a:p>
            <a:pPr marL="693395" indent="-693395">
              <a:buFontTx/>
              <a:buAutoNum type="arabicParenR"/>
            </a:pPr>
            <a:r>
              <a:rPr lang="it-IT" sz="3360" b="1" dirty="0">
                <a:solidFill>
                  <a:schemeClr val="tx1"/>
                </a:solidFill>
                <a:latin typeface="Arial" panose="020B0604020202020204" pitchFamily="34" charset="0"/>
                <a:cs typeface="Arial" panose="020B0604020202020204" pitchFamily="34" charset="0"/>
              </a:rPr>
              <a:t>Disc </a:t>
            </a:r>
            <a:r>
              <a:rPr lang="en-US" sz="3360" b="1" dirty="0">
                <a:solidFill>
                  <a:schemeClr val="tx1"/>
                </a:solidFill>
                <a:latin typeface="Arial" panose="020B0604020202020204" pitchFamily="34" charset="0"/>
                <a:cs typeface="Arial" panose="020B0604020202020204" pitchFamily="34" charset="0"/>
              </a:rPr>
              <a:t>Narrowing</a:t>
            </a:r>
            <a:r>
              <a:rPr lang="it-IT" sz="3360" b="1" dirty="0">
                <a:solidFill>
                  <a:schemeClr val="tx1"/>
                </a:solidFill>
                <a:latin typeface="Arial" panose="020B0604020202020204" pitchFamily="34" charset="0"/>
                <a:cs typeface="Arial" panose="020B0604020202020204" pitchFamily="34" charset="0"/>
              </a:rPr>
              <a:t> predictions</a:t>
            </a:r>
          </a:p>
          <a:p>
            <a:pPr marL="1120100" lvl="1" indent="-693395">
              <a:buFont typeface="Arial" panose="020B0604020202020204" pitchFamily="34" charset="0"/>
              <a:buChar char="•"/>
            </a:pPr>
            <a:r>
              <a:rPr lang="en-US" sz="3360" dirty="0" err="1">
                <a:solidFill>
                  <a:schemeClr val="tx1"/>
                </a:solidFill>
                <a:latin typeface="Arial" panose="020B0604020202020204" pitchFamily="34" charset="0"/>
                <a:cs typeface="Arial" panose="020B0604020202020204" pitchFamily="34" charset="0"/>
              </a:rPr>
              <a:t>XGBoost</a:t>
            </a:r>
            <a:r>
              <a:rPr lang="en-US" sz="3360" dirty="0">
                <a:solidFill>
                  <a:schemeClr val="tx1"/>
                </a:solidFill>
                <a:latin typeface="Arial" panose="020B0604020202020204" pitchFamily="34" charset="0"/>
                <a:cs typeface="Arial" panose="020B0604020202020204" pitchFamily="34" charset="0"/>
              </a:rPr>
              <a:t>: # of estimators=200 / max depth=3</a:t>
            </a:r>
          </a:p>
          <a:p>
            <a:pPr marL="693395" indent="-693395">
              <a:buFontTx/>
              <a:buAutoNum type="arabicParenR"/>
            </a:pPr>
            <a:r>
              <a:rPr lang="en-US" sz="3360" b="1" dirty="0">
                <a:solidFill>
                  <a:schemeClr val="tx1"/>
                </a:solidFill>
                <a:latin typeface="Arial" panose="020B0604020202020204" pitchFamily="34" charset="0"/>
                <a:cs typeface="Arial" panose="020B0604020202020204" pitchFamily="34" charset="0"/>
              </a:rPr>
              <a:t>Feature interpretability 											(</a:t>
            </a:r>
            <a:r>
              <a:rPr lang="en-US" sz="3360" dirty="0">
                <a:solidFill>
                  <a:schemeClr val="tx1"/>
                </a:solidFill>
                <a:latin typeface="Arial" panose="020B0604020202020204" pitchFamily="34" charset="0"/>
                <a:cs typeface="Arial" panose="020B0604020202020204" pitchFamily="34" charset="0"/>
              </a:rPr>
              <a:t>Fig. 2)</a:t>
            </a:r>
            <a:endParaRPr lang="en-US" sz="3360" b="1" dirty="0">
              <a:solidFill>
                <a:schemeClr val="tx1"/>
              </a:solidFill>
              <a:latin typeface="Arial" panose="020B0604020202020204" pitchFamily="34" charset="0"/>
              <a:cs typeface="Arial" panose="020B0604020202020204" pitchFamily="34" charset="0"/>
            </a:endParaRPr>
          </a:p>
          <a:p>
            <a:pPr marL="1120100" lvl="1" indent="-693395">
              <a:buFont typeface="Arial" panose="020B0604020202020204" pitchFamily="34" charset="0"/>
              <a:buChar char="•"/>
            </a:pPr>
            <a:r>
              <a:rPr lang="en-US" sz="3360" dirty="0">
                <a:solidFill>
                  <a:schemeClr val="tx1"/>
                </a:solidFill>
                <a:latin typeface="Arial" panose="020B0604020202020204" pitchFamily="34" charset="0"/>
                <a:cs typeface="Arial" panose="020B0604020202020204" pitchFamily="34" charset="0"/>
              </a:rPr>
              <a:t>Correlations between latent &amp; geometric features</a:t>
            </a:r>
          </a:p>
        </p:txBody>
      </p:sp>
      <p:sp>
        <p:nvSpPr>
          <p:cNvPr id="51" name="Rectangle: Rounded Corners 89">
            <a:extLst>
              <a:ext uri="{FF2B5EF4-FFF2-40B4-BE49-F238E27FC236}">
                <a16:creationId xmlns:a16="http://schemas.microsoft.com/office/drawing/2014/main" id="{C0A10FB7-323C-F5DF-B7E4-5CCC35DEBF0F}"/>
              </a:ext>
            </a:extLst>
          </p:cNvPr>
          <p:cNvSpPr/>
          <p:nvPr/>
        </p:nvSpPr>
        <p:spPr>
          <a:xfrm>
            <a:off x="1168478" y="26120851"/>
            <a:ext cx="5562264" cy="840000"/>
          </a:xfrm>
          <a:prstGeom prst="roundRect">
            <a:avLst/>
          </a:prstGeom>
          <a:solidFill>
            <a:srgbClr val="00653B"/>
          </a:solidFill>
          <a:ln>
            <a:solidFill>
              <a:srgbClr val="0065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107" b="1" dirty="0">
                <a:latin typeface="Arial" panose="020B0604020202020204" pitchFamily="34" charset="0"/>
                <a:cs typeface="Arial" panose="020B0604020202020204" pitchFamily="34" charset="0"/>
              </a:rPr>
              <a:t>Dataset &amp; Pipeline</a:t>
            </a:r>
          </a:p>
        </p:txBody>
      </p:sp>
      <p:grpSp>
        <p:nvGrpSpPr>
          <p:cNvPr id="5" name="Group 4">
            <a:extLst>
              <a:ext uri="{FF2B5EF4-FFF2-40B4-BE49-F238E27FC236}">
                <a16:creationId xmlns:a16="http://schemas.microsoft.com/office/drawing/2014/main" id="{732B1102-214D-E63A-334A-B4ACD9342C56}"/>
              </a:ext>
            </a:extLst>
          </p:cNvPr>
          <p:cNvGrpSpPr/>
          <p:nvPr/>
        </p:nvGrpSpPr>
        <p:grpSpPr>
          <a:xfrm>
            <a:off x="21133822" y="6746725"/>
            <a:ext cx="5791979" cy="8793772"/>
            <a:chOff x="22640736" y="7538298"/>
            <a:chExt cx="6016007" cy="9448905"/>
          </a:xfrm>
        </p:grpSpPr>
        <p:sp>
          <p:nvSpPr>
            <p:cNvPr id="90" name="Rectangle: Rounded Corners 89">
              <a:extLst>
                <a:ext uri="{FF2B5EF4-FFF2-40B4-BE49-F238E27FC236}">
                  <a16:creationId xmlns:a16="http://schemas.microsoft.com/office/drawing/2014/main" id="{8FB401AF-E78A-497F-B342-0497DB307CC8}"/>
                </a:ext>
              </a:extLst>
            </p:cNvPr>
            <p:cNvSpPr/>
            <p:nvPr/>
          </p:nvSpPr>
          <p:spPr>
            <a:xfrm>
              <a:off x="22659242" y="7538298"/>
              <a:ext cx="4144493" cy="900000"/>
            </a:xfrm>
            <a:prstGeom prst="roundRect">
              <a:avLst/>
            </a:prstGeom>
            <a:solidFill>
              <a:srgbClr val="00653B"/>
            </a:solidFill>
            <a:ln>
              <a:solidFill>
                <a:srgbClr val="0065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107" b="1" dirty="0">
                  <a:latin typeface="Arial" panose="020B0604020202020204" pitchFamily="34" charset="0"/>
                  <a:cs typeface="Arial" panose="020B0604020202020204" pitchFamily="34" charset="0"/>
                </a:rPr>
                <a:t>Results</a:t>
              </a:r>
            </a:p>
          </p:txBody>
        </p:sp>
        <p:sp>
          <p:nvSpPr>
            <p:cNvPr id="4" name="Rectangle: Rounded Corners 61">
              <a:extLst>
                <a:ext uri="{FF2B5EF4-FFF2-40B4-BE49-F238E27FC236}">
                  <a16:creationId xmlns:a16="http://schemas.microsoft.com/office/drawing/2014/main" id="{DA0252A4-5295-925D-814D-1E2034A4CB69}"/>
                </a:ext>
              </a:extLst>
            </p:cNvPr>
            <p:cNvSpPr/>
            <p:nvPr/>
          </p:nvSpPr>
          <p:spPr>
            <a:xfrm>
              <a:off x="22640736" y="8287256"/>
              <a:ext cx="6016007" cy="8699947"/>
            </a:xfrm>
            <a:prstGeom prst="roundRect">
              <a:avLst>
                <a:gd name="adj" fmla="val 8601"/>
              </a:avLst>
            </a:prstGeom>
            <a:noFill/>
            <a:ln>
              <a:solidFill>
                <a:srgbClr val="0065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3360" dirty="0">
                <a:solidFill>
                  <a:schemeClr val="tx1"/>
                </a:solidFill>
                <a:latin typeface="Arial" panose="020B0604020202020204" pitchFamily="34" charset="0"/>
                <a:cs typeface="Arial" panose="020B0604020202020204" pitchFamily="34" charset="0"/>
              </a:endParaRPr>
            </a:p>
            <a:p>
              <a:pPr marL="533381" indent="-533381" algn="just">
                <a:buFontTx/>
                <a:buChar char="-"/>
              </a:pPr>
              <a:r>
                <a:rPr lang="en-US" sz="3360" b="1" dirty="0">
                  <a:solidFill>
                    <a:schemeClr val="tx1"/>
                  </a:solidFill>
                  <a:latin typeface="Arial" panose="020B0604020202020204" pitchFamily="34" charset="0"/>
                  <a:cs typeface="Arial" panose="020B0604020202020204" pitchFamily="34" charset="0"/>
                </a:rPr>
                <a:t>Segmentation Model</a:t>
              </a:r>
            </a:p>
            <a:p>
              <a:pPr marL="960086" lvl="1" indent="-533381" algn="just">
                <a:buFont typeface="Arial" panose="020B0604020202020204" pitchFamily="34" charset="0"/>
                <a:buChar char="•"/>
              </a:pPr>
              <a:r>
                <a:rPr lang="en-US" sz="3360" dirty="0" err="1">
                  <a:solidFill>
                    <a:schemeClr val="tx1"/>
                  </a:solidFill>
                  <a:latin typeface="Arial" panose="020B0604020202020204" pitchFamily="34" charset="0"/>
                  <a:cs typeface="Arial" panose="020B0604020202020204" pitchFamily="34" charset="0"/>
                </a:rPr>
                <a:t>IoU</a:t>
              </a:r>
              <a:r>
                <a:rPr lang="en-US" sz="3360" dirty="0">
                  <a:solidFill>
                    <a:schemeClr val="tx1"/>
                  </a:solidFill>
                  <a:latin typeface="Arial" panose="020B0604020202020204" pitchFamily="34" charset="0"/>
                  <a:cs typeface="Arial" panose="020B0604020202020204" pitchFamily="34" charset="0"/>
                </a:rPr>
                <a:t>: </a:t>
              </a:r>
              <a:r>
                <a:rPr lang="en-US" sz="3360" dirty="0">
                  <a:solidFill>
                    <a:srgbClr val="000000"/>
                  </a:solidFill>
                  <a:latin typeface="Arial" panose="020B0604020202020204" pitchFamily="34" charset="0"/>
                  <a:ea typeface="Calibri" panose="020F0502020204030204" pitchFamily="34" charset="0"/>
                  <a:cs typeface="Arial" panose="020B0604020202020204" pitchFamily="34" charset="0"/>
                </a:rPr>
                <a:t>0.82 (0.80-0.84) </a:t>
              </a:r>
              <a:endParaRPr lang="en-US" sz="3360" dirty="0">
                <a:solidFill>
                  <a:schemeClr val="tx1"/>
                </a:solidFill>
                <a:latin typeface="Arial" panose="020B0604020202020204" pitchFamily="34" charset="0"/>
                <a:cs typeface="Arial" panose="020B0604020202020204" pitchFamily="34" charset="0"/>
              </a:endParaRPr>
            </a:p>
            <a:p>
              <a:pPr marL="960086" lvl="1" indent="-533381" algn="just">
                <a:buFont typeface="Arial" panose="020B0604020202020204" pitchFamily="34" charset="0"/>
                <a:buChar char="•"/>
              </a:pPr>
              <a:r>
                <a:rPr lang="en-US" sz="3360" dirty="0">
                  <a:solidFill>
                    <a:schemeClr val="tx1"/>
                  </a:solidFill>
                  <a:latin typeface="Arial" panose="020B0604020202020204" pitchFamily="34" charset="0"/>
                  <a:cs typeface="Arial" panose="020B0604020202020204" pitchFamily="34" charset="0"/>
                </a:rPr>
                <a:t>Dice: </a:t>
              </a:r>
              <a:r>
                <a:rPr lang="en-US" sz="3360" dirty="0">
                  <a:solidFill>
                    <a:srgbClr val="000000"/>
                  </a:solidFill>
                  <a:latin typeface="Arial" panose="020B0604020202020204" pitchFamily="34" charset="0"/>
                  <a:ea typeface="Calibri" panose="020F0502020204030204" pitchFamily="34" charset="0"/>
                  <a:cs typeface="Arial" panose="020B0604020202020204" pitchFamily="34" charset="0"/>
                </a:rPr>
                <a:t>0.90 (0.89-0.91) </a:t>
              </a:r>
              <a:endParaRPr lang="en-US" sz="336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533381" indent="-533381" algn="just">
                <a:buFontTx/>
                <a:buChar char="-"/>
              </a:pPr>
              <a:r>
                <a:rPr lang="en-US" sz="3360" b="1" dirty="0">
                  <a:solidFill>
                    <a:schemeClr val="tx1"/>
                  </a:solidFill>
                  <a:latin typeface="Arial" panose="020B0604020202020204" pitchFamily="34" charset="0"/>
                  <a:cs typeface="Arial" panose="020B0604020202020204" pitchFamily="34" charset="0"/>
                </a:rPr>
                <a:t>CNN autoencoder</a:t>
              </a:r>
            </a:p>
            <a:p>
              <a:pPr marL="533381" indent="-533381" algn="just">
                <a:buFontTx/>
                <a:buChar char="-"/>
              </a:pPr>
              <a:endParaRPr lang="en-US" sz="3360" b="1" dirty="0">
                <a:solidFill>
                  <a:schemeClr val="tx1"/>
                </a:solidFill>
                <a:latin typeface="Arial" panose="020B0604020202020204" pitchFamily="34" charset="0"/>
                <a:cs typeface="Arial" panose="020B0604020202020204" pitchFamily="34" charset="0"/>
              </a:endParaRPr>
            </a:p>
            <a:p>
              <a:pPr marL="533381" indent="-533381" algn="just">
                <a:buFontTx/>
                <a:buChar char="-"/>
              </a:pPr>
              <a:endParaRPr lang="en-US" sz="3360" b="1" dirty="0">
                <a:solidFill>
                  <a:schemeClr val="tx1"/>
                </a:solidFill>
                <a:latin typeface="Arial" panose="020B0604020202020204" pitchFamily="34" charset="0"/>
                <a:cs typeface="Arial" panose="020B0604020202020204" pitchFamily="34" charset="0"/>
              </a:endParaRPr>
            </a:p>
            <a:p>
              <a:pPr marL="533381" indent="-533381" algn="just">
                <a:buFontTx/>
                <a:buChar char="-"/>
              </a:pPr>
              <a:endParaRPr lang="en-US" sz="3360" b="1" dirty="0">
                <a:solidFill>
                  <a:schemeClr val="tx1"/>
                </a:solidFill>
                <a:latin typeface="Arial" panose="020B0604020202020204" pitchFamily="34" charset="0"/>
                <a:cs typeface="Arial" panose="020B0604020202020204" pitchFamily="34" charset="0"/>
              </a:endParaRPr>
            </a:p>
            <a:p>
              <a:pPr marL="533381" indent="-533381" algn="just">
                <a:buFontTx/>
                <a:buChar char="-"/>
              </a:pPr>
              <a:endParaRPr lang="en-US" sz="3360" b="1" dirty="0">
                <a:solidFill>
                  <a:schemeClr val="tx1"/>
                </a:solidFill>
                <a:latin typeface="Arial" panose="020B0604020202020204" pitchFamily="34" charset="0"/>
                <a:cs typeface="Arial" panose="020B0604020202020204" pitchFamily="34" charset="0"/>
              </a:endParaRPr>
            </a:p>
            <a:p>
              <a:pPr marL="533381" indent="-533381" algn="just">
                <a:buFontTx/>
                <a:buChar char="-"/>
              </a:pPr>
              <a:endParaRPr lang="en-US" sz="3360" b="1" dirty="0">
                <a:solidFill>
                  <a:schemeClr val="tx1"/>
                </a:solidFill>
                <a:latin typeface="Arial" panose="020B0604020202020204" pitchFamily="34" charset="0"/>
                <a:cs typeface="Arial" panose="020B0604020202020204" pitchFamily="34" charset="0"/>
              </a:endParaRPr>
            </a:p>
            <a:p>
              <a:pPr marL="533381" indent="-533381" algn="just">
                <a:buFontTx/>
                <a:buChar char="-"/>
              </a:pPr>
              <a:endParaRPr lang="en-US" sz="3360" b="1" dirty="0">
                <a:solidFill>
                  <a:schemeClr val="tx1"/>
                </a:solidFill>
                <a:latin typeface="Arial" panose="020B0604020202020204" pitchFamily="34" charset="0"/>
                <a:cs typeface="Arial" panose="020B0604020202020204" pitchFamily="34" charset="0"/>
              </a:endParaRPr>
            </a:p>
            <a:p>
              <a:pPr marL="533381" indent="-533381" algn="just">
                <a:buFontTx/>
                <a:buChar char="-"/>
              </a:pPr>
              <a:endParaRPr lang="en-US" sz="3360" b="1" dirty="0">
                <a:solidFill>
                  <a:schemeClr val="tx1"/>
                </a:solidFill>
                <a:latin typeface="Arial" panose="020B0604020202020204" pitchFamily="34" charset="0"/>
                <a:cs typeface="Arial" panose="020B0604020202020204" pitchFamily="34" charset="0"/>
              </a:endParaRPr>
            </a:p>
            <a:p>
              <a:pPr marL="533381" indent="-533381" algn="just">
                <a:buFontTx/>
                <a:buChar char="-"/>
              </a:pPr>
              <a:endParaRPr lang="en-US" sz="3360" b="1" dirty="0">
                <a:solidFill>
                  <a:schemeClr val="tx1"/>
                </a:solidFill>
                <a:latin typeface="Arial" panose="020B0604020202020204" pitchFamily="34" charset="0"/>
                <a:cs typeface="Arial" panose="020B0604020202020204" pitchFamily="34" charset="0"/>
              </a:endParaRPr>
            </a:p>
            <a:p>
              <a:pPr marL="533381" indent="-533381" algn="just">
                <a:buFontTx/>
                <a:buChar char="-"/>
              </a:pPr>
              <a:endParaRPr lang="en-US" sz="3360" b="1" dirty="0">
                <a:solidFill>
                  <a:schemeClr val="tx1"/>
                </a:solidFill>
                <a:latin typeface="Arial" panose="020B0604020202020204" pitchFamily="34" charset="0"/>
                <a:cs typeface="Arial" panose="020B0604020202020204" pitchFamily="34" charset="0"/>
              </a:endParaRPr>
            </a:p>
            <a:p>
              <a:pPr marL="533381" indent="-533381" algn="just">
                <a:buFontTx/>
                <a:buChar char="-"/>
              </a:pPr>
              <a:endParaRPr lang="en-US" sz="3360" b="1" dirty="0">
                <a:solidFill>
                  <a:schemeClr val="tx1"/>
                </a:solidFill>
                <a:latin typeface="Arial" panose="020B0604020202020204" pitchFamily="34" charset="0"/>
                <a:cs typeface="Arial" panose="020B0604020202020204" pitchFamily="34" charset="0"/>
              </a:endParaRPr>
            </a:p>
            <a:p>
              <a:pPr algn="just"/>
              <a:endParaRPr lang="en-US" sz="3360" b="1" dirty="0">
                <a:solidFill>
                  <a:schemeClr val="tx1"/>
                </a:solidFill>
                <a:latin typeface="Arial" panose="020B0604020202020204" pitchFamily="34" charset="0"/>
                <a:cs typeface="Arial" panose="020B0604020202020204" pitchFamily="34" charset="0"/>
              </a:endParaRPr>
            </a:p>
            <a:p>
              <a:pPr lvl="1" algn="just"/>
              <a:endParaRPr lang="en-US" sz="3360" dirty="0">
                <a:solidFill>
                  <a:schemeClr val="tx1"/>
                </a:solidFill>
                <a:latin typeface="Arial" panose="020B0604020202020204" pitchFamily="34" charset="0"/>
                <a:cs typeface="Arial" panose="020B0604020202020204" pitchFamily="34" charset="0"/>
              </a:endParaRPr>
            </a:p>
          </p:txBody>
        </p:sp>
      </p:grpSp>
      <p:graphicFrame>
        <p:nvGraphicFramePr>
          <p:cNvPr id="37" name="Table 36">
            <a:extLst>
              <a:ext uri="{FF2B5EF4-FFF2-40B4-BE49-F238E27FC236}">
                <a16:creationId xmlns:a16="http://schemas.microsoft.com/office/drawing/2014/main" id="{96A993F6-F4FE-CA44-9749-1F9E1D31E3C2}"/>
              </a:ext>
            </a:extLst>
          </p:cNvPr>
          <p:cNvGraphicFramePr>
            <a:graphicFrameLocks noGrp="1"/>
          </p:cNvGraphicFramePr>
          <p:nvPr>
            <p:extLst>
              <p:ext uri="{D42A27DB-BD31-4B8C-83A1-F6EECF244321}">
                <p14:modId xmlns:p14="http://schemas.microsoft.com/office/powerpoint/2010/main" val="2881866104"/>
              </p:ext>
            </p:extLst>
          </p:nvPr>
        </p:nvGraphicFramePr>
        <p:xfrm>
          <a:off x="21255112" y="9776452"/>
          <a:ext cx="5500080" cy="4443536"/>
        </p:xfrm>
        <a:graphic>
          <a:graphicData uri="http://schemas.openxmlformats.org/drawingml/2006/table">
            <a:tbl>
              <a:tblPr firstRow="1" bandRow="1">
                <a:tableStyleId>{073A0DAA-6AF3-43AB-8588-CEC1D06C72B9}</a:tableStyleId>
              </a:tblPr>
              <a:tblGrid>
                <a:gridCol w="2526405">
                  <a:extLst>
                    <a:ext uri="{9D8B030D-6E8A-4147-A177-3AD203B41FA5}">
                      <a16:colId xmlns:a16="http://schemas.microsoft.com/office/drawing/2014/main" val="1553656299"/>
                    </a:ext>
                  </a:extLst>
                </a:gridCol>
                <a:gridCol w="2973675">
                  <a:extLst>
                    <a:ext uri="{9D8B030D-6E8A-4147-A177-3AD203B41FA5}">
                      <a16:colId xmlns:a16="http://schemas.microsoft.com/office/drawing/2014/main" val="2263024875"/>
                    </a:ext>
                  </a:extLst>
                </a:gridCol>
              </a:tblGrid>
              <a:tr h="1098692">
                <a:tc>
                  <a:txBody>
                    <a:bodyPr/>
                    <a:lstStyle/>
                    <a:p>
                      <a:pPr algn="ctr"/>
                      <a:endParaRPr lang="en-US" sz="3400" dirty="0">
                        <a:solidFill>
                          <a:schemeClr val="tx1"/>
                        </a:solidFill>
                        <a:latin typeface="Arial" panose="020B0604020202020204" pitchFamily="34" charset="0"/>
                        <a:cs typeface="Arial" panose="020B0604020202020204" pitchFamily="34" charset="0"/>
                      </a:endParaRPr>
                    </a:p>
                  </a:txBody>
                  <a:tcPr marL="74564" marR="74564" marT="37282" marB="372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53B"/>
                    </a:solidFill>
                  </a:tcPr>
                </a:tc>
                <a:tc>
                  <a:txBody>
                    <a:bodyPr/>
                    <a:lstStyle/>
                    <a:p>
                      <a:pPr algn="ctr"/>
                      <a:r>
                        <a:rPr lang="en-US" sz="3400" b="1" dirty="0">
                          <a:solidFill>
                            <a:schemeClr val="bg1"/>
                          </a:solidFill>
                          <a:latin typeface="Arial" panose="020B0604020202020204" pitchFamily="34" charset="0"/>
                          <a:cs typeface="Arial" panose="020B0604020202020204" pitchFamily="34" charset="0"/>
                        </a:rPr>
                        <a:t>Epochs for convergence</a:t>
                      </a:r>
                    </a:p>
                  </a:txBody>
                  <a:tcPr marL="74564" marR="74564" marT="37282" marB="372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53B"/>
                    </a:solidFill>
                  </a:tcPr>
                </a:tc>
                <a:extLst>
                  <a:ext uri="{0D108BD9-81ED-4DB2-BD59-A6C34878D82A}">
                    <a16:rowId xmlns:a16="http://schemas.microsoft.com/office/drawing/2014/main" val="2919788222"/>
                  </a:ext>
                </a:extLst>
              </a:tr>
              <a:tr h="1098692">
                <a:tc>
                  <a:txBody>
                    <a:bodyPr/>
                    <a:lstStyle/>
                    <a:p>
                      <a:pPr algn="ctr"/>
                      <a:r>
                        <a:rPr lang="en-US" sz="3400" dirty="0">
                          <a:solidFill>
                            <a:schemeClr val="tx1"/>
                          </a:solidFill>
                          <a:latin typeface="Arial" panose="020B0604020202020204" pitchFamily="34" charset="0"/>
                          <a:cs typeface="Arial" panose="020B0604020202020204" pitchFamily="34" charset="0"/>
                        </a:rPr>
                        <a:t>Bottleneck layer=8</a:t>
                      </a:r>
                    </a:p>
                  </a:txBody>
                  <a:tcPr marL="74564" marR="74564" marT="37282" marB="372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400" dirty="0">
                          <a:solidFill>
                            <a:schemeClr val="tx1"/>
                          </a:solidFill>
                          <a:latin typeface="Arial" panose="020B0604020202020204" pitchFamily="34" charset="0"/>
                          <a:cs typeface="Arial" panose="020B0604020202020204" pitchFamily="34" charset="0"/>
                        </a:rPr>
                        <a:t>199</a:t>
                      </a:r>
                    </a:p>
                  </a:txBody>
                  <a:tcPr marL="74564" marR="74564" marT="37282" marB="372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441731"/>
                  </a:ext>
                </a:extLst>
              </a:tr>
              <a:tr h="1098692">
                <a:tc>
                  <a:txBody>
                    <a:bodyPr/>
                    <a:lstStyle/>
                    <a:p>
                      <a:pPr marL="0" marR="0" lvl="0" indent="0" algn="ctr" defTabSz="4114800" rtl="0" eaLnBrk="1" fontAlgn="auto" latinLnBrk="0" hangingPunct="1">
                        <a:lnSpc>
                          <a:spcPct val="100000"/>
                        </a:lnSpc>
                        <a:spcBef>
                          <a:spcPts val="0"/>
                        </a:spcBef>
                        <a:spcAft>
                          <a:spcPts val="0"/>
                        </a:spcAft>
                        <a:buClrTx/>
                        <a:buSzTx/>
                        <a:buFontTx/>
                        <a:buNone/>
                        <a:tabLst/>
                        <a:defRPr/>
                      </a:pPr>
                      <a:r>
                        <a:rPr lang="en-US" sz="3400" dirty="0">
                          <a:solidFill>
                            <a:schemeClr val="tx1"/>
                          </a:solidFill>
                          <a:latin typeface="Arial" panose="020B0604020202020204" pitchFamily="34" charset="0"/>
                          <a:cs typeface="Arial" panose="020B0604020202020204" pitchFamily="34" charset="0"/>
                        </a:rPr>
                        <a:t>Bottleneck layer=4</a:t>
                      </a:r>
                    </a:p>
                  </a:txBody>
                  <a:tcPr marL="74564" marR="74564" marT="37282" marB="372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400" dirty="0">
                          <a:solidFill>
                            <a:schemeClr val="tx1"/>
                          </a:solidFill>
                          <a:latin typeface="Arial" panose="020B0604020202020204" pitchFamily="34" charset="0"/>
                          <a:cs typeface="Arial" panose="020B0604020202020204" pitchFamily="34" charset="0"/>
                        </a:rPr>
                        <a:t>350</a:t>
                      </a:r>
                    </a:p>
                  </a:txBody>
                  <a:tcPr marL="74564" marR="74564" marT="37282" marB="372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3064093"/>
                  </a:ext>
                </a:extLst>
              </a:tr>
              <a:tr h="1098692">
                <a:tc>
                  <a:txBody>
                    <a:bodyPr/>
                    <a:lstStyle/>
                    <a:p>
                      <a:pPr marL="0" marR="0" lvl="0" indent="0" algn="ctr" defTabSz="4114800" rtl="0" eaLnBrk="1" fontAlgn="auto" latinLnBrk="0" hangingPunct="1">
                        <a:lnSpc>
                          <a:spcPct val="100000"/>
                        </a:lnSpc>
                        <a:spcBef>
                          <a:spcPts val="0"/>
                        </a:spcBef>
                        <a:spcAft>
                          <a:spcPts val="0"/>
                        </a:spcAft>
                        <a:buClrTx/>
                        <a:buSzTx/>
                        <a:buFontTx/>
                        <a:buNone/>
                        <a:tabLst/>
                        <a:defRPr/>
                      </a:pPr>
                      <a:r>
                        <a:rPr lang="en-US" sz="3400" dirty="0">
                          <a:solidFill>
                            <a:schemeClr val="tx1"/>
                          </a:solidFill>
                          <a:latin typeface="Arial" panose="020B0604020202020204" pitchFamily="34" charset="0"/>
                          <a:cs typeface="Arial" panose="020B0604020202020204" pitchFamily="34" charset="0"/>
                        </a:rPr>
                        <a:t>Bottleneck layer=3</a:t>
                      </a:r>
                    </a:p>
                  </a:txBody>
                  <a:tcPr marL="74564" marR="74564" marT="37282" marB="372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400" dirty="0">
                          <a:solidFill>
                            <a:schemeClr val="tx1"/>
                          </a:solidFill>
                          <a:latin typeface="Arial" panose="020B0604020202020204" pitchFamily="34" charset="0"/>
                          <a:cs typeface="Arial" panose="020B0604020202020204" pitchFamily="34" charset="0"/>
                        </a:rPr>
                        <a:t>No convergence</a:t>
                      </a:r>
                    </a:p>
                  </a:txBody>
                  <a:tcPr marL="74564" marR="74564" marT="37282" marB="372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68089706"/>
                  </a:ext>
                </a:extLst>
              </a:tr>
            </a:tbl>
          </a:graphicData>
        </a:graphic>
      </p:graphicFrame>
      <p:sp>
        <p:nvSpPr>
          <p:cNvPr id="38" name="Text Box 6">
            <a:extLst>
              <a:ext uri="{FF2B5EF4-FFF2-40B4-BE49-F238E27FC236}">
                <a16:creationId xmlns:a16="http://schemas.microsoft.com/office/drawing/2014/main" id="{242DA3F0-23D4-1C72-892C-B69261DDAEE2}"/>
              </a:ext>
            </a:extLst>
          </p:cNvPr>
          <p:cNvSpPr txBox="1"/>
          <p:nvPr/>
        </p:nvSpPr>
        <p:spPr>
          <a:xfrm>
            <a:off x="21464143" y="14285968"/>
            <a:ext cx="5133136" cy="1215769"/>
          </a:xfrm>
          <a:prstGeom prst="rect">
            <a:avLst/>
          </a:prstGeom>
          <a:noFill/>
          <a:ln w="6350">
            <a:noFill/>
          </a:ln>
        </p:spPr>
        <p:txBody>
          <a:bodyPr rot="0" spcFirstLastPara="0" vert="horz" wrap="square" lIns="85344" tIns="42672" rIns="85344" bIns="42672" numCol="1" spcCol="0" rtlCol="0" fromWordArt="0" anchor="t" anchorCtr="0" forceAA="0" compatLnSpc="1">
            <a:prstTxWarp prst="textNoShape">
              <a:avLst/>
            </a:prstTxWarp>
            <a:noAutofit/>
          </a:bodyPr>
          <a:lstStyle/>
          <a:p>
            <a:pPr algn="ctr"/>
            <a:r>
              <a:rPr lang="en-US" sz="2427" b="1" dirty="0">
                <a:latin typeface="Arial" panose="020B0604020202020204" pitchFamily="34" charset="0"/>
                <a:cs typeface="Arial" panose="020B0604020202020204" pitchFamily="34" charset="0"/>
              </a:rPr>
              <a:t>Table 1: </a:t>
            </a:r>
            <a:r>
              <a:rPr lang="en-GB" sz="2427" dirty="0">
                <a:latin typeface="Arial" panose="020B0604020202020204" pitchFamily="34" charset="0"/>
                <a:cs typeface="Arial" panose="020B0604020202020204" pitchFamily="34" charset="0"/>
              </a:rPr>
              <a:t>Epochs required for convergence at different bottleneck layer sizes.</a:t>
            </a:r>
          </a:p>
          <a:p>
            <a:pPr algn="ctr"/>
            <a:r>
              <a:rPr lang="en-US" sz="2427" b="1" dirty="0">
                <a:latin typeface="Arial" panose="020B0604020202020204" pitchFamily="34" charset="0"/>
                <a:cs typeface="Arial" panose="020B0604020202020204" pitchFamily="34" charset="0"/>
              </a:rPr>
              <a:t> </a:t>
            </a:r>
            <a:endParaRPr lang="en-US" sz="2427" dirty="0">
              <a:latin typeface="Arial" panose="020B0604020202020204" pitchFamily="34" charset="0"/>
              <a:cs typeface="Arial" panose="020B0604020202020204" pitchFamily="34" charset="0"/>
            </a:endParaRPr>
          </a:p>
        </p:txBody>
      </p:sp>
      <p:grpSp>
        <p:nvGrpSpPr>
          <p:cNvPr id="158" name="Group 157">
            <a:extLst>
              <a:ext uri="{FF2B5EF4-FFF2-40B4-BE49-F238E27FC236}">
                <a16:creationId xmlns:a16="http://schemas.microsoft.com/office/drawing/2014/main" id="{1A54ABEF-84B8-DAB7-2049-8364FB3ABC77}"/>
              </a:ext>
            </a:extLst>
          </p:cNvPr>
          <p:cNvGrpSpPr/>
          <p:nvPr/>
        </p:nvGrpSpPr>
        <p:grpSpPr>
          <a:xfrm>
            <a:off x="1325170" y="22128107"/>
            <a:ext cx="18687526" cy="2920321"/>
            <a:chOff x="1707179" y="25811746"/>
            <a:chExt cx="12657270" cy="1977966"/>
          </a:xfrm>
        </p:grpSpPr>
        <p:pic>
          <p:nvPicPr>
            <p:cNvPr id="40" name="Picture 39">
              <a:extLst>
                <a:ext uri="{FF2B5EF4-FFF2-40B4-BE49-F238E27FC236}">
                  <a16:creationId xmlns:a16="http://schemas.microsoft.com/office/drawing/2014/main" id="{497A7849-C1E3-2957-8B1A-8D46BA858669}"/>
                </a:ext>
              </a:extLst>
            </p:cNvPr>
            <p:cNvPicPr>
              <a:picLocks noChangeAspect="1"/>
            </p:cNvPicPr>
            <p:nvPr/>
          </p:nvPicPr>
          <p:blipFill>
            <a:blip r:embed="rId4"/>
            <a:srcRect l="712" r="89148" b="85947"/>
            <a:stretch/>
          </p:blipFill>
          <p:spPr>
            <a:xfrm>
              <a:off x="1707179" y="25811746"/>
              <a:ext cx="1116391" cy="756035"/>
            </a:xfrm>
            <a:prstGeom prst="rect">
              <a:avLst/>
            </a:prstGeom>
          </p:spPr>
        </p:pic>
        <p:pic>
          <p:nvPicPr>
            <p:cNvPr id="41" name="Picture 40">
              <a:extLst>
                <a:ext uri="{FF2B5EF4-FFF2-40B4-BE49-F238E27FC236}">
                  <a16:creationId xmlns:a16="http://schemas.microsoft.com/office/drawing/2014/main" id="{C3B7247A-2745-DBD9-346D-39A70175425A}"/>
                </a:ext>
              </a:extLst>
            </p:cNvPr>
            <p:cNvPicPr>
              <a:picLocks noChangeAspect="1"/>
            </p:cNvPicPr>
            <p:nvPr/>
          </p:nvPicPr>
          <p:blipFill>
            <a:blip r:embed="rId4"/>
            <a:srcRect l="89148" b="85788"/>
            <a:stretch/>
          </p:blipFill>
          <p:spPr>
            <a:xfrm>
              <a:off x="13115007" y="25834396"/>
              <a:ext cx="1249442" cy="799567"/>
            </a:xfrm>
            <a:prstGeom prst="rect">
              <a:avLst/>
            </a:prstGeom>
          </p:spPr>
        </p:pic>
        <p:grpSp>
          <p:nvGrpSpPr>
            <p:cNvPr id="42" name="Group 41">
              <a:extLst>
                <a:ext uri="{FF2B5EF4-FFF2-40B4-BE49-F238E27FC236}">
                  <a16:creationId xmlns:a16="http://schemas.microsoft.com/office/drawing/2014/main" id="{E75F9394-93B3-7F84-6D01-1BE60E5C7F12}"/>
                </a:ext>
              </a:extLst>
            </p:cNvPr>
            <p:cNvGrpSpPr/>
            <p:nvPr/>
          </p:nvGrpSpPr>
          <p:grpSpPr>
            <a:xfrm>
              <a:off x="3035519" y="25963278"/>
              <a:ext cx="10021392" cy="1826434"/>
              <a:chOff x="50166" y="1377895"/>
              <a:chExt cx="12299449" cy="2241617"/>
            </a:xfrm>
          </p:grpSpPr>
          <p:sp>
            <p:nvSpPr>
              <p:cNvPr id="43" name="Cube 42">
                <a:extLst>
                  <a:ext uri="{FF2B5EF4-FFF2-40B4-BE49-F238E27FC236}">
                    <a16:creationId xmlns:a16="http://schemas.microsoft.com/office/drawing/2014/main" id="{B8938AD5-6E5F-3EF2-DBDC-747BC1268159}"/>
                  </a:ext>
                </a:extLst>
              </p:cNvPr>
              <p:cNvSpPr/>
              <p:nvPr/>
            </p:nvSpPr>
            <p:spPr>
              <a:xfrm>
                <a:off x="50166" y="1377911"/>
                <a:ext cx="796096" cy="2238955"/>
              </a:xfrm>
              <a:prstGeom prst="cube">
                <a:avLst>
                  <a:gd name="adj" fmla="val 87072"/>
                </a:avLst>
              </a:prstGeom>
              <a:solidFill>
                <a:srgbClr val="00B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80" dirty="0"/>
              </a:p>
            </p:txBody>
          </p:sp>
          <p:sp>
            <p:nvSpPr>
              <p:cNvPr id="44" name="Cube 43">
                <a:extLst>
                  <a:ext uri="{FF2B5EF4-FFF2-40B4-BE49-F238E27FC236}">
                    <a16:creationId xmlns:a16="http://schemas.microsoft.com/office/drawing/2014/main" id="{D1DC8395-2139-0F30-0A4F-7693F865070B}"/>
                  </a:ext>
                </a:extLst>
              </p:cNvPr>
              <p:cNvSpPr/>
              <p:nvPr/>
            </p:nvSpPr>
            <p:spPr>
              <a:xfrm>
                <a:off x="162305" y="1377895"/>
                <a:ext cx="741186" cy="2238955"/>
              </a:xfrm>
              <a:prstGeom prst="cube">
                <a:avLst>
                  <a:gd name="adj" fmla="val 93429"/>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80" dirty="0"/>
              </a:p>
            </p:txBody>
          </p:sp>
          <p:sp>
            <p:nvSpPr>
              <p:cNvPr id="46" name="Cube 45">
                <a:extLst>
                  <a:ext uri="{FF2B5EF4-FFF2-40B4-BE49-F238E27FC236}">
                    <a16:creationId xmlns:a16="http://schemas.microsoft.com/office/drawing/2014/main" id="{A96C569E-6CA2-A96B-6499-FCA5635050AE}"/>
                  </a:ext>
                </a:extLst>
              </p:cNvPr>
              <p:cNvSpPr/>
              <p:nvPr/>
            </p:nvSpPr>
            <p:spPr>
              <a:xfrm>
                <a:off x="477020" y="1468019"/>
                <a:ext cx="858673" cy="1906458"/>
              </a:xfrm>
              <a:prstGeom prst="cube">
                <a:avLst>
                  <a:gd name="adj" fmla="val 82874"/>
                </a:avLst>
              </a:prstGeom>
              <a:solidFill>
                <a:srgbClr val="00B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80"/>
              </a:p>
            </p:txBody>
          </p:sp>
          <p:grpSp>
            <p:nvGrpSpPr>
              <p:cNvPr id="47" name="Group 46">
                <a:extLst>
                  <a:ext uri="{FF2B5EF4-FFF2-40B4-BE49-F238E27FC236}">
                    <a16:creationId xmlns:a16="http://schemas.microsoft.com/office/drawing/2014/main" id="{A03E8239-D639-0187-C625-61F7DE60B4CE}"/>
                  </a:ext>
                </a:extLst>
              </p:cNvPr>
              <p:cNvGrpSpPr/>
              <p:nvPr/>
            </p:nvGrpSpPr>
            <p:grpSpPr>
              <a:xfrm>
                <a:off x="246256" y="2667200"/>
                <a:ext cx="327507" cy="0"/>
                <a:chOff x="2734574" y="1272396"/>
                <a:chExt cx="759124" cy="0"/>
              </a:xfrm>
            </p:grpSpPr>
            <p:cxnSp>
              <p:nvCxnSpPr>
                <p:cNvPr id="156" name="Straight Arrow Connector 155">
                  <a:extLst>
                    <a:ext uri="{FF2B5EF4-FFF2-40B4-BE49-F238E27FC236}">
                      <a16:creationId xmlns:a16="http://schemas.microsoft.com/office/drawing/2014/main" id="{4054CD74-666D-E278-B85A-EDECBADF0AE6}"/>
                    </a:ext>
                  </a:extLst>
                </p:cNvPr>
                <p:cNvCxnSpPr/>
                <p:nvPr/>
              </p:nvCxnSpPr>
              <p:spPr>
                <a:xfrm>
                  <a:off x="2734574" y="1272396"/>
                  <a:ext cx="539151" cy="0"/>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57" name="Straight Connector 156">
                  <a:extLst>
                    <a:ext uri="{FF2B5EF4-FFF2-40B4-BE49-F238E27FC236}">
                      <a16:creationId xmlns:a16="http://schemas.microsoft.com/office/drawing/2014/main" id="{9E0D84FE-428F-3310-6FDF-173CC459051C}"/>
                    </a:ext>
                  </a:extLst>
                </p:cNvPr>
                <p:cNvCxnSpPr/>
                <p:nvPr/>
              </p:nvCxnSpPr>
              <p:spPr>
                <a:xfrm flipH="1">
                  <a:off x="3036498" y="1272396"/>
                  <a:ext cx="457200"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p:sp>
            <p:nvSpPr>
              <p:cNvPr id="65" name="Cube 64">
                <a:extLst>
                  <a:ext uri="{FF2B5EF4-FFF2-40B4-BE49-F238E27FC236}">
                    <a16:creationId xmlns:a16="http://schemas.microsoft.com/office/drawing/2014/main" id="{41703F14-CD70-A91E-C7F5-606E395B6111}"/>
                  </a:ext>
                </a:extLst>
              </p:cNvPr>
              <p:cNvSpPr/>
              <p:nvPr/>
            </p:nvSpPr>
            <p:spPr>
              <a:xfrm>
                <a:off x="675177" y="1468197"/>
                <a:ext cx="858673" cy="1906458"/>
              </a:xfrm>
              <a:prstGeom prst="cube">
                <a:avLst>
                  <a:gd name="adj" fmla="val 82874"/>
                </a:avLst>
              </a:prstGeom>
              <a:solidFill>
                <a:srgbClr val="00B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80"/>
              </a:p>
            </p:txBody>
          </p:sp>
          <p:sp>
            <p:nvSpPr>
              <p:cNvPr id="66" name="Cube 65">
                <a:extLst>
                  <a:ext uri="{FF2B5EF4-FFF2-40B4-BE49-F238E27FC236}">
                    <a16:creationId xmlns:a16="http://schemas.microsoft.com/office/drawing/2014/main" id="{4C2F96A8-C2E3-71F3-366D-AF4E595DB999}"/>
                  </a:ext>
                </a:extLst>
              </p:cNvPr>
              <p:cNvSpPr/>
              <p:nvPr/>
            </p:nvSpPr>
            <p:spPr>
              <a:xfrm>
                <a:off x="876628" y="1468565"/>
                <a:ext cx="757812" cy="1906460"/>
              </a:xfrm>
              <a:prstGeom prst="cube">
                <a:avLst>
                  <a:gd name="adj" fmla="val 94571"/>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80" dirty="0"/>
              </a:p>
            </p:txBody>
          </p:sp>
          <p:sp>
            <p:nvSpPr>
              <p:cNvPr id="68" name="Cube 67">
                <a:extLst>
                  <a:ext uri="{FF2B5EF4-FFF2-40B4-BE49-F238E27FC236}">
                    <a16:creationId xmlns:a16="http://schemas.microsoft.com/office/drawing/2014/main" id="{F40D5ABD-5DF1-63B1-0B70-870D5FE05704}"/>
                  </a:ext>
                </a:extLst>
              </p:cNvPr>
              <p:cNvSpPr/>
              <p:nvPr/>
            </p:nvSpPr>
            <p:spPr>
              <a:xfrm>
                <a:off x="1225449" y="1863144"/>
                <a:ext cx="774650" cy="1254881"/>
              </a:xfrm>
              <a:prstGeom prst="cube">
                <a:avLst>
                  <a:gd name="adj" fmla="val 63822"/>
                </a:avLst>
              </a:prstGeom>
              <a:solidFill>
                <a:srgbClr val="00B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80"/>
              </a:p>
            </p:txBody>
          </p:sp>
          <p:grpSp>
            <p:nvGrpSpPr>
              <p:cNvPr id="69" name="Group 68">
                <a:extLst>
                  <a:ext uri="{FF2B5EF4-FFF2-40B4-BE49-F238E27FC236}">
                    <a16:creationId xmlns:a16="http://schemas.microsoft.com/office/drawing/2014/main" id="{27B77300-510B-1208-0ADF-069A2F486D29}"/>
                  </a:ext>
                </a:extLst>
              </p:cNvPr>
              <p:cNvGrpSpPr/>
              <p:nvPr/>
            </p:nvGrpSpPr>
            <p:grpSpPr>
              <a:xfrm>
                <a:off x="964162" y="2670630"/>
                <a:ext cx="327507" cy="0"/>
                <a:chOff x="2734574" y="1272396"/>
                <a:chExt cx="759124" cy="0"/>
              </a:xfrm>
            </p:grpSpPr>
            <p:cxnSp>
              <p:nvCxnSpPr>
                <p:cNvPr id="154" name="Straight Connector 153">
                  <a:extLst>
                    <a:ext uri="{FF2B5EF4-FFF2-40B4-BE49-F238E27FC236}">
                      <a16:creationId xmlns:a16="http://schemas.microsoft.com/office/drawing/2014/main" id="{E3764B26-7EBC-10A7-F832-CFD5AF36806F}"/>
                    </a:ext>
                  </a:extLst>
                </p:cNvPr>
                <p:cNvCxnSpPr/>
                <p:nvPr/>
              </p:nvCxnSpPr>
              <p:spPr>
                <a:xfrm flipH="1">
                  <a:off x="3036498" y="1272396"/>
                  <a:ext cx="457200"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55" name="Straight Arrow Connector 154">
                  <a:extLst>
                    <a:ext uri="{FF2B5EF4-FFF2-40B4-BE49-F238E27FC236}">
                      <a16:creationId xmlns:a16="http://schemas.microsoft.com/office/drawing/2014/main" id="{8670B68C-8CAB-56A1-9E04-95E783F80914}"/>
                    </a:ext>
                  </a:extLst>
                </p:cNvPr>
                <p:cNvCxnSpPr/>
                <p:nvPr/>
              </p:nvCxnSpPr>
              <p:spPr>
                <a:xfrm>
                  <a:off x="2734574" y="1272396"/>
                  <a:ext cx="539151" cy="0"/>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grpSp>
          <p:sp>
            <p:nvSpPr>
              <p:cNvPr id="70" name="Cube 69">
                <a:extLst>
                  <a:ext uri="{FF2B5EF4-FFF2-40B4-BE49-F238E27FC236}">
                    <a16:creationId xmlns:a16="http://schemas.microsoft.com/office/drawing/2014/main" id="{5BE0DEA0-521C-DE3E-9996-793FB17CC7C7}"/>
                  </a:ext>
                </a:extLst>
              </p:cNvPr>
              <p:cNvSpPr/>
              <p:nvPr/>
            </p:nvSpPr>
            <p:spPr>
              <a:xfrm>
                <a:off x="1557797" y="1863144"/>
                <a:ext cx="774650" cy="1254881"/>
              </a:xfrm>
              <a:prstGeom prst="cube">
                <a:avLst>
                  <a:gd name="adj" fmla="val 63822"/>
                </a:avLst>
              </a:prstGeom>
              <a:solidFill>
                <a:srgbClr val="00B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80"/>
              </a:p>
            </p:txBody>
          </p:sp>
          <p:sp>
            <p:nvSpPr>
              <p:cNvPr id="71" name="Cube 70">
                <a:extLst>
                  <a:ext uri="{FF2B5EF4-FFF2-40B4-BE49-F238E27FC236}">
                    <a16:creationId xmlns:a16="http://schemas.microsoft.com/office/drawing/2014/main" id="{7471D704-A185-ED02-42DB-59BDB138FB78}"/>
                  </a:ext>
                </a:extLst>
              </p:cNvPr>
              <p:cNvSpPr/>
              <p:nvPr/>
            </p:nvSpPr>
            <p:spPr>
              <a:xfrm>
                <a:off x="1834410" y="1863144"/>
                <a:ext cx="538209" cy="1254881"/>
              </a:xfrm>
              <a:prstGeom prst="cube">
                <a:avLst>
                  <a:gd name="adj" fmla="val 91867"/>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80" dirty="0"/>
              </a:p>
            </p:txBody>
          </p:sp>
          <p:sp>
            <p:nvSpPr>
              <p:cNvPr id="72" name="Cube 71">
                <a:extLst>
                  <a:ext uri="{FF2B5EF4-FFF2-40B4-BE49-F238E27FC236}">
                    <a16:creationId xmlns:a16="http://schemas.microsoft.com/office/drawing/2014/main" id="{3E7DF60C-348C-64BA-24BD-F6FC7FA816F0}"/>
                  </a:ext>
                </a:extLst>
              </p:cNvPr>
              <p:cNvSpPr/>
              <p:nvPr/>
            </p:nvSpPr>
            <p:spPr>
              <a:xfrm>
                <a:off x="2140587" y="1983176"/>
                <a:ext cx="937315" cy="885883"/>
              </a:xfrm>
              <a:prstGeom prst="cube">
                <a:avLst>
                  <a:gd name="adj" fmla="val 66136"/>
                </a:avLst>
              </a:prstGeom>
              <a:solidFill>
                <a:srgbClr val="00B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80"/>
              </a:p>
            </p:txBody>
          </p:sp>
          <p:sp>
            <p:nvSpPr>
              <p:cNvPr id="73" name="Cube 72">
                <a:extLst>
                  <a:ext uri="{FF2B5EF4-FFF2-40B4-BE49-F238E27FC236}">
                    <a16:creationId xmlns:a16="http://schemas.microsoft.com/office/drawing/2014/main" id="{FAD22CB7-B806-414A-F2D6-92F15DDB087B}"/>
                  </a:ext>
                </a:extLst>
              </p:cNvPr>
              <p:cNvSpPr/>
              <p:nvPr/>
            </p:nvSpPr>
            <p:spPr>
              <a:xfrm>
                <a:off x="2526777" y="1982590"/>
                <a:ext cx="937315" cy="885883"/>
              </a:xfrm>
              <a:prstGeom prst="cube">
                <a:avLst>
                  <a:gd name="adj" fmla="val 66136"/>
                </a:avLst>
              </a:prstGeom>
              <a:solidFill>
                <a:srgbClr val="00B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80"/>
              </a:p>
            </p:txBody>
          </p:sp>
          <p:sp>
            <p:nvSpPr>
              <p:cNvPr id="74" name="Cube 73">
                <a:extLst>
                  <a:ext uri="{FF2B5EF4-FFF2-40B4-BE49-F238E27FC236}">
                    <a16:creationId xmlns:a16="http://schemas.microsoft.com/office/drawing/2014/main" id="{22DD47DC-E7FA-7A74-F805-F59915939A6B}"/>
                  </a:ext>
                </a:extLst>
              </p:cNvPr>
              <p:cNvSpPr/>
              <p:nvPr/>
            </p:nvSpPr>
            <p:spPr>
              <a:xfrm>
                <a:off x="2910044" y="1979670"/>
                <a:ext cx="937315" cy="885883"/>
              </a:xfrm>
              <a:prstGeom prst="cube">
                <a:avLst>
                  <a:gd name="adj" fmla="val 66136"/>
                </a:avLst>
              </a:prstGeom>
              <a:solidFill>
                <a:srgbClr val="00B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80"/>
              </a:p>
            </p:txBody>
          </p:sp>
          <p:sp>
            <p:nvSpPr>
              <p:cNvPr id="75" name="Cube 74">
                <a:extLst>
                  <a:ext uri="{FF2B5EF4-FFF2-40B4-BE49-F238E27FC236}">
                    <a16:creationId xmlns:a16="http://schemas.microsoft.com/office/drawing/2014/main" id="{32758829-C674-BD09-2757-935846AA52A8}"/>
                  </a:ext>
                </a:extLst>
              </p:cNvPr>
              <p:cNvSpPr/>
              <p:nvPr/>
            </p:nvSpPr>
            <p:spPr>
              <a:xfrm>
                <a:off x="3262485" y="1979670"/>
                <a:ext cx="631852" cy="885883"/>
              </a:xfrm>
              <a:prstGeom prst="cube">
                <a:avLst>
                  <a:gd name="adj" fmla="val 92399"/>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80" dirty="0"/>
              </a:p>
            </p:txBody>
          </p:sp>
          <p:grpSp>
            <p:nvGrpSpPr>
              <p:cNvPr id="76" name="Group 75">
                <a:extLst>
                  <a:ext uri="{FF2B5EF4-FFF2-40B4-BE49-F238E27FC236}">
                    <a16:creationId xmlns:a16="http://schemas.microsoft.com/office/drawing/2014/main" id="{C81207C4-F88E-528D-16B7-486C161796BB}"/>
                  </a:ext>
                </a:extLst>
              </p:cNvPr>
              <p:cNvGrpSpPr/>
              <p:nvPr/>
            </p:nvGrpSpPr>
            <p:grpSpPr>
              <a:xfrm>
                <a:off x="1902993" y="2667200"/>
                <a:ext cx="327507" cy="0"/>
                <a:chOff x="2734574" y="1272396"/>
                <a:chExt cx="759124" cy="0"/>
              </a:xfrm>
            </p:grpSpPr>
            <p:cxnSp>
              <p:nvCxnSpPr>
                <p:cNvPr id="152" name="Straight Arrow Connector 151">
                  <a:extLst>
                    <a:ext uri="{FF2B5EF4-FFF2-40B4-BE49-F238E27FC236}">
                      <a16:creationId xmlns:a16="http://schemas.microsoft.com/office/drawing/2014/main" id="{2908A00A-C1D5-BB35-5DAB-5A337B59D53F}"/>
                    </a:ext>
                  </a:extLst>
                </p:cNvPr>
                <p:cNvCxnSpPr/>
                <p:nvPr/>
              </p:nvCxnSpPr>
              <p:spPr>
                <a:xfrm>
                  <a:off x="2734574" y="1272396"/>
                  <a:ext cx="539151" cy="0"/>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53" name="Straight Connector 152">
                  <a:extLst>
                    <a:ext uri="{FF2B5EF4-FFF2-40B4-BE49-F238E27FC236}">
                      <a16:creationId xmlns:a16="http://schemas.microsoft.com/office/drawing/2014/main" id="{EE1884A0-E04E-4246-4605-7B2FAD7C865E}"/>
                    </a:ext>
                  </a:extLst>
                </p:cNvPr>
                <p:cNvCxnSpPr/>
                <p:nvPr/>
              </p:nvCxnSpPr>
              <p:spPr>
                <a:xfrm flipH="1">
                  <a:off x="3036498" y="1272396"/>
                  <a:ext cx="457200"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p:sp>
            <p:nvSpPr>
              <p:cNvPr id="77" name="Cube 76">
                <a:extLst>
                  <a:ext uri="{FF2B5EF4-FFF2-40B4-BE49-F238E27FC236}">
                    <a16:creationId xmlns:a16="http://schemas.microsoft.com/office/drawing/2014/main" id="{7E1DA757-41A6-10D7-E970-D7DBC3B57595}"/>
                  </a:ext>
                </a:extLst>
              </p:cNvPr>
              <p:cNvSpPr/>
              <p:nvPr/>
            </p:nvSpPr>
            <p:spPr>
              <a:xfrm>
                <a:off x="3615327" y="2219422"/>
                <a:ext cx="792553" cy="606677"/>
              </a:xfrm>
              <a:prstGeom prst="cube">
                <a:avLst>
                  <a:gd name="adj" fmla="val 59450"/>
                </a:avLst>
              </a:prstGeom>
              <a:solidFill>
                <a:srgbClr val="00B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80"/>
              </a:p>
            </p:txBody>
          </p:sp>
          <p:grpSp>
            <p:nvGrpSpPr>
              <p:cNvPr id="78" name="Group 77">
                <a:extLst>
                  <a:ext uri="{FF2B5EF4-FFF2-40B4-BE49-F238E27FC236}">
                    <a16:creationId xmlns:a16="http://schemas.microsoft.com/office/drawing/2014/main" id="{A922D8A8-9CEE-41F7-BE52-82E4C1925D16}"/>
                  </a:ext>
                </a:extLst>
              </p:cNvPr>
              <p:cNvGrpSpPr/>
              <p:nvPr/>
            </p:nvGrpSpPr>
            <p:grpSpPr>
              <a:xfrm>
                <a:off x="3363358" y="2669820"/>
                <a:ext cx="327507" cy="0"/>
                <a:chOff x="2734574" y="1272396"/>
                <a:chExt cx="759124" cy="0"/>
              </a:xfrm>
            </p:grpSpPr>
            <p:cxnSp>
              <p:nvCxnSpPr>
                <p:cNvPr id="150" name="Straight Arrow Connector 149">
                  <a:extLst>
                    <a:ext uri="{FF2B5EF4-FFF2-40B4-BE49-F238E27FC236}">
                      <a16:creationId xmlns:a16="http://schemas.microsoft.com/office/drawing/2014/main" id="{BE4FE9D5-0CE0-6447-5463-BA8CBF5E33C5}"/>
                    </a:ext>
                  </a:extLst>
                </p:cNvPr>
                <p:cNvCxnSpPr/>
                <p:nvPr/>
              </p:nvCxnSpPr>
              <p:spPr>
                <a:xfrm>
                  <a:off x="2734574" y="1272396"/>
                  <a:ext cx="539151" cy="0"/>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51" name="Straight Connector 150">
                  <a:extLst>
                    <a:ext uri="{FF2B5EF4-FFF2-40B4-BE49-F238E27FC236}">
                      <a16:creationId xmlns:a16="http://schemas.microsoft.com/office/drawing/2014/main" id="{FE3D2DD3-5D11-ED09-4F5C-7DE08F1664B0}"/>
                    </a:ext>
                  </a:extLst>
                </p:cNvPr>
                <p:cNvCxnSpPr/>
                <p:nvPr/>
              </p:nvCxnSpPr>
              <p:spPr>
                <a:xfrm flipH="1">
                  <a:off x="3036498" y="1272396"/>
                  <a:ext cx="457200"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p:sp>
            <p:nvSpPr>
              <p:cNvPr id="83" name="Cube 82">
                <a:extLst>
                  <a:ext uri="{FF2B5EF4-FFF2-40B4-BE49-F238E27FC236}">
                    <a16:creationId xmlns:a16="http://schemas.microsoft.com/office/drawing/2014/main" id="{A185A485-3D05-5B06-E027-B47760257063}"/>
                  </a:ext>
                </a:extLst>
              </p:cNvPr>
              <p:cNvSpPr/>
              <p:nvPr/>
            </p:nvSpPr>
            <p:spPr>
              <a:xfrm>
                <a:off x="4078689" y="2221944"/>
                <a:ext cx="792553" cy="606677"/>
              </a:xfrm>
              <a:prstGeom prst="cube">
                <a:avLst>
                  <a:gd name="adj" fmla="val 59450"/>
                </a:avLst>
              </a:prstGeom>
              <a:solidFill>
                <a:srgbClr val="00B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80"/>
              </a:p>
            </p:txBody>
          </p:sp>
          <p:grpSp>
            <p:nvGrpSpPr>
              <p:cNvPr id="84" name="Group 83">
                <a:extLst>
                  <a:ext uri="{FF2B5EF4-FFF2-40B4-BE49-F238E27FC236}">
                    <a16:creationId xmlns:a16="http://schemas.microsoft.com/office/drawing/2014/main" id="{19E6D5BE-3335-01DA-989E-BAF352DDF50C}"/>
                  </a:ext>
                </a:extLst>
              </p:cNvPr>
              <p:cNvGrpSpPr/>
              <p:nvPr/>
            </p:nvGrpSpPr>
            <p:grpSpPr>
              <a:xfrm>
                <a:off x="4549341" y="2221761"/>
                <a:ext cx="835657" cy="608217"/>
                <a:chOff x="2652553" y="2439521"/>
                <a:chExt cx="715353" cy="520657"/>
              </a:xfrm>
            </p:grpSpPr>
            <p:sp>
              <p:nvSpPr>
                <p:cNvPr id="148" name="Cube 147">
                  <a:extLst>
                    <a:ext uri="{FF2B5EF4-FFF2-40B4-BE49-F238E27FC236}">
                      <a16:creationId xmlns:a16="http://schemas.microsoft.com/office/drawing/2014/main" id="{716552BE-6D69-2246-02C4-A3FD2463A4BF}"/>
                    </a:ext>
                  </a:extLst>
                </p:cNvPr>
                <p:cNvSpPr/>
                <p:nvPr/>
              </p:nvSpPr>
              <p:spPr>
                <a:xfrm>
                  <a:off x="2652553" y="2440840"/>
                  <a:ext cx="678455" cy="519338"/>
                </a:xfrm>
                <a:prstGeom prst="cube">
                  <a:avLst>
                    <a:gd name="adj" fmla="val 59450"/>
                  </a:avLst>
                </a:prstGeom>
                <a:solidFill>
                  <a:srgbClr val="00B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80"/>
                </a:p>
              </p:txBody>
            </p:sp>
            <p:sp>
              <p:nvSpPr>
                <p:cNvPr id="149" name="Cube 148">
                  <a:extLst>
                    <a:ext uri="{FF2B5EF4-FFF2-40B4-BE49-F238E27FC236}">
                      <a16:creationId xmlns:a16="http://schemas.microsoft.com/office/drawing/2014/main" id="{6BBBAADA-B735-A200-BE4F-07F964B8DB59}"/>
                    </a:ext>
                  </a:extLst>
                </p:cNvPr>
                <p:cNvSpPr/>
                <p:nvPr/>
              </p:nvSpPr>
              <p:spPr>
                <a:xfrm>
                  <a:off x="3019860" y="2439521"/>
                  <a:ext cx="348046" cy="519338"/>
                </a:xfrm>
                <a:prstGeom prst="cube">
                  <a:avLst>
                    <a:gd name="adj" fmla="val 88682"/>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80" dirty="0"/>
                </a:p>
              </p:txBody>
            </p:sp>
          </p:grpSp>
          <p:sp>
            <p:nvSpPr>
              <p:cNvPr id="89" name="Cube 88">
                <a:extLst>
                  <a:ext uri="{FF2B5EF4-FFF2-40B4-BE49-F238E27FC236}">
                    <a16:creationId xmlns:a16="http://schemas.microsoft.com/office/drawing/2014/main" id="{A5D61F79-6578-62C0-B890-8940D01CF288}"/>
                  </a:ext>
                </a:extLst>
              </p:cNvPr>
              <p:cNvSpPr/>
              <p:nvPr/>
            </p:nvSpPr>
            <p:spPr bwMode="auto">
              <a:xfrm>
                <a:off x="5662406" y="2462398"/>
                <a:ext cx="219610" cy="420610"/>
              </a:xfrm>
              <a:prstGeom prst="cube">
                <a:avLst>
                  <a:gd name="adj" fmla="val 97927"/>
                </a:avLst>
              </a:prstGeom>
              <a:solidFill>
                <a:srgbClr val="EEB642"/>
              </a:solidFill>
              <a:ln w="6350" cap="flat" cmpd="sng" algn="ctr">
                <a:solidFill>
                  <a:schemeClr val="tx1"/>
                </a:solidFill>
                <a:prstDash val="solid"/>
                <a:round/>
                <a:headEnd type="none" w="med" len="med"/>
                <a:tailEnd type="triangle" w="med" len="med"/>
              </a:ln>
              <a:effectLst/>
            </p:spPr>
            <p:txBody>
              <a:bodyPr vert="horz" wrap="square" lIns="85344" tIns="42672" rIns="85344" bIns="42672" numCol="1" rtlCol="0" anchor="t" anchorCtr="0" compatLnSpc="1">
                <a:prstTxWarp prst="textNoShape">
                  <a:avLst/>
                </a:prstTxWarp>
              </a:bodyPr>
              <a:lstStyle/>
              <a:p>
                <a:pPr defTabSz="853410" eaLnBrk="0" fontAlgn="base" hangingPunct="0">
                  <a:spcBef>
                    <a:spcPct val="0"/>
                  </a:spcBef>
                  <a:spcAft>
                    <a:spcPct val="0"/>
                  </a:spcAft>
                </a:pPr>
                <a:endParaRPr lang="en-US" sz="2240">
                  <a:latin typeface="Arial" panose="020B0604020202020204" pitchFamily="34" charset="0"/>
                </a:endParaRPr>
              </a:p>
            </p:txBody>
          </p:sp>
          <p:sp>
            <p:nvSpPr>
              <p:cNvPr id="94" name="Cube 93">
                <a:extLst>
                  <a:ext uri="{FF2B5EF4-FFF2-40B4-BE49-F238E27FC236}">
                    <a16:creationId xmlns:a16="http://schemas.microsoft.com/office/drawing/2014/main" id="{E8CB2BF2-6D69-C852-7F6B-D89D78562802}"/>
                  </a:ext>
                </a:extLst>
              </p:cNvPr>
              <p:cNvSpPr/>
              <p:nvPr/>
            </p:nvSpPr>
            <p:spPr bwMode="auto">
              <a:xfrm>
                <a:off x="5159907" y="2306523"/>
                <a:ext cx="515175" cy="732359"/>
              </a:xfrm>
              <a:prstGeom prst="cube">
                <a:avLst>
                  <a:gd name="adj" fmla="val 97927"/>
                </a:avLst>
              </a:prstGeom>
              <a:solidFill>
                <a:srgbClr val="EEB642"/>
              </a:solidFill>
              <a:ln w="6350" cap="flat" cmpd="sng" algn="ctr">
                <a:solidFill>
                  <a:schemeClr val="tx1"/>
                </a:solidFill>
                <a:prstDash val="solid"/>
                <a:round/>
                <a:headEnd type="none" w="med" len="med"/>
                <a:tailEnd type="triangle" w="med" len="med"/>
              </a:ln>
              <a:effectLst/>
            </p:spPr>
            <p:txBody>
              <a:bodyPr vert="horz" wrap="square" lIns="85344" tIns="42672" rIns="85344" bIns="42672" numCol="1" rtlCol="0" anchor="t" anchorCtr="0" compatLnSpc="1">
                <a:prstTxWarp prst="textNoShape">
                  <a:avLst/>
                </a:prstTxWarp>
              </a:bodyPr>
              <a:lstStyle/>
              <a:p>
                <a:pPr defTabSz="853410" eaLnBrk="0" fontAlgn="base" hangingPunct="0">
                  <a:spcBef>
                    <a:spcPct val="0"/>
                  </a:spcBef>
                  <a:spcAft>
                    <a:spcPct val="0"/>
                  </a:spcAft>
                </a:pPr>
                <a:endParaRPr lang="en-US" sz="2240" dirty="0">
                  <a:latin typeface="Arial" panose="020B0604020202020204" pitchFamily="34" charset="0"/>
                </a:endParaRPr>
              </a:p>
            </p:txBody>
          </p:sp>
          <p:sp>
            <p:nvSpPr>
              <p:cNvPr id="97" name="Cube 96">
                <a:extLst>
                  <a:ext uri="{FF2B5EF4-FFF2-40B4-BE49-F238E27FC236}">
                    <a16:creationId xmlns:a16="http://schemas.microsoft.com/office/drawing/2014/main" id="{41B1168C-2077-EDFF-CAB6-96483EEBDB20}"/>
                  </a:ext>
                </a:extLst>
              </p:cNvPr>
              <p:cNvSpPr/>
              <p:nvPr/>
            </p:nvSpPr>
            <p:spPr bwMode="auto">
              <a:xfrm>
                <a:off x="5872411" y="2301950"/>
                <a:ext cx="515175" cy="732359"/>
              </a:xfrm>
              <a:prstGeom prst="cube">
                <a:avLst>
                  <a:gd name="adj" fmla="val 97927"/>
                </a:avLst>
              </a:prstGeom>
              <a:solidFill>
                <a:srgbClr val="EEB500"/>
              </a:solidFill>
              <a:ln w="6350" cap="flat" cmpd="sng" algn="ctr">
                <a:solidFill>
                  <a:schemeClr val="tx1"/>
                </a:solidFill>
                <a:prstDash val="solid"/>
                <a:round/>
                <a:headEnd type="none" w="med" len="med"/>
                <a:tailEnd type="triangle" w="med" len="med"/>
              </a:ln>
              <a:effectLst/>
            </p:spPr>
            <p:txBody>
              <a:bodyPr vert="horz" wrap="square" lIns="85344" tIns="42672" rIns="85344" bIns="42672" numCol="1" rtlCol="0" anchor="t" anchorCtr="0" compatLnSpc="1">
                <a:prstTxWarp prst="textNoShape">
                  <a:avLst/>
                </a:prstTxWarp>
              </a:bodyPr>
              <a:lstStyle/>
              <a:p>
                <a:pPr defTabSz="853410" eaLnBrk="0" fontAlgn="base" hangingPunct="0">
                  <a:spcBef>
                    <a:spcPct val="0"/>
                  </a:spcBef>
                  <a:spcAft>
                    <a:spcPct val="0"/>
                  </a:spcAft>
                </a:pPr>
                <a:endParaRPr lang="en-US" sz="2240">
                  <a:latin typeface="Arial" panose="020B0604020202020204" pitchFamily="34" charset="0"/>
                </a:endParaRPr>
              </a:p>
            </p:txBody>
          </p:sp>
          <p:grpSp>
            <p:nvGrpSpPr>
              <p:cNvPr id="99" name="Group 98">
                <a:extLst>
                  <a:ext uri="{FF2B5EF4-FFF2-40B4-BE49-F238E27FC236}">
                    <a16:creationId xmlns:a16="http://schemas.microsoft.com/office/drawing/2014/main" id="{F011C300-74AD-B747-47E6-E2C5302717BB}"/>
                  </a:ext>
                </a:extLst>
              </p:cNvPr>
              <p:cNvGrpSpPr/>
              <p:nvPr/>
            </p:nvGrpSpPr>
            <p:grpSpPr>
              <a:xfrm>
                <a:off x="5072752" y="2679691"/>
                <a:ext cx="327507" cy="0"/>
                <a:chOff x="2734574" y="1272396"/>
                <a:chExt cx="759124" cy="0"/>
              </a:xfrm>
            </p:grpSpPr>
            <p:cxnSp>
              <p:nvCxnSpPr>
                <p:cNvPr id="142" name="Straight Arrow Connector 141">
                  <a:extLst>
                    <a:ext uri="{FF2B5EF4-FFF2-40B4-BE49-F238E27FC236}">
                      <a16:creationId xmlns:a16="http://schemas.microsoft.com/office/drawing/2014/main" id="{1B585F87-092E-C7C5-BD88-FC31DA3A3B7C}"/>
                    </a:ext>
                  </a:extLst>
                </p:cNvPr>
                <p:cNvCxnSpPr/>
                <p:nvPr/>
              </p:nvCxnSpPr>
              <p:spPr>
                <a:xfrm>
                  <a:off x="2734574" y="1272396"/>
                  <a:ext cx="539151" cy="0"/>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43" name="Straight Connector 142">
                  <a:extLst>
                    <a:ext uri="{FF2B5EF4-FFF2-40B4-BE49-F238E27FC236}">
                      <a16:creationId xmlns:a16="http://schemas.microsoft.com/office/drawing/2014/main" id="{D9E7191B-4F72-38F3-FE95-07B9DBC5D250}"/>
                    </a:ext>
                  </a:extLst>
                </p:cNvPr>
                <p:cNvCxnSpPr/>
                <p:nvPr/>
              </p:nvCxnSpPr>
              <p:spPr>
                <a:xfrm flipH="1">
                  <a:off x="3036498" y="1272396"/>
                  <a:ext cx="457200"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p:grpSp>
            <p:nvGrpSpPr>
              <p:cNvPr id="100" name="Group 99">
                <a:extLst>
                  <a:ext uri="{FF2B5EF4-FFF2-40B4-BE49-F238E27FC236}">
                    <a16:creationId xmlns:a16="http://schemas.microsoft.com/office/drawing/2014/main" id="{A25F0B4F-03C8-B3EA-FD23-3EB1352DFA7C}"/>
                  </a:ext>
                </a:extLst>
              </p:cNvPr>
              <p:cNvGrpSpPr/>
              <p:nvPr/>
            </p:nvGrpSpPr>
            <p:grpSpPr>
              <a:xfrm>
                <a:off x="5416039" y="2678731"/>
                <a:ext cx="327507" cy="0"/>
                <a:chOff x="2734574" y="1272396"/>
                <a:chExt cx="759124" cy="0"/>
              </a:xfrm>
            </p:grpSpPr>
            <p:cxnSp>
              <p:nvCxnSpPr>
                <p:cNvPr id="140" name="Straight Arrow Connector 139">
                  <a:extLst>
                    <a:ext uri="{FF2B5EF4-FFF2-40B4-BE49-F238E27FC236}">
                      <a16:creationId xmlns:a16="http://schemas.microsoft.com/office/drawing/2014/main" id="{324ED3C9-BDAC-3456-AE7C-A1646B140D67}"/>
                    </a:ext>
                  </a:extLst>
                </p:cNvPr>
                <p:cNvCxnSpPr/>
                <p:nvPr/>
              </p:nvCxnSpPr>
              <p:spPr>
                <a:xfrm>
                  <a:off x="2734574" y="1272396"/>
                  <a:ext cx="539151" cy="0"/>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41" name="Straight Connector 140">
                  <a:extLst>
                    <a:ext uri="{FF2B5EF4-FFF2-40B4-BE49-F238E27FC236}">
                      <a16:creationId xmlns:a16="http://schemas.microsoft.com/office/drawing/2014/main" id="{9EA8C3DA-ADCE-49C9-CF6D-A2388B66AEB8}"/>
                    </a:ext>
                  </a:extLst>
                </p:cNvPr>
                <p:cNvCxnSpPr/>
                <p:nvPr/>
              </p:nvCxnSpPr>
              <p:spPr>
                <a:xfrm flipH="1">
                  <a:off x="3036498" y="1272396"/>
                  <a:ext cx="457200"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p:grpSp>
            <p:nvGrpSpPr>
              <p:cNvPr id="101" name="Group 100">
                <a:extLst>
                  <a:ext uri="{FF2B5EF4-FFF2-40B4-BE49-F238E27FC236}">
                    <a16:creationId xmlns:a16="http://schemas.microsoft.com/office/drawing/2014/main" id="{16AB845D-D286-2D76-4910-E753430FD885}"/>
                  </a:ext>
                </a:extLst>
              </p:cNvPr>
              <p:cNvGrpSpPr/>
              <p:nvPr/>
            </p:nvGrpSpPr>
            <p:grpSpPr>
              <a:xfrm>
                <a:off x="5764857" y="2680437"/>
                <a:ext cx="327507" cy="0"/>
                <a:chOff x="2734574" y="1272396"/>
                <a:chExt cx="759124" cy="0"/>
              </a:xfrm>
            </p:grpSpPr>
            <p:cxnSp>
              <p:nvCxnSpPr>
                <p:cNvPr id="138" name="Straight Arrow Connector 137">
                  <a:extLst>
                    <a:ext uri="{FF2B5EF4-FFF2-40B4-BE49-F238E27FC236}">
                      <a16:creationId xmlns:a16="http://schemas.microsoft.com/office/drawing/2014/main" id="{5BACD88A-1295-892F-5A95-3181CD9282A3}"/>
                    </a:ext>
                  </a:extLst>
                </p:cNvPr>
                <p:cNvCxnSpPr/>
                <p:nvPr/>
              </p:nvCxnSpPr>
              <p:spPr>
                <a:xfrm>
                  <a:off x="2734574" y="1272396"/>
                  <a:ext cx="539151" cy="0"/>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39" name="Straight Connector 138">
                  <a:extLst>
                    <a:ext uri="{FF2B5EF4-FFF2-40B4-BE49-F238E27FC236}">
                      <a16:creationId xmlns:a16="http://schemas.microsoft.com/office/drawing/2014/main" id="{2A78934D-9089-9AA1-811B-AD4D658A2862}"/>
                    </a:ext>
                  </a:extLst>
                </p:cNvPr>
                <p:cNvCxnSpPr/>
                <p:nvPr/>
              </p:nvCxnSpPr>
              <p:spPr>
                <a:xfrm flipH="1">
                  <a:off x="3036498" y="1272396"/>
                  <a:ext cx="457200"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p:sp>
            <p:nvSpPr>
              <p:cNvPr id="102" name="Cube 101">
                <a:extLst>
                  <a:ext uri="{FF2B5EF4-FFF2-40B4-BE49-F238E27FC236}">
                    <a16:creationId xmlns:a16="http://schemas.microsoft.com/office/drawing/2014/main" id="{75EE8AA1-CA7E-F737-C22F-C55141228C9A}"/>
                  </a:ext>
                </a:extLst>
              </p:cNvPr>
              <p:cNvSpPr/>
              <p:nvPr/>
            </p:nvSpPr>
            <p:spPr>
              <a:xfrm>
                <a:off x="6371474" y="2223657"/>
                <a:ext cx="792553" cy="606677"/>
              </a:xfrm>
              <a:prstGeom prst="cube">
                <a:avLst>
                  <a:gd name="adj" fmla="val 59450"/>
                </a:avLst>
              </a:prstGeom>
              <a:solidFill>
                <a:schemeClr val="accent6">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80"/>
              </a:p>
            </p:txBody>
          </p:sp>
          <p:grpSp>
            <p:nvGrpSpPr>
              <p:cNvPr id="103" name="Group 102">
                <a:extLst>
                  <a:ext uri="{FF2B5EF4-FFF2-40B4-BE49-F238E27FC236}">
                    <a16:creationId xmlns:a16="http://schemas.microsoft.com/office/drawing/2014/main" id="{188BC8CE-BCEA-B0CD-6D90-1C6C78734A49}"/>
                  </a:ext>
                </a:extLst>
              </p:cNvPr>
              <p:cNvGrpSpPr/>
              <p:nvPr/>
            </p:nvGrpSpPr>
            <p:grpSpPr>
              <a:xfrm>
                <a:off x="6121935" y="2678332"/>
                <a:ext cx="327507" cy="0"/>
                <a:chOff x="2734574" y="1272396"/>
                <a:chExt cx="759124" cy="0"/>
              </a:xfrm>
            </p:grpSpPr>
            <p:cxnSp>
              <p:nvCxnSpPr>
                <p:cNvPr id="136" name="Straight Arrow Connector 135">
                  <a:extLst>
                    <a:ext uri="{FF2B5EF4-FFF2-40B4-BE49-F238E27FC236}">
                      <a16:creationId xmlns:a16="http://schemas.microsoft.com/office/drawing/2014/main" id="{993EFF8E-EB43-ACA3-D2BC-FB36AA8D59C3}"/>
                    </a:ext>
                  </a:extLst>
                </p:cNvPr>
                <p:cNvCxnSpPr/>
                <p:nvPr/>
              </p:nvCxnSpPr>
              <p:spPr>
                <a:xfrm>
                  <a:off x="2734574" y="1272396"/>
                  <a:ext cx="539151" cy="0"/>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37" name="Straight Connector 136">
                  <a:extLst>
                    <a:ext uri="{FF2B5EF4-FFF2-40B4-BE49-F238E27FC236}">
                      <a16:creationId xmlns:a16="http://schemas.microsoft.com/office/drawing/2014/main" id="{97D9AC65-6794-A7B0-2B91-3C742BDDDE70}"/>
                    </a:ext>
                  </a:extLst>
                </p:cNvPr>
                <p:cNvCxnSpPr/>
                <p:nvPr/>
              </p:nvCxnSpPr>
              <p:spPr>
                <a:xfrm flipH="1">
                  <a:off x="3036498" y="1272396"/>
                  <a:ext cx="457200"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p:sp>
            <p:nvSpPr>
              <p:cNvPr id="104" name="Cube 103">
                <a:extLst>
                  <a:ext uri="{FF2B5EF4-FFF2-40B4-BE49-F238E27FC236}">
                    <a16:creationId xmlns:a16="http://schemas.microsoft.com/office/drawing/2014/main" id="{C528AB98-5EB8-8A33-AD84-F9FD1FE72E21}"/>
                  </a:ext>
                </a:extLst>
              </p:cNvPr>
              <p:cNvSpPr/>
              <p:nvPr/>
            </p:nvSpPr>
            <p:spPr>
              <a:xfrm>
                <a:off x="6832049" y="2223783"/>
                <a:ext cx="792553" cy="606677"/>
              </a:xfrm>
              <a:prstGeom prst="cube">
                <a:avLst>
                  <a:gd name="adj" fmla="val 59450"/>
                </a:avLst>
              </a:prstGeom>
              <a:solidFill>
                <a:schemeClr val="accent6">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80"/>
              </a:p>
            </p:txBody>
          </p:sp>
          <p:grpSp>
            <p:nvGrpSpPr>
              <p:cNvPr id="105" name="Group 104">
                <a:extLst>
                  <a:ext uri="{FF2B5EF4-FFF2-40B4-BE49-F238E27FC236}">
                    <a16:creationId xmlns:a16="http://schemas.microsoft.com/office/drawing/2014/main" id="{827C0D6A-4F30-9840-17DC-965E7C464A14}"/>
                  </a:ext>
                </a:extLst>
              </p:cNvPr>
              <p:cNvGrpSpPr/>
              <p:nvPr/>
            </p:nvGrpSpPr>
            <p:grpSpPr>
              <a:xfrm>
                <a:off x="7294729" y="2225935"/>
                <a:ext cx="829211" cy="606678"/>
                <a:chOff x="2236315" y="2552042"/>
                <a:chExt cx="709836" cy="519339"/>
              </a:xfrm>
            </p:grpSpPr>
            <p:sp>
              <p:nvSpPr>
                <p:cNvPr id="134" name="Cube 133">
                  <a:extLst>
                    <a:ext uri="{FF2B5EF4-FFF2-40B4-BE49-F238E27FC236}">
                      <a16:creationId xmlns:a16="http://schemas.microsoft.com/office/drawing/2014/main" id="{0B25D81B-FA1D-6B36-66EF-76540FF36DFD}"/>
                    </a:ext>
                  </a:extLst>
                </p:cNvPr>
                <p:cNvSpPr/>
                <p:nvPr/>
              </p:nvSpPr>
              <p:spPr>
                <a:xfrm>
                  <a:off x="2236315" y="2552043"/>
                  <a:ext cx="678455" cy="519338"/>
                </a:xfrm>
                <a:prstGeom prst="cube">
                  <a:avLst>
                    <a:gd name="adj" fmla="val 59450"/>
                  </a:avLst>
                </a:prstGeom>
                <a:solidFill>
                  <a:schemeClr val="accent6">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80"/>
                </a:p>
              </p:txBody>
            </p:sp>
            <p:sp>
              <p:nvSpPr>
                <p:cNvPr id="135" name="Cube 134">
                  <a:extLst>
                    <a:ext uri="{FF2B5EF4-FFF2-40B4-BE49-F238E27FC236}">
                      <a16:creationId xmlns:a16="http://schemas.microsoft.com/office/drawing/2014/main" id="{B5B1E8A4-7F4D-DB60-3A65-0B0D2DD0EAC3}"/>
                    </a:ext>
                  </a:extLst>
                </p:cNvPr>
                <p:cNvSpPr/>
                <p:nvPr/>
              </p:nvSpPr>
              <p:spPr>
                <a:xfrm>
                  <a:off x="2598105" y="2552042"/>
                  <a:ext cx="348046" cy="519338"/>
                </a:xfrm>
                <a:prstGeom prst="cube">
                  <a:avLst>
                    <a:gd name="adj" fmla="val 88682"/>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80" dirty="0"/>
                </a:p>
              </p:txBody>
            </p:sp>
          </p:grpSp>
          <p:sp>
            <p:nvSpPr>
              <p:cNvPr id="106" name="Cube 105">
                <a:extLst>
                  <a:ext uri="{FF2B5EF4-FFF2-40B4-BE49-F238E27FC236}">
                    <a16:creationId xmlns:a16="http://schemas.microsoft.com/office/drawing/2014/main" id="{09D7A97B-8520-AE9F-078E-3BF0F7A558E3}"/>
                  </a:ext>
                </a:extLst>
              </p:cNvPr>
              <p:cNvSpPr/>
              <p:nvPr/>
            </p:nvSpPr>
            <p:spPr>
              <a:xfrm>
                <a:off x="8092767" y="1973261"/>
                <a:ext cx="937315" cy="885883"/>
              </a:xfrm>
              <a:prstGeom prst="cube">
                <a:avLst>
                  <a:gd name="adj" fmla="val 66136"/>
                </a:avLst>
              </a:prstGeom>
              <a:solidFill>
                <a:schemeClr val="accent6">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80"/>
              </a:p>
            </p:txBody>
          </p:sp>
          <p:grpSp>
            <p:nvGrpSpPr>
              <p:cNvPr id="107" name="Group 106">
                <a:extLst>
                  <a:ext uri="{FF2B5EF4-FFF2-40B4-BE49-F238E27FC236}">
                    <a16:creationId xmlns:a16="http://schemas.microsoft.com/office/drawing/2014/main" id="{0C8A6ED3-27A8-875F-212E-23197D6DD435}"/>
                  </a:ext>
                </a:extLst>
              </p:cNvPr>
              <p:cNvGrpSpPr/>
              <p:nvPr/>
            </p:nvGrpSpPr>
            <p:grpSpPr>
              <a:xfrm>
                <a:off x="7850093" y="2680522"/>
                <a:ext cx="327507" cy="0"/>
                <a:chOff x="2734574" y="1272396"/>
                <a:chExt cx="759124" cy="0"/>
              </a:xfrm>
            </p:grpSpPr>
            <p:cxnSp>
              <p:nvCxnSpPr>
                <p:cNvPr id="132" name="Straight Arrow Connector 131">
                  <a:extLst>
                    <a:ext uri="{FF2B5EF4-FFF2-40B4-BE49-F238E27FC236}">
                      <a16:creationId xmlns:a16="http://schemas.microsoft.com/office/drawing/2014/main" id="{50D3D550-007E-F589-E47C-36AE9F6F8227}"/>
                    </a:ext>
                  </a:extLst>
                </p:cNvPr>
                <p:cNvCxnSpPr/>
                <p:nvPr/>
              </p:nvCxnSpPr>
              <p:spPr>
                <a:xfrm>
                  <a:off x="2734574" y="1272396"/>
                  <a:ext cx="539151" cy="0"/>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33" name="Straight Connector 132">
                  <a:extLst>
                    <a:ext uri="{FF2B5EF4-FFF2-40B4-BE49-F238E27FC236}">
                      <a16:creationId xmlns:a16="http://schemas.microsoft.com/office/drawing/2014/main" id="{41B5BD46-725F-8723-DA2C-5C2BD02625DE}"/>
                    </a:ext>
                  </a:extLst>
                </p:cNvPr>
                <p:cNvCxnSpPr/>
                <p:nvPr/>
              </p:nvCxnSpPr>
              <p:spPr>
                <a:xfrm flipH="1">
                  <a:off x="3036498" y="1272396"/>
                  <a:ext cx="457200"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p:sp>
            <p:nvSpPr>
              <p:cNvPr id="108" name="Cube 107">
                <a:extLst>
                  <a:ext uri="{FF2B5EF4-FFF2-40B4-BE49-F238E27FC236}">
                    <a16:creationId xmlns:a16="http://schemas.microsoft.com/office/drawing/2014/main" id="{6B62BE05-C75C-89A1-D062-C8E318F9327F}"/>
                  </a:ext>
                </a:extLst>
              </p:cNvPr>
              <p:cNvSpPr/>
              <p:nvPr/>
            </p:nvSpPr>
            <p:spPr>
              <a:xfrm>
                <a:off x="8479344" y="1973243"/>
                <a:ext cx="937315" cy="885883"/>
              </a:xfrm>
              <a:prstGeom prst="cube">
                <a:avLst>
                  <a:gd name="adj" fmla="val 66136"/>
                </a:avLst>
              </a:prstGeom>
              <a:solidFill>
                <a:schemeClr val="accent6">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80"/>
              </a:p>
            </p:txBody>
          </p:sp>
          <p:grpSp>
            <p:nvGrpSpPr>
              <p:cNvPr id="109" name="Group 108">
                <a:extLst>
                  <a:ext uri="{FF2B5EF4-FFF2-40B4-BE49-F238E27FC236}">
                    <a16:creationId xmlns:a16="http://schemas.microsoft.com/office/drawing/2014/main" id="{4D90A913-A467-51FD-8463-6380A215E8C6}"/>
                  </a:ext>
                </a:extLst>
              </p:cNvPr>
              <p:cNvGrpSpPr/>
              <p:nvPr/>
            </p:nvGrpSpPr>
            <p:grpSpPr>
              <a:xfrm>
                <a:off x="8867822" y="1977107"/>
                <a:ext cx="984293" cy="885883"/>
                <a:chOff x="7042293" y="2560509"/>
                <a:chExt cx="842592" cy="758349"/>
              </a:xfrm>
            </p:grpSpPr>
            <p:sp>
              <p:nvSpPr>
                <p:cNvPr id="130" name="Cube 129">
                  <a:extLst>
                    <a:ext uri="{FF2B5EF4-FFF2-40B4-BE49-F238E27FC236}">
                      <a16:creationId xmlns:a16="http://schemas.microsoft.com/office/drawing/2014/main" id="{16629925-3DDF-6977-DF26-B69934856650}"/>
                    </a:ext>
                  </a:extLst>
                </p:cNvPr>
                <p:cNvSpPr/>
                <p:nvPr/>
              </p:nvSpPr>
              <p:spPr>
                <a:xfrm>
                  <a:off x="7042293" y="2560509"/>
                  <a:ext cx="802377" cy="758349"/>
                </a:xfrm>
                <a:prstGeom prst="cube">
                  <a:avLst>
                    <a:gd name="adj" fmla="val 66136"/>
                  </a:avLst>
                </a:prstGeom>
                <a:solidFill>
                  <a:schemeClr val="accent6">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80"/>
                </a:p>
              </p:txBody>
            </p:sp>
            <p:sp>
              <p:nvSpPr>
                <p:cNvPr id="131" name="Cube 130">
                  <a:extLst>
                    <a:ext uri="{FF2B5EF4-FFF2-40B4-BE49-F238E27FC236}">
                      <a16:creationId xmlns:a16="http://schemas.microsoft.com/office/drawing/2014/main" id="{AF76E37C-EA96-C4F3-F36E-B49B08A6C7B1}"/>
                    </a:ext>
                  </a:extLst>
                </p:cNvPr>
                <p:cNvSpPr/>
                <p:nvPr/>
              </p:nvSpPr>
              <p:spPr>
                <a:xfrm>
                  <a:off x="7343996" y="2560509"/>
                  <a:ext cx="540889" cy="758349"/>
                </a:xfrm>
                <a:prstGeom prst="cube">
                  <a:avLst>
                    <a:gd name="adj" fmla="val 92399"/>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80" dirty="0"/>
                </a:p>
              </p:txBody>
            </p:sp>
          </p:grpSp>
          <p:sp>
            <p:nvSpPr>
              <p:cNvPr id="110" name="Cube 109">
                <a:extLst>
                  <a:ext uri="{FF2B5EF4-FFF2-40B4-BE49-F238E27FC236}">
                    <a16:creationId xmlns:a16="http://schemas.microsoft.com/office/drawing/2014/main" id="{1092AFFA-A122-208A-F433-4969917D5272}"/>
                  </a:ext>
                </a:extLst>
              </p:cNvPr>
              <p:cNvSpPr/>
              <p:nvPr/>
            </p:nvSpPr>
            <p:spPr>
              <a:xfrm>
                <a:off x="9594231" y="1863143"/>
                <a:ext cx="774650" cy="1254881"/>
              </a:xfrm>
              <a:prstGeom prst="cube">
                <a:avLst>
                  <a:gd name="adj" fmla="val 63822"/>
                </a:avLst>
              </a:prstGeom>
              <a:solidFill>
                <a:schemeClr val="accent6">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80"/>
              </a:p>
            </p:txBody>
          </p:sp>
          <p:grpSp>
            <p:nvGrpSpPr>
              <p:cNvPr id="111" name="Group 110">
                <a:extLst>
                  <a:ext uri="{FF2B5EF4-FFF2-40B4-BE49-F238E27FC236}">
                    <a16:creationId xmlns:a16="http://schemas.microsoft.com/office/drawing/2014/main" id="{FBA2E076-6BB0-392B-AA31-8C6E96BCBB17}"/>
                  </a:ext>
                </a:extLst>
              </p:cNvPr>
              <p:cNvGrpSpPr/>
              <p:nvPr/>
            </p:nvGrpSpPr>
            <p:grpSpPr>
              <a:xfrm>
                <a:off x="9354566" y="2667200"/>
                <a:ext cx="327507" cy="0"/>
                <a:chOff x="2734574" y="1272396"/>
                <a:chExt cx="759124" cy="0"/>
              </a:xfrm>
            </p:grpSpPr>
            <p:cxnSp>
              <p:nvCxnSpPr>
                <p:cNvPr id="128" name="Straight Arrow Connector 127">
                  <a:extLst>
                    <a:ext uri="{FF2B5EF4-FFF2-40B4-BE49-F238E27FC236}">
                      <a16:creationId xmlns:a16="http://schemas.microsoft.com/office/drawing/2014/main" id="{BD90B04D-D2EB-C2A6-43BD-F79562DE8B13}"/>
                    </a:ext>
                  </a:extLst>
                </p:cNvPr>
                <p:cNvCxnSpPr/>
                <p:nvPr/>
              </p:nvCxnSpPr>
              <p:spPr>
                <a:xfrm>
                  <a:off x="2734574" y="1272396"/>
                  <a:ext cx="539151" cy="0"/>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29" name="Straight Connector 128">
                  <a:extLst>
                    <a:ext uri="{FF2B5EF4-FFF2-40B4-BE49-F238E27FC236}">
                      <a16:creationId xmlns:a16="http://schemas.microsoft.com/office/drawing/2014/main" id="{9EA09472-1DDF-41E3-66C4-EAE0B45147AA}"/>
                    </a:ext>
                  </a:extLst>
                </p:cNvPr>
                <p:cNvCxnSpPr/>
                <p:nvPr/>
              </p:nvCxnSpPr>
              <p:spPr>
                <a:xfrm flipH="1">
                  <a:off x="3036498" y="1272396"/>
                  <a:ext cx="457200"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p:grpSp>
            <p:nvGrpSpPr>
              <p:cNvPr id="112" name="Group 111">
                <a:extLst>
                  <a:ext uri="{FF2B5EF4-FFF2-40B4-BE49-F238E27FC236}">
                    <a16:creationId xmlns:a16="http://schemas.microsoft.com/office/drawing/2014/main" id="{9239B9AC-E054-33D5-2C81-7E48CF22DD47}"/>
                  </a:ext>
                </a:extLst>
              </p:cNvPr>
              <p:cNvGrpSpPr/>
              <p:nvPr/>
            </p:nvGrpSpPr>
            <p:grpSpPr>
              <a:xfrm>
                <a:off x="9909659" y="1863143"/>
                <a:ext cx="814822" cy="1254881"/>
                <a:chOff x="6595430" y="2362893"/>
                <a:chExt cx="697518" cy="1074225"/>
              </a:xfrm>
            </p:grpSpPr>
            <p:sp>
              <p:nvSpPr>
                <p:cNvPr id="126" name="Cube 125">
                  <a:extLst>
                    <a:ext uri="{FF2B5EF4-FFF2-40B4-BE49-F238E27FC236}">
                      <a16:creationId xmlns:a16="http://schemas.microsoft.com/office/drawing/2014/main" id="{0C479B93-286F-3817-66CD-B6C81D211A39}"/>
                    </a:ext>
                  </a:extLst>
                </p:cNvPr>
                <p:cNvSpPr/>
                <p:nvPr/>
              </p:nvSpPr>
              <p:spPr>
                <a:xfrm>
                  <a:off x="6595430" y="2362893"/>
                  <a:ext cx="663129" cy="1074225"/>
                </a:xfrm>
                <a:prstGeom prst="cube">
                  <a:avLst>
                    <a:gd name="adj" fmla="val 63822"/>
                  </a:avLst>
                </a:prstGeom>
                <a:solidFill>
                  <a:schemeClr val="accent6">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80"/>
                </a:p>
              </p:txBody>
            </p:sp>
            <p:sp>
              <p:nvSpPr>
                <p:cNvPr id="127" name="Cube 126">
                  <a:extLst>
                    <a:ext uri="{FF2B5EF4-FFF2-40B4-BE49-F238E27FC236}">
                      <a16:creationId xmlns:a16="http://schemas.microsoft.com/office/drawing/2014/main" id="{5F76A9BF-900E-2630-7DC2-7027DDA32152}"/>
                    </a:ext>
                  </a:extLst>
                </p:cNvPr>
                <p:cNvSpPr/>
                <p:nvPr/>
              </p:nvSpPr>
              <p:spPr>
                <a:xfrm>
                  <a:off x="6832221" y="2362893"/>
                  <a:ext cx="460727" cy="1074225"/>
                </a:xfrm>
                <a:prstGeom prst="cube">
                  <a:avLst>
                    <a:gd name="adj" fmla="val 91867"/>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80" dirty="0"/>
                </a:p>
              </p:txBody>
            </p:sp>
          </p:grpSp>
          <p:sp>
            <p:nvSpPr>
              <p:cNvPr id="113" name="Cube 112">
                <a:extLst>
                  <a:ext uri="{FF2B5EF4-FFF2-40B4-BE49-F238E27FC236}">
                    <a16:creationId xmlns:a16="http://schemas.microsoft.com/office/drawing/2014/main" id="{AB946364-2309-6794-4DEE-F5AB62BE6C74}"/>
                  </a:ext>
                </a:extLst>
              </p:cNvPr>
              <p:cNvSpPr/>
              <p:nvPr/>
            </p:nvSpPr>
            <p:spPr>
              <a:xfrm>
                <a:off x="10606074" y="1463946"/>
                <a:ext cx="858673" cy="1906458"/>
              </a:xfrm>
              <a:prstGeom prst="cube">
                <a:avLst>
                  <a:gd name="adj" fmla="val 82874"/>
                </a:avLst>
              </a:prstGeom>
              <a:solidFill>
                <a:schemeClr val="accent6">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80"/>
              </a:p>
            </p:txBody>
          </p:sp>
          <p:grpSp>
            <p:nvGrpSpPr>
              <p:cNvPr id="114" name="Group 113">
                <a:extLst>
                  <a:ext uri="{FF2B5EF4-FFF2-40B4-BE49-F238E27FC236}">
                    <a16:creationId xmlns:a16="http://schemas.microsoft.com/office/drawing/2014/main" id="{2EC1B540-3EA3-125B-FF12-CE53F23CBB69}"/>
                  </a:ext>
                </a:extLst>
              </p:cNvPr>
              <p:cNvGrpSpPr/>
              <p:nvPr/>
            </p:nvGrpSpPr>
            <p:grpSpPr>
              <a:xfrm>
                <a:off x="10326841" y="2667200"/>
                <a:ext cx="327507" cy="0"/>
                <a:chOff x="2734574" y="1272396"/>
                <a:chExt cx="759124" cy="0"/>
              </a:xfrm>
            </p:grpSpPr>
            <p:cxnSp>
              <p:nvCxnSpPr>
                <p:cNvPr id="124" name="Straight Arrow Connector 123">
                  <a:extLst>
                    <a:ext uri="{FF2B5EF4-FFF2-40B4-BE49-F238E27FC236}">
                      <a16:creationId xmlns:a16="http://schemas.microsoft.com/office/drawing/2014/main" id="{FF818CC9-CB01-C2AF-44AC-9EB4F0316C19}"/>
                    </a:ext>
                  </a:extLst>
                </p:cNvPr>
                <p:cNvCxnSpPr/>
                <p:nvPr/>
              </p:nvCxnSpPr>
              <p:spPr>
                <a:xfrm>
                  <a:off x="2734574" y="1272396"/>
                  <a:ext cx="539151" cy="0"/>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25" name="Straight Connector 124">
                  <a:extLst>
                    <a:ext uri="{FF2B5EF4-FFF2-40B4-BE49-F238E27FC236}">
                      <a16:creationId xmlns:a16="http://schemas.microsoft.com/office/drawing/2014/main" id="{FF474E57-768F-0323-C4D9-06F3CBE78FD5}"/>
                    </a:ext>
                  </a:extLst>
                </p:cNvPr>
                <p:cNvCxnSpPr/>
                <p:nvPr/>
              </p:nvCxnSpPr>
              <p:spPr>
                <a:xfrm flipH="1">
                  <a:off x="3036498" y="1272396"/>
                  <a:ext cx="457200"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p:grpSp>
            <p:nvGrpSpPr>
              <p:cNvPr id="115" name="Group 114">
                <a:extLst>
                  <a:ext uri="{FF2B5EF4-FFF2-40B4-BE49-F238E27FC236}">
                    <a16:creationId xmlns:a16="http://schemas.microsoft.com/office/drawing/2014/main" id="{DED807DA-783F-1194-15DC-009EB6C81FB8}"/>
                  </a:ext>
                </a:extLst>
              </p:cNvPr>
              <p:cNvGrpSpPr/>
              <p:nvPr/>
            </p:nvGrpSpPr>
            <p:grpSpPr>
              <a:xfrm>
                <a:off x="10789469" y="1470413"/>
                <a:ext cx="909942" cy="1906460"/>
                <a:chOff x="6120912" y="2012461"/>
                <a:chExt cx="778944" cy="1632001"/>
              </a:xfrm>
            </p:grpSpPr>
            <p:sp>
              <p:nvSpPr>
                <p:cNvPr id="122" name="Cube 121">
                  <a:extLst>
                    <a:ext uri="{FF2B5EF4-FFF2-40B4-BE49-F238E27FC236}">
                      <a16:creationId xmlns:a16="http://schemas.microsoft.com/office/drawing/2014/main" id="{1BE48CCE-296B-E146-52BE-3D0396593D89}"/>
                    </a:ext>
                  </a:extLst>
                </p:cNvPr>
                <p:cNvSpPr/>
                <p:nvPr/>
              </p:nvSpPr>
              <p:spPr>
                <a:xfrm>
                  <a:off x="6120912" y="2012463"/>
                  <a:ext cx="735056" cy="1631999"/>
                </a:xfrm>
                <a:prstGeom prst="cube">
                  <a:avLst>
                    <a:gd name="adj" fmla="val 82874"/>
                  </a:avLst>
                </a:prstGeom>
                <a:solidFill>
                  <a:schemeClr val="accent6">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80"/>
                </a:p>
              </p:txBody>
            </p:sp>
            <p:sp>
              <p:nvSpPr>
                <p:cNvPr id="123" name="Cube 122">
                  <a:extLst>
                    <a:ext uri="{FF2B5EF4-FFF2-40B4-BE49-F238E27FC236}">
                      <a16:creationId xmlns:a16="http://schemas.microsoft.com/office/drawing/2014/main" id="{3E217B03-F037-5BCE-E9AD-8DCEE85ABB15}"/>
                    </a:ext>
                  </a:extLst>
                </p:cNvPr>
                <p:cNvSpPr/>
                <p:nvPr/>
              </p:nvSpPr>
              <p:spPr>
                <a:xfrm>
                  <a:off x="6251141" y="2012461"/>
                  <a:ext cx="648715" cy="1632001"/>
                </a:xfrm>
                <a:prstGeom prst="cube">
                  <a:avLst>
                    <a:gd name="adj" fmla="val 94571"/>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80" dirty="0"/>
                </a:p>
              </p:txBody>
            </p:sp>
          </p:grpSp>
          <p:grpSp>
            <p:nvGrpSpPr>
              <p:cNvPr id="116" name="Group 115">
                <a:extLst>
                  <a:ext uri="{FF2B5EF4-FFF2-40B4-BE49-F238E27FC236}">
                    <a16:creationId xmlns:a16="http://schemas.microsoft.com/office/drawing/2014/main" id="{25712CBC-0756-2E5D-267A-47625108A54B}"/>
                  </a:ext>
                </a:extLst>
              </p:cNvPr>
              <p:cNvGrpSpPr/>
              <p:nvPr/>
            </p:nvGrpSpPr>
            <p:grpSpPr>
              <a:xfrm>
                <a:off x="11228541" y="2652615"/>
                <a:ext cx="327507" cy="0"/>
                <a:chOff x="2734574" y="1272396"/>
                <a:chExt cx="759124" cy="0"/>
              </a:xfrm>
            </p:grpSpPr>
            <p:cxnSp>
              <p:nvCxnSpPr>
                <p:cNvPr id="120" name="Straight Arrow Connector 119">
                  <a:extLst>
                    <a:ext uri="{FF2B5EF4-FFF2-40B4-BE49-F238E27FC236}">
                      <a16:creationId xmlns:a16="http://schemas.microsoft.com/office/drawing/2014/main" id="{C0434519-7B1D-A4B3-5351-13539C5910EC}"/>
                    </a:ext>
                  </a:extLst>
                </p:cNvPr>
                <p:cNvCxnSpPr/>
                <p:nvPr/>
              </p:nvCxnSpPr>
              <p:spPr>
                <a:xfrm>
                  <a:off x="2734574" y="1272396"/>
                  <a:ext cx="539151" cy="0"/>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21" name="Straight Connector 120">
                  <a:extLst>
                    <a:ext uri="{FF2B5EF4-FFF2-40B4-BE49-F238E27FC236}">
                      <a16:creationId xmlns:a16="http://schemas.microsoft.com/office/drawing/2014/main" id="{D336D4E1-BEE3-258D-B091-892678E26140}"/>
                    </a:ext>
                  </a:extLst>
                </p:cNvPr>
                <p:cNvCxnSpPr/>
                <p:nvPr/>
              </p:nvCxnSpPr>
              <p:spPr>
                <a:xfrm flipH="1">
                  <a:off x="3036498" y="1272396"/>
                  <a:ext cx="457200"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p:grpSp>
            <p:nvGrpSpPr>
              <p:cNvPr id="117" name="Group 116">
                <a:extLst>
                  <a:ext uri="{FF2B5EF4-FFF2-40B4-BE49-F238E27FC236}">
                    <a16:creationId xmlns:a16="http://schemas.microsoft.com/office/drawing/2014/main" id="{976D477D-CB92-3C02-7C4F-272291F63E38}"/>
                  </a:ext>
                </a:extLst>
              </p:cNvPr>
              <p:cNvGrpSpPr/>
              <p:nvPr/>
            </p:nvGrpSpPr>
            <p:grpSpPr>
              <a:xfrm>
                <a:off x="11496290" y="1380539"/>
                <a:ext cx="853325" cy="2238973"/>
                <a:chOff x="5755256" y="1927790"/>
                <a:chExt cx="730478" cy="1916644"/>
              </a:xfrm>
            </p:grpSpPr>
            <p:sp>
              <p:nvSpPr>
                <p:cNvPr id="118" name="Cube 117">
                  <a:extLst>
                    <a:ext uri="{FF2B5EF4-FFF2-40B4-BE49-F238E27FC236}">
                      <a16:creationId xmlns:a16="http://schemas.microsoft.com/office/drawing/2014/main" id="{3AF3B60C-B232-77AB-63B6-F7691791EAE8}"/>
                    </a:ext>
                  </a:extLst>
                </p:cNvPr>
                <p:cNvSpPr/>
                <p:nvPr/>
              </p:nvSpPr>
              <p:spPr>
                <a:xfrm>
                  <a:off x="5755256" y="1927805"/>
                  <a:ext cx="681488" cy="1916629"/>
                </a:xfrm>
                <a:prstGeom prst="cube">
                  <a:avLst>
                    <a:gd name="adj" fmla="val 87072"/>
                  </a:avLst>
                </a:prstGeom>
                <a:solidFill>
                  <a:schemeClr val="accent6">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80" dirty="0"/>
                </a:p>
              </p:txBody>
            </p:sp>
            <p:sp>
              <p:nvSpPr>
                <p:cNvPr id="119" name="Cube 118">
                  <a:extLst>
                    <a:ext uri="{FF2B5EF4-FFF2-40B4-BE49-F238E27FC236}">
                      <a16:creationId xmlns:a16="http://schemas.microsoft.com/office/drawing/2014/main" id="{F8D60F34-6AE2-3D0B-12BA-4C6697F5B12B}"/>
                    </a:ext>
                  </a:extLst>
                </p:cNvPr>
                <p:cNvSpPr/>
                <p:nvPr/>
              </p:nvSpPr>
              <p:spPr>
                <a:xfrm>
                  <a:off x="5851251" y="1927790"/>
                  <a:ext cx="634483" cy="1916629"/>
                </a:xfrm>
                <a:prstGeom prst="cube">
                  <a:avLst>
                    <a:gd name="adj" fmla="val 93429"/>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80" dirty="0"/>
                </a:p>
              </p:txBody>
            </p:sp>
          </p:grpSp>
        </p:grpSp>
      </p:grpSp>
      <p:pic>
        <p:nvPicPr>
          <p:cNvPr id="161" name="Picture 160">
            <a:extLst>
              <a:ext uri="{FF2B5EF4-FFF2-40B4-BE49-F238E27FC236}">
                <a16:creationId xmlns:a16="http://schemas.microsoft.com/office/drawing/2014/main" id="{1AE0A991-2573-697E-3A24-C697BC2B69CA}"/>
              </a:ext>
            </a:extLst>
          </p:cNvPr>
          <p:cNvPicPr>
            <a:picLocks noChangeAspect="1"/>
          </p:cNvPicPr>
          <p:nvPr/>
        </p:nvPicPr>
        <p:blipFill>
          <a:blip r:embed="rId4"/>
          <a:srcRect l="1239" t="16425" r="89148" b="60979"/>
          <a:stretch/>
        </p:blipFill>
        <p:spPr>
          <a:xfrm>
            <a:off x="18291653" y="23194874"/>
            <a:ext cx="1648296" cy="1893148"/>
          </a:xfrm>
          <a:prstGeom prst="rect">
            <a:avLst/>
          </a:prstGeom>
        </p:spPr>
      </p:pic>
      <p:sp>
        <p:nvSpPr>
          <p:cNvPr id="163" name="TextBox 162">
            <a:extLst>
              <a:ext uri="{FF2B5EF4-FFF2-40B4-BE49-F238E27FC236}">
                <a16:creationId xmlns:a16="http://schemas.microsoft.com/office/drawing/2014/main" id="{D6CD546E-62F1-BFED-C65E-6956D9F3ACC5}"/>
              </a:ext>
            </a:extLst>
          </p:cNvPr>
          <p:cNvSpPr txBox="1"/>
          <p:nvPr/>
        </p:nvSpPr>
        <p:spPr>
          <a:xfrm>
            <a:off x="4263539" y="22084752"/>
            <a:ext cx="1750800" cy="408253"/>
          </a:xfrm>
          <a:prstGeom prst="rect">
            <a:avLst/>
          </a:prstGeom>
          <a:noFill/>
        </p:spPr>
        <p:txBody>
          <a:bodyPr wrap="none" rtlCol="0">
            <a:spAutoFit/>
          </a:bodyPr>
          <a:lstStyle/>
          <a:p>
            <a:r>
              <a:rPr lang="en-US" sz="2053" dirty="0"/>
              <a:t>[32x32x32x32]</a:t>
            </a:r>
          </a:p>
        </p:txBody>
      </p:sp>
      <p:sp>
        <p:nvSpPr>
          <p:cNvPr id="164" name="TextBox 163">
            <a:extLst>
              <a:ext uri="{FF2B5EF4-FFF2-40B4-BE49-F238E27FC236}">
                <a16:creationId xmlns:a16="http://schemas.microsoft.com/office/drawing/2014/main" id="{C8516179-118A-7D9C-F466-AA372C826BDD}"/>
              </a:ext>
            </a:extLst>
          </p:cNvPr>
          <p:cNvSpPr txBox="1"/>
          <p:nvPr/>
        </p:nvSpPr>
        <p:spPr>
          <a:xfrm>
            <a:off x="16038393" y="22084752"/>
            <a:ext cx="1750800" cy="408253"/>
          </a:xfrm>
          <a:prstGeom prst="rect">
            <a:avLst/>
          </a:prstGeom>
          <a:noFill/>
        </p:spPr>
        <p:txBody>
          <a:bodyPr wrap="none" rtlCol="0">
            <a:spAutoFit/>
          </a:bodyPr>
          <a:lstStyle/>
          <a:p>
            <a:r>
              <a:rPr lang="en-US" sz="2053" dirty="0"/>
              <a:t>[32x32x32x32]</a:t>
            </a:r>
          </a:p>
        </p:txBody>
      </p:sp>
      <p:sp>
        <p:nvSpPr>
          <p:cNvPr id="165" name="TextBox 164">
            <a:extLst>
              <a:ext uri="{FF2B5EF4-FFF2-40B4-BE49-F238E27FC236}">
                <a16:creationId xmlns:a16="http://schemas.microsoft.com/office/drawing/2014/main" id="{9EDEEC98-20DC-A511-F497-52B1405A2704}"/>
              </a:ext>
            </a:extLst>
          </p:cNvPr>
          <p:cNvSpPr txBox="1"/>
          <p:nvPr/>
        </p:nvSpPr>
        <p:spPr>
          <a:xfrm>
            <a:off x="5225810" y="22425187"/>
            <a:ext cx="1750800" cy="408253"/>
          </a:xfrm>
          <a:prstGeom prst="rect">
            <a:avLst/>
          </a:prstGeom>
          <a:noFill/>
        </p:spPr>
        <p:txBody>
          <a:bodyPr wrap="none" rtlCol="0">
            <a:spAutoFit/>
          </a:bodyPr>
          <a:lstStyle/>
          <a:p>
            <a:r>
              <a:rPr lang="en-US" sz="2053" dirty="0"/>
              <a:t>[64x16x16x16]</a:t>
            </a:r>
          </a:p>
        </p:txBody>
      </p:sp>
      <p:sp>
        <p:nvSpPr>
          <p:cNvPr id="167" name="TextBox 166">
            <a:extLst>
              <a:ext uri="{FF2B5EF4-FFF2-40B4-BE49-F238E27FC236}">
                <a16:creationId xmlns:a16="http://schemas.microsoft.com/office/drawing/2014/main" id="{7CDAD786-8BB6-3604-D680-0CC5399A13FC}"/>
              </a:ext>
            </a:extLst>
          </p:cNvPr>
          <p:cNvSpPr txBox="1"/>
          <p:nvPr/>
        </p:nvSpPr>
        <p:spPr>
          <a:xfrm>
            <a:off x="14836349" y="22421200"/>
            <a:ext cx="1750800" cy="408253"/>
          </a:xfrm>
          <a:prstGeom prst="rect">
            <a:avLst/>
          </a:prstGeom>
          <a:noFill/>
        </p:spPr>
        <p:txBody>
          <a:bodyPr wrap="none" rtlCol="0">
            <a:spAutoFit/>
          </a:bodyPr>
          <a:lstStyle/>
          <a:p>
            <a:r>
              <a:rPr lang="en-US" sz="2053" dirty="0"/>
              <a:t>[64x16x16x16]</a:t>
            </a:r>
          </a:p>
        </p:txBody>
      </p:sp>
      <p:sp>
        <p:nvSpPr>
          <p:cNvPr id="168" name="TextBox 167">
            <a:extLst>
              <a:ext uri="{FF2B5EF4-FFF2-40B4-BE49-F238E27FC236}">
                <a16:creationId xmlns:a16="http://schemas.microsoft.com/office/drawing/2014/main" id="{65B1079E-B599-0ABC-5FEF-93EA79620325}"/>
              </a:ext>
            </a:extLst>
          </p:cNvPr>
          <p:cNvSpPr txBox="1"/>
          <p:nvPr/>
        </p:nvSpPr>
        <p:spPr>
          <a:xfrm>
            <a:off x="6191917" y="22765056"/>
            <a:ext cx="1484702" cy="408253"/>
          </a:xfrm>
          <a:prstGeom prst="rect">
            <a:avLst/>
          </a:prstGeom>
          <a:noFill/>
        </p:spPr>
        <p:txBody>
          <a:bodyPr wrap="none" rtlCol="0">
            <a:spAutoFit/>
          </a:bodyPr>
          <a:lstStyle/>
          <a:p>
            <a:r>
              <a:rPr lang="en-US" sz="2053" dirty="0"/>
              <a:t>[128x8x8x8]</a:t>
            </a:r>
          </a:p>
        </p:txBody>
      </p:sp>
      <p:sp>
        <p:nvSpPr>
          <p:cNvPr id="169" name="TextBox 168">
            <a:extLst>
              <a:ext uri="{FF2B5EF4-FFF2-40B4-BE49-F238E27FC236}">
                <a16:creationId xmlns:a16="http://schemas.microsoft.com/office/drawing/2014/main" id="{05212C7A-6C81-4DB0-B2E9-48C76903A777}"/>
              </a:ext>
            </a:extLst>
          </p:cNvPr>
          <p:cNvSpPr txBox="1"/>
          <p:nvPr/>
        </p:nvSpPr>
        <p:spPr>
          <a:xfrm>
            <a:off x="13488569" y="22679163"/>
            <a:ext cx="1484702" cy="408253"/>
          </a:xfrm>
          <a:prstGeom prst="rect">
            <a:avLst/>
          </a:prstGeom>
          <a:noFill/>
        </p:spPr>
        <p:txBody>
          <a:bodyPr wrap="none" rtlCol="0">
            <a:spAutoFit/>
          </a:bodyPr>
          <a:lstStyle/>
          <a:p>
            <a:r>
              <a:rPr lang="en-US" sz="2053" dirty="0"/>
              <a:t>[128x8x8x8]</a:t>
            </a:r>
          </a:p>
        </p:txBody>
      </p:sp>
      <p:sp>
        <p:nvSpPr>
          <p:cNvPr id="170" name="TextBox 169">
            <a:extLst>
              <a:ext uri="{FF2B5EF4-FFF2-40B4-BE49-F238E27FC236}">
                <a16:creationId xmlns:a16="http://schemas.microsoft.com/office/drawing/2014/main" id="{B2088939-8D1F-D4BD-D9E6-30A4C9C7CF7E}"/>
              </a:ext>
            </a:extLst>
          </p:cNvPr>
          <p:cNvSpPr txBox="1"/>
          <p:nvPr/>
        </p:nvSpPr>
        <p:spPr>
          <a:xfrm>
            <a:off x="7906129" y="22897749"/>
            <a:ext cx="1484702" cy="408253"/>
          </a:xfrm>
          <a:prstGeom prst="rect">
            <a:avLst/>
          </a:prstGeom>
          <a:noFill/>
        </p:spPr>
        <p:txBody>
          <a:bodyPr wrap="none" rtlCol="0">
            <a:spAutoFit/>
          </a:bodyPr>
          <a:lstStyle/>
          <a:p>
            <a:r>
              <a:rPr lang="en-US" sz="2053" dirty="0"/>
              <a:t>[256x4x4x4]</a:t>
            </a:r>
          </a:p>
        </p:txBody>
      </p:sp>
      <p:sp>
        <p:nvSpPr>
          <p:cNvPr id="171" name="TextBox 170">
            <a:extLst>
              <a:ext uri="{FF2B5EF4-FFF2-40B4-BE49-F238E27FC236}">
                <a16:creationId xmlns:a16="http://schemas.microsoft.com/office/drawing/2014/main" id="{1ADAF602-9684-2E18-DFC5-57B52B13D0AB}"/>
              </a:ext>
            </a:extLst>
          </p:cNvPr>
          <p:cNvSpPr txBox="1"/>
          <p:nvPr/>
        </p:nvSpPr>
        <p:spPr>
          <a:xfrm>
            <a:off x="11929889" y="23012751"/>
            <a:ext cx="1484702" cy="408253"/>
          </a:xfrm>
          <a:prstGeom prst="rect">
            <a:avLst/>
          </a:prstGeom>
          <a:noFill/>
        </p:spPr>
        <p:txBody>
          <a:bodyPr wrap="none" rtlCol="0">
            <a:spAutoFit/>
          </a:bodyPr>
          <a:lstStyle/>
          <a:p>
            <a:r>
              <a:rPr lang="en-US" sz="2053" dirty="0"/>
              <a:t>[256x4x4x4]</a:t>
            </a:r>
          </a:p>
        </p:txBody>
      </p:sp>
      <p:sp>
        <p:nvSpPr>
          <p:cNvPr id="172" name="TextBox 171">
            <a:extLst>
              <a:ext uri="{FF2B5EF4-FFF2-40B4-BE49-F238E27FC236}">
                <a16:creationId xmlns:a16="http://schemas.microsoft.com/office/drawing/2014/main" id="{366AB1E9-A960-48B1-9333-7B9247C20CA7}"/>
              </a:ext>
            </a:extLst>
          </p:cNvPr>
          <p:cNvSpPr txBox="1"/>
          <p:nvPr/>
        </p:nvSpPr>
        <p:spPr>
          <a:xfrm>
            <a:off x="8048831" y="24193229"/>
            <a:ext cx="1484702" cy="408253"/>
          </a:xfrm>
          <a:prstGeom prst="rect">
            <a:avLst/>
          </a:prstGeom>
          <a:noFill/>
        </p:spPr>
        <p:txBody>
          <a:bodyPr wrap="none" rtlCol="0">
            <a:spAutoFit/>
          </a:bodyPr>
          <a:lstStyle/>
          <a:p>
            <a:r>
              <a:rPr lang="en-US" sz="2053" dirty="0"/>
              <a:t>[512x2x2x2]</a:t>
            </a:r>
          </a:p>
        </p:txBody>
      </p:sp>
      <p:sp>
        <p:nvSpPr>
          <p:cNvPr id="173" name="TextBox 172">
            <a:extLst>
              <a:ext uri="{FF2B5EF4-FFF2-40B4-BE49-F238E27FC236}">
                <a16:creationId xmlns:a16="http://schemas.microsoft.com/office/drawing/2014/main" id="{BA678ED3-CF38-97B6-2A19-512322EDCE4D}"/>
              </a:ext>
            </a:extLst>
          </p:cNvPr>
          <p:cNvSpPr txBox="1"/>
          <p:nvPr/>
        </p:nvSpPr>
        <p:spPr>
          <a:xfrm>
            <a:off x="10491970" y="24171706"/>
            <a:ext cx="1484702" cy="408253"/>
          </a:xfrm>
          <a:prstGeom prst="rect">
            <a:avLst/>
          </a:prstGeom>
          <a:noFill/>
        </p:spPr>
        <p:txBody>
          <a:bodyPr wrap="none" rtlCol="0">
            <a:spAutoFit/>
          </a:bodyPr>
          <a:lstStyle/>
          <a:p>
            <a:r>
              <a:rPr lang="en-US" sz="2053" dirty="0"/>
              <a:t>[512x2x2x2]</a:t>
            </a:r>
          </a:p>
        </p:txBody>
      </p:sp>
      <p:sp>
        <p:nvSpPr>
          <p:cNvPr id="174" name="TextBox 173">
            <a:extLst>
              <a:ext uri="{FF2B5EF4-FFF2-40B4-BE49-F238E27FC236}">
                <a16:creationId xmlns:a16="http://schemas.microsoft.com/office/drawing/2014/main" id="{3D5376CA-910D-C439-2090-E00AD48B624B}"/>
              </a:ext>
            </a:extLst>
          </p:cNvPr>
          <p:cNvSpPr txBox="1"/>
          <p:nvPr/>
        </p:nvSpPr>
        <p:spPr>
          <a:xfrm>
            <a:off x="9416371" y="24248980"/>
            <a:ext cx="877163" cy="408253"/>
          </a:xfrm>
          <a:prstGeom prst="rect">
            <a:avLst/>
          </a:prstGeom>
          <a:noFill/>
        </p:spPr>
        <p:txBody>
          <a:bodyPr wrap="none" rtlCol="0">
            <a:spAutoFit/>
          </a:bodyPr>
          <a:lstStyle/>
          <a:p>
            <a:r>
              <a:rPr lang="en-US" sz="2053" dirty="0"/>
              <a:t>[2048]</a:t>
            </a:r>
          </a:p>
        </p:txBody>
      </p:sp>
      <p:sp>
        <p:nvSpPr>
          <p:cNvPr id="175" name="TextBox 174">
            <a:extLst>
              <a:ext uri="{FF2B5EF4-FFF2-40B4-BE49-F238E27FC236}">
                <a16:creationId xmlns:a16="http://schemas.microsoft.com/office/drawing/2014/main" id="{4D09CE95-1AB3-68B7-CCFA-FC8E6D12E608}"/>
              </a:ext>
            </a:extLst>
          </p:cNvPr>
          <p:cNvSpPr txBox="1"/>
          <p:nvPr/>
        </p:nvSpPr>
        <p:spPr>
          <a:xfrm>
            <a:off x="10352001" y="23341629"/>
            <a:ext cx="478016" cy="408253"/>
          </a:xfrm>
          <a:prstGeom prst="rect">
            <a:avLst/>
          </a:prstGeom>
          <a:noFill/>
        </p:spPr>
        <p:txBody>
          <a:bodyPr wrap="none" rtlCol="0">
            <a:spAutoFit/>
          </a:bodyPr>
          <a:lstStyle/>
          <a:p>
            <a:r>
              <a:rPr lang="en-US" sz="2053" dirty="0"/>
              <a:t>[4]</a:t>
            </a:r>
          </a:p>
        </p:txBody>
      </p:sp>
      <p:sp>
        <p:nvSpPr>
          <p:cNvPr id="176" name="Rectangle 175">
            <a:extLst>
              <a:ext uri="{FF2B5EF4-FFF2-40B4-BE49-F238E27FC236}">
                <a16:creationId xmlns:a16="http://schemas.microsoft.com/office/drawing/2014/main" id="{7B375C5A-4BEA-F729-57A6-63418BDA97DB}"/>
              </a:ext>
            </a:extLst>
          </p:cNvPr>
          <p:cNvSpPr/>
          <p:nvPr/>
        </p:nvSpPr>
        <p:spPr>
          <a:xfrm>
            <a:off x="9898036" y="23500548"/>
            <a:ext cx="506326" cy="78553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68"/>
          </a:p>
        </p:txBody>
      </p:sp>
      <p:sp>
        <p:nvSpPr>
          <p:cNvPr id="177" name="Text Box 6">
            <a:extLst>
              <a:ext uri="{FF2B5EF4-FFF2-40B4-BE49-F238E27FC236}">
                <a16:creationId xmlns:a16="http://schemas.microsoft.com/office/drawing/2014/main" id="{D8CC4E5C-BAAC-21FD-2334-9459BB0B59DF}"/>
              </a:ext>
            </a:extLst>
          </p:cNvPr>
          <p:cNvSpPr txBox="1"/>
          <p:nvPr/>
        </p:nvSpPr>
        <p:spPr>
          <a:xfrm>
            <a:off x="9408169" y="22912416"/>
            <a:ext cx="2279083" cy="446546"/>
          </a:xfrm>
          <a:prstGeom prst="rect">
            <a:avLst/>
          </a:prstGeom>
          <a:noFill/>
          <a:ln w="6350">
            <a:noFill/>
          </a:ln>
        </p:spPr>
        <p:txBody>
          <a:bodyPr rot="0" spcFirstLastPara="0" vert="horz" wrap="square" lIns="85344" tIns="42672" rIns="85344" bIns="42672" numCol="1" spcCol="0" rtlCol="0" fromWordArt="0" anchor="t" anchorCtr="0" forceAA="0" compatLnSpc="1">
            <a:prstTxWarp prst="textNoShape">
              <a:avLst/>
            </a:prstTxWarp>
            <a:noAutofit/>
          </a:bodyPr>
          <a:lstStyle/>
          <a:p>
            <a:pPr algn="just"/>
            <a:r>
              <a:rPr lang="en-US" sz="2240" dirty="0">
                <a:solidFill>
                  <a:srgbClr val="FF0000"/>
                </a:solidFill>
                <a:latin typeface="Arial" panose="020B0604020202020204" pitchFamily="34" charset="0"/>
                <a:cs typeface="Arial" panose="020B0604020202020204" pitchFamily="34" charset="0"/>
              </a:rPr>
              <a:t>Bottleneck layer</a:t>
            </a:r>
          </a:p>
        </p:txBody>
      </p:sp>
      <p:sp>
        <p:nvSpPr>
          <p:cNvPr id="178" name="Text Box 6">
            <a:extLst>
              <a:ext uri="{FF2B5EF4-FFF2-40B4-BE49-F238E27FC236}">
                <a16:creationId xmlns:a16="http://schemas.microsoft.com/office/drawing/2014/main" id="{CE67301E-64AA-9049-5D29-09378C7A4B97}"/>
              </a:ext>
            </a:extLst>
          </p:cNvPr>
          <p:cNvSpPr txBox="1"/>
          <p:nvPr/>
        </p:nvSpPr>
        <p:spPr>
          <a:xfrm>
            <a:off x="3605792" y="25268800"/>
            <a:ext cx="3223638" cy="450768"/>
          </a:xfrm>
          <a:prstGeom prst="rect">
            <a:avLst/>
          </a:prstGeom>
          <a:solidFill>
            <a:srgbClr val="57C073"/>
          </a:solidFill>
          <a:ln w="6350">
            <a:solidFill>
              <a:schemeClr val="tx1"/>
            </a:solidFill>
          </a:ln>
        </p:spPr>
        <p:txBody>
          <a:bodyPr rot="0" spcFirstLastPara="0" vert="horz" wrap="square" lIns="85344" tIns="42672" rIns="85344" bIns="42672" numCol="1" spcCol="0" rtlCol="0" fromWordArt="0" anchor="t" anchorCtr="0" forceAA="0" compatLnSpc="1">
            <a:prstTxWarp prst="textNoShape">
              <a:avLst/>
            </a:prstTxWarp>
            <a:noAutofit/>
          </a:bodyPr>
          <a:lstStyle/>
          <a:p>
            <a:pPr algn="just"/>
            <a:r>
              <a:rPr lang="en-US" sz="2240" b="1" dirty="0">
                <a:solidFill>
                  <a:schemeClr val="bg1"/>
                </a:solidFill>
                <a:latin typeface="Arial" panose="020B0604020202020204" pitchFamily="34" charset="0"/>
                <a:cs typeface="Arial" panose="020B0604020202020204" pitchFamily="34" charset="0"/>
              </a:rPr>
              <a:t>3D convolutional layer</a:t>
            </a:r>
            <a:endParaRPr lang="en-US" sz="2240" dirty="0">
              <a:solidFill>
                <a:schemeClr val="bg1"/>
              </a:solidFill>
              <a:latin typeface="Arial" panose="020B0604020202020204" pitchFamily="34" charset="0"/>
              <a:cs typeface="Arial" panose="020B0604020202020204" pitchFamily="34" charset="0"/>
            </a:endParaRPr>
          </a:p>
        </p:txBody>
      </p:sp>
      <p:sp>
        <p:nvSpPr>
          <p:cNvPr id="179" name="Text Box 6">
            <a:extLst>
              <a:ext uri="{FF2B5EF4-FFF2-40B4-BE49-F238E27FC236}">
                <a16:creationId xmlns:a16="http://schemas.microsoft.com/office/drawing/2014/main" id="{CD6EB5C4-7082-3F2C-AEF3-A247C9420526}"/>
              </a:ext>
            </a:extLst>
          </p:cNvPr>
          <p:cNvSpPr txBox="1"/>
          <p:nvPr/>
        </p:nvSpPr>
        <p:spPr>
          <a:xfrm>
            <a:off x="14073654" y="25288692"/>
            <a:ext cx="3594443" cy="450769"/>
          </a:xfrm>
          <a:prstGeom prst="rect">
            <a:avLst/>
          </a:prstGeom>
          <a:solidFill>
            <a:srgbClr val="5E784E"/>
          </a:solidFill>
          <a:ln w="6350">
            <a:solidFill>
              <a:schemeClr val="tx1"/>
            </a:solidFill>
          </a:ln>
        </p:spPr>
        <p:txBody>
          <a:bodyPr rot="0" spcFirstLastPara="0" vert="horz" wrap="square" lIns="85344" tIns="42672" rIns="85344" bIns="42672" numCol="1" spcCol="0" rtlCol="0" fromWordArt="0" anchor="t" anchorCtr="0" forceAA="0" compatLnSpc="1">
            <a:prstTxWarp prst="textNoShape">
              <a:avLst/>
            </a:prstTxWarp>
            <a:noAutofit/>
          </a:bodyPr>
          <a:lstStyle/>
          <a:p>
            <a:pPr algn="just"/>
            <a:r>
              <a:rPr lang="en-US" sz="2240" b="1" dirty="0">
                <a:latin typeface="Arial" panose="020B0604020202020204" pitchFamily="34" charset="0"/>
                <a:cs typeface="Arial" panose="020B0604020202020204" pitchFamily="34" charset="0"/>
              </a:rPr>
              <a:t>3D deconvolutional layer</a:t>
            </a:r>
            <a:endParaRPr lang="en-US" sz="2240" dirty="0">
              <a:latin typeface="Arial" panose="020B0604020202020204" pitchFamily="34" charset="0"/>
              <a:cs typeface="Arial" panose="020B0604020202020204" pitchFamily="34" charset="0"/>
            </a:endParaRPr>
          </a:p>
        </p:txBody>
      </p:sp>
      <p:sp>
        <p:nvSpPr>
          <p:cNvPr id="180" name="Text Box 6">
            <a:extLst>
              <a:ext uri="{FF2B5EF4-FFF2-40B4-BE49-F238E27FC236}">
                <a16:creationId xmlns:a16="http://schemas.microsoft.com/office/drawing/2014/main" id="{18A21B7C-E726-42AB-09A6-A30C3DA21662}"/>
              </a:ext>
            </a:extLst>
          </p:cNvPr>
          <p:cNvSpPr txBox="1"/>
          <p:nvPr/>
        </p:nvSpPr>
        <p:spPr>
          <a:xfrm>
            <a:off x="6990075" y="25288692"/>
            <a:ext cx="3134700" cy="430895"/>
          </a:xfrm>
          <a:prstGeom prst="rect">
            <a:avLst/>
          </a:prstGeom>
          <a:solidFill>
            <a:srgbClr val="FFC000"/>
          </a:solidFill>
          <a:ln w="6350">
            <a:solidFill>
              <a:schemeClr val="tx1"/>
            </a:solidFill>
          </a:ln>
        </p:spPr>
        <p:txBody>
          <a:bodyPr rot="0" spcFirstLastPara="0" vert="horz" wrap="square" lIns="85344" tIns="42672" rIns="85344" bIns="42672" numCol="1" spcCol="0" rtlCol="0" fromWordArt="0" anchor="t" anchorCtr="0" forceAA="0" compatLnSpc="1">
            <a:prstTxWarp prst="textNoShape">
              <a:avLst/>
            </a:prstTxWarp>
            <a:noAutofit/>
          </a:bodyPr>
          <a:lstStyle/>
          <a:p>
            <a:pPr algn="just"/>
            <a:r>
              <a:rPr lang="en-US" sz="2240" b="1" dirty="0">
                <a:latin typeface="Arial" panose="020B0604020202020204" pitchFamily="34" charset="0"/>
                <a:cs typeface="Arial" panose="020B0604020202020204" pitchFamily="34" charset="0"/>
              </a:rPr>
              <a:t>Fully-connected layer</a:t>
            </a:r>
            <a:endParaRPr lang="en-US" sz="2240" dirty="0">
              <a:latin typeface="Arial" panose="020B0604020202020204" pitchFamily="34" charset="0"/>
              <a:cs typeface="Arial" panose="020B0604020202020204" pitchFamily="34" charset="0"/>
            </a:endParaRPr>
          </a:p>
        </p:txBody>
      </p:sp>
      <p:sp>
        <p:nvSpPr>
          <p:cNvPr id="181" name="Text Box 6">
            <a:extLst>
              <a:ext uri="{FF2B5EF4-FFF2-40B4-BE49-F238E27FC236}">
                <a16:creationId xmlns:a16="http://schemas.microsoft.com/office/drawing/2014/main" id="{0973ACAA-8D93-AB16-D19C-7363D195AEF8}"/>
              </a:ext>
            </a:extLst>
          </p:cNvPr>
          <p:cNvSpPr txBox="1"/>
          <p:nvPr/>
        </p:nvSpPr>
        <p:spPr>
          <a:xfrm>
            <a:off x="10274951" y="25288691"/>
            <a:ext cx="3648307" cy="449549"/>
          </a:xfrm>
          <a:prstGeom prst="rect">
            <a:avLst/>
          </a:prstGeom>
          <a:solidFill>
            <a:srgbClr val="CDCDCD"/>
          </a:solidFill>
          <a:ln w="6350">
            <a:solidFill>
              <a:schemeClr val="tx1"/>
            </a:solidFill>
          </a:ln>
        </p:spPr>
        <p:txBody>
          <a:bodyPr rot="0" spcFirstLastPara="0" vert="horz" wrap="square" lIns="85344" tIns="42672" rIns="85344" bIns="42672" numCol="1" spcCol="0" rtlCol="0" fromWordArt="0" anchor="t" anchorCtr="0" forceAA="0" compatLnSpc="1">
            <a:prstTxWarp prst="textNoShape">
              <a:avLst/>
            </a:prstTxWarp>
            <a:noAutofit/>
          </a:bodyPr>
          <a:lstStyle/>
          <a:p>
            <a:pPr algn="just"/>
            <a:r>
              <a:rPr lang="en-US" sz="2240" b="1" dirty="0">
                <a:latin typeface="Arial" panose="020B0604020202020204" pitchFamily="34" charset="0"/>
                <a:cs typeface="Arial" panose="020B0604020202020204" pitchFamily="34" charset="0"/>
              </a:rPr>
              <a:t>Batch normalization layer</a:t>
            </a:r>
            <a:endParaRPr lang="en-US" sz="2240" dirty="0">
              <a:latin typeface="Arial" panose="020B0604020202020204" pitchFamily="34" charset="0"/>
              <a:cs typeface="Arial" panose="020B0604020202020204" pitchFamily="34" charset="0"/>
            </a:endParaRPr>
          </a:p>
        </p:txBody>
      </p:sp>
      <p:sp>
        <p:nvSpPr>
          <p:cNvPr id="183" name="Text Box 6">
            <a:extLst>
              <a:ext uri="{FF2B5EF4-FFF2-40B4-BE49-F238E27FC236}">
                <a16:creationId xmlns:a16="http://schemas.microsoft.com/office/drawing/2014/main" id="{E533C59B-9758-BEDD-D83E-211FD3917419}"/>
              </a:ext>
            </a:extLst>
          </p:cNvPr>
          <p:cNvSpPr txBox="1"/>
          <p:nvPr/>
        </p:nvSpPr>
        <p:spPr>
          <a:xfrm>
            <a:off x="12608585" y="34461475"/>
            <a:ext cx="7559657" cy="812157"/>
          </a:xfrm>
          <a:prstGeom prst="rect">
            <a:avLst/>
          </a:prstGeom>
          <a:noFill/>
          <a:ln w="6350">
            <a:noFill/>
          </a:ln>
        </p:spPr>
        <p:txBody>
          <a:bodyPr rot="0" spcFirstLastPara="0" vert="horz" wrap="square" lIns="85344" tIns="42672" rIns="85344" bIns="42672" numCol="1" spcCol="0" rtlCol="0" fromWordArt="0" anchor="t" anchorCtr="0" forceAA="0" compatLnSpc="1">
            <a:prstTxWarp prst="textNoShape">
              <a:avLst/>
            </a:prstTxWarp>
            <a:noAutofit/>
          </a:bodyPr>
          <a:lstStyle/>
          <a:p>
            <a:pPr algn="ctr"/>
            <a:r>
              <a:rPr lang="en-US" sz="2333" b="1" dirty="0">
                <a:latin typeface="Arial" panose="020B0604020202020204" pitchFamily="34" charset="0"/>
                <a:cs typeface="Arial" panose="020B0604020202020204" pitchFamily="34" charset="0"/>
              </a:rPr>
              <a:t>Fig 2: </a:t>
            </a:r>
            <a:r>
              <a:rPr lang="en-US" sz="2333" dirty="0">
                <a:latin typeface="Arial" panose="020B0604020202020204" pitchFamily="34" charset="0"/>
                <a:cs typeface="Arial" panose="020B0604020202020204" pitchFamily="34" charset="0"/>
              </a:rPr>
              <a:t>Visualization of reconstructed masks across sagittal view (central slice)</a:t>
            </a:r>
          </a:p>
        </p:txBody>
      </p:sp>
      <p:grpSp>
        <p:nvGrpSpPr>
          <p:cNvPr id="2" name="Group 1">
            <a:extLst>
              <a:ext uri="{FF2B5EF4-FFF2-40B4-BE49-F238E27FC236}">
                <a16:creationId xmlns:a16="http://schemas.microsoft.com/office/drawing/2014/main" id="{84EF40B7-5864-B238-CB7F-B512A4C7FB75}"/>
              </a:ext>
            </a:extLst>
          </p:cNvPr>
          <p:cNvGrpSpPr/>
          <p:nvPr/>
        </p:nvGrpSpPr>
        <p:grpSpPr>
          <a:xfrm>
            <a:off x="27156982" y="6702660"/>
            <a:ext cx="10167805" cy="9188447"/>
            <a:chOff x="29096766" y="7396786"/>
            <a:chExt cx="10894077" cy="9844765"/>
          </a:xfrm>
        </p:grpSpPr>
        <p:pic>
          <p:nvPicPr>
            <p:cNvPr id="13" name="Picture 12" descr="A graph of a graph&#10;&#10;Description automatically generated with medium confidence">
              <a:extLst>
                <a:ext uri="{FF2B5EF4-FFF2-40B4-BE49-F238E27FC236}">
                  <a16:creationId xmlns:a16="http://schemas.microsoft.com/office/drawing/2014/main" id="{61133EEA-7420-1C5E-1180-71B53D86FC85}"/>
                </a:ext>
              </a:extLst>
            </p:cNvPr>
            <p:cNvPicPr>
              <a:picLocks noChangeAspect="1"/>
            </p:cNvPicPr>
            <p:nvPr/>
          </p:nvPicPr>
          <p:blipFill>
            <a:blip r:embed="rId8">
              <a:extLst>
                <a:ext uri="{28A0092B-C50C-407E-A947-70E740481C1C}">
                  <a14:useLocalDpi xmlns:a14="http://schemas.microsoft.com/office/drawing/2010/main" val="0"/>
                </a:ext>
              </a:extLst>
            </a:blip>
            <a:srcRect l="25495" r="52316"/>
            <a:stretch/>
          </p:blipFill>
          <p:spPr>
            <a:xfrm rot="5400000">
              <a:off x="34415049" y="10090510"/>
              <a:ext cx="373648" cy="10777941"/>
            </a:xfrm>
            <a:prstGeom prst="rect">
              <a:avLst/>
            </a:prstGeom>
          </p:spPr>
        </p:pic>
        <p:sp>
          <p:nvSpPr>
            <p:cNvPr id="9" name="Rounded Rectangle 8">
              <a:extLst>
                <a:ext uri="{FF2B5EF4-FFF2-40B4-BE49-F238E27FC236}">
                  <a16:creationId xmlns:a16="http://schemas.microsoft.com/office/drawing/2014/main" id="{08D02CA7-40EE-B1D0-5E17-DA84A1BAEDC8}"/>
                </a:ext>
              </a:extLst>
            </p:cNvPr>
            <p:cNvSpPr/>
            <p:nvPr/>
          </p:nvSpPr>
          <p:spPr>
            <a:xfrm>
              <a:off x="29096766" y="7396786"/>
              <a:ext cx="10777943" cy="9578873"/>
            </a:xfrm>
            <a:prstGeom prst="roundRect">
              <a:avLst>
                <a:gd name="adj" fmla="val 4031"/>
              </a:avLst>
            </a:prstGeom>
            <a:noFill/>
            <a:ln w="12700">
              <a:solidFill>
                <a:srgbClr val="00653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68"/>
            </a:p>
          </p:txBody>
        </p:sp>
        <p:sp>
          <p:nvSpPr>
            <p:cNvPr id="189" name="Text Box 6">
              <a:extLst>
                <a:ext uri="{FF2B5EF4-FFF2-40B4-BE49-F238E27FC236}">
                  <a16:creationId xmlns:a16="http://schemas.microsoft.com/office/drawing/2014/main" id="{901038A4-7294-3DA4-F51C-661646182F22}"/>
                </a:ext>
              </a:extLst>
            </p:cNvPr>
            <p:cNvSpPr txBox="1"/>
            <p:nvPr/>
          </p:nvSpPr>
          <p:spPr>
            <a:xfrm>
              <a:off x="32600045" y="16392827"/>
              <a:ext cx="4121050" cy="848724"/>
            </a:xfrm>
            <a:prstGeom prst="rect">
              <a:avLst/>
            </a:prstGeom>
            <a:noFill/>
            <a:ln w="6350">
              <a:noFill/>
            </a:ln>
          </p:spPr>
          <p:txBody>
            <a:bodyPr rot="0" spcFirstLastPara="0" vert="horz" wrap="square" lIns="85344" tIns="42672" rIns="85344" bIns="42672" numCol="1" spcCol="0" rtlCol="0" fromWordArt="0" anchor="t" anchorCtr="0" forceAA="0" compatLnSpc="1">
              <a:prstTxWarp prst="textNoShape">
                <a:avLst/>
              </a:prstTxWarp>
              <a:noAutofit/>
            </a:bodyPr>
            <a:lstStyle/>
            <a:p>
              <a:pPr algn="ctr"/>
              <a:r>
                <a:rPr lang="en-US" sz="2240" dirty="0">
                  <a:latin typeface="Arial" panose="020B0604020202020204" pitchFamily="34" charset="0"/>
                  <a:cs typeface="Arial" panose="020B0604020202020204" pitchFamily="34" charset="0"/>
                </a:rPr>
                <a:t>Correlation coefficient</a:t>
              </a:r>
            </a:p>
          </p:txBody>
        </p:sp>
        <p:grpSp>
          <p:nvGrpSpPr>
            <p:cNvPr id="194" name="Group 193">
              <a:extLst>
                <a:ext uri="{FF2B5EF4-FFF2-40B4-BE49-F238E27FC236}">
                  <a16:creationId xmlns:a16="http://schemas.microsoft.com/office/drawing/2014/main" id="{93588E55-748B-E461-8D41-904A78D28D3F}"/>
                </a:ext>
              </a:extLst>
            </p:cNvPr>
            <p:cNvGrpSpPr/>
            <p:nvPr/>
          </p:nvGrpSpPr>
          <p:grpSpPr>
            <a:xfrm>
              <a:off x="32964693" y="15689276"/>
              <a:ext cx="6156628" cy="506826"/>
              <a:chOff x="32732223" y="15968240"/>
              <a:chExt cx="6156628" cy="506826"/>
            </a:xfrm>
          </p:grpSpPr>
          <p:sp>
            <p:nvSpPr>
              <p:cNvPr id="188" name="Text Box 6">
                <a:extLst>
                  <a:ext uri="{FF2B5EF4-FFF2-40B4-BE49-F238E27FC236}">
                    <a16:creationId xmlns:a16="http://schemas.microsoft.com/office/drawing/2014/main" id="{4F6F3F49-1B06-AC83-12F6-69D04F9A3E0B}"/>
                  </a:ext>
                </a:extLst>
              </p:cNvPr>
              <p:cNvSpPr txBox="1"/>
              <p:nvPr/>
            </p:nvSpPr>
            <p:spPr>
              <a:xfrm>
                <a:off x="34064907" y="15989415"/>
                <a:ext cx="941835" cy="485651"/>
              </a:xfrm>
              <a:prstGeom prst="rect">
                <a:avLst/>
              </a:prstGeom>
              <a:noFill/>
              <a:ln w="6350">
                <a:noFill/>
              </a:ln>
            </p:spPr>
            <p:txBody>
              <a:bodyPr rot="0" spcFirstLastPara="0" vert="horz" wrap="square" lIns="85344" tIns="42672" rIns="85344" bIns="42672" numCol="1" spcCol="0" rtlCol="0" fromWordArt="0" anchor="t" anchorCtr="0" forceAA="0" compatLnSpc="1">
                <a:prstTxWarp prst="textNoShape">
                  <a:avLst/>
                </a:prstTxWarp>
                <a:noAutofit/>
              </a:bodyPr>
              <a:lstStyle/>
              <a:p>
                <a:pPr algn="ctr"/>
                <a:r>
                  <a:rPr lang="en-US" sz="2240" dirty="0">
                    <a:latin typeface="Arial" panose="020B0604020202020204" pitchFamily="34" charset="0"/>
                    <a:cs typeface="Arial" panose="020B0604020202020204" pitchFamily="34" charset="0"/>
                  </a:rPr>
                  <a:t>0</a:t>
                </a:r>
              </a:p>
            </p:txBody>
          </p:sp>
          <p:sp>
            <p:nvSpPr>
              <p:cNvPr id="190" name="Text Box 6">
                <a:extLst>
                  <a:ext uri="{FF2B5EF4-FFF2-40B4-BE49-F238E27FC236}">
                    <a16:creationId xmlns:a16="http://schemas.microsoft.com/office/drawing/2014/main" id="{78742896-9C08-9144-BF71-2889F1594062}"/>
                  </a:ext>
                </a:extLst>
              </p:cNvPr>
              <p:cNvSpPr txBox="1"/>
              <p:nvPr/>
            </p:nvSpPr>
            <p:spPr>
              <a:xfrm>
                <a:off x="35333636" y="15989414"/>
                <a:ext cx="941835" cy="485651"/>
              </a:xfrm>
              <a:prstGeom prst="rect">
                <a:avLst/>
              </a:prstGeom>
              <a:noFill/>
              <a:ln w="6350">
                <a:noFill/>
              </a:ln>
            </p:spPr>
            <p:txBody>
              <a:bodyPr rot="0" spcFirstLastPara="0" vert="horz" wrap="square" lIns="85344" tIns="42672" rIns="85344" bIns="42672" numCol="1" spcCol="0" rtlCol="0" fromWordArt="0" anchor="t" anchorCtr="0" forceAA="0" compatLnSpc="1">
                <a:prstTxWarp prst="textNoShape">
                  <a:avLst/>
                </a:prstTxWarp>
                <a:noAutofit/>
              </a:bodyPr>
              <a:lstStyle/>
              <a:p>
                <a:pPr algn="ctr"/>
                <a:r>
                  <a:rPr lang="en-US" sz="2240" dirty="0">
                    <a:latin typeface="Arial" panose="020B0604020202020204" pitchFamily="34" charset="0"/>
                    <a:cs typeface="Arial" panose="020B0604020202020204" pitchFamily="34" charset="0"/>
                  </a:rPr>
                  <a:t>0.2</a:t>
                </a:r>
              </a:p>
            </p:txBody>
          </p:sp>
          <p:sp>
            <p:nvSpPr>
              <p:cNvPr id="191" name="Text Box 6">
                <a:extLst>
                  <a:ext uri="{FF2B5EF4-FFF2-40B4-BE49-F238E27FC236}">
                    <a16:creationId xmlns:a16="http://schemas.microsoft.com/office/drawing/2014/main" id="{EE0E74F3-EB44-7B1F-314E-0D24F6BE6931}"/>
                  </a:ext>
                </a:extLst>
              </p:cNvPr>
              <p:cNvSpPr txBox="1"/>
              <p:nvPr/>
            </p:nvSpPr>
            <p:spPr>
              <a:xfrm>
                <a:off x="36654760" y="15984227"/>
                <a:ext cx="941835" cy="485651"/>
              </a:xfrm>
              <a:prstGeom prst="rect">
                <a:avLst/>
              </a:prstGeom>
              <a:noFill/>
              <a:ln w="6350">
                <a:noFill/>
              </a:ln>
            </p:spPr>
            <p:txBody>
              <a:bodyPr rot="0" spcFirstLastPara="0" vert="horz" wrap="square" lIns="85344" tIns="42672" rIns="85344" bIns="42672" numCol="1" spcCol="0" rtlCol="0" fromWordArt="0" anchor="t" anchorCtr="0" forceAA="0" compatLnSpc="1">
                <a:prstTxWarp prst="textNoShape">
                  <a:avLst/>
                </a:prstTxWarp>
                <a:noAutofit/>
              </a:bodyPr>
              <a:lstStyle/>
              <a:p>
                <a:pPr algn="ctr"/>
                <a:r>
                  <a:rPr lang="en-US" sz="2240" dirty="0">
                    <a:latin typeface="Arial" panose="020B0604020202020204" pitchFamily="34" charset="0"/>
                    <a:cs typeface="Arial" panose="020B0604020202020204" pitchFamily="34" charset="0"/>
                  </a:rPr>
                  <a:t>0.4</a:t>
                </a:r>
              </a:p>
            </p:txBody>
          </p:sp>
          <p:sp>
            <p:nvSpPr>
              <p:cNvPr id="192" name="Text Box 6">
                <a:extLst>
                  <a:ext uri="{FF2B5EF4-FFF2-40B4-BE49-F238E27FC236}">
                    <a16:creationId xmlns:a16="http://schemas.microsoft.com/office/drawing/2014/main" id="{62039E6F-341C-DC84-28E8-3BD678077750}"/>
                  </a:ext>
                </a:extLst>
              </p:cNvPr>
              <p:cNvSpPr txBox="1"/>
              <p:nvPr/>
            </p:nvSpPr>
            <p:spPr>
              <a:xfrm>
                <a:off x="37947016" y="15968240"/>
                <a:ext cx="941835" cy="485651"/>
              </a:xfrm>
              <a:prstGeom prst="rect">
                <a:avLst/>
              </a:prstGeom>
              <a:noFill/>
              <a:ln w="6350">
                <a:noFill/>
              </a:ln>
            </p:spPr>
            <p:txBody>
              <a:bodyPr rot="0" spcFirstLastPara="0" vert="horz" wrap="square" lIns="85344" tIns="42672" rIns="85344" bIns="42672" numCol="1" spcCol="0" rtlCol="0" fromWordArt="0" anchor="t" anchorCtr="0" forceAA="0" compatLnSpc="1">
                <a:prstTxWarp prst="textNoShape">
                  <a:avLst/>
                </a:prstTxWarp>
                <a:noAutofit/>
              </a:bodyPr>
              <a:lstStyle/>
              <a:p>
                <a:pPr algn="ctr"/>
                <a:r>
                  <a:rPr lang="en-US" sz="2240" dirty="0">
                    <a:latin typeface="Arial" panose="020B0604020202020204" pitchFamily="34" charset="0"/>
                    <a:cs typeface="Arial" panose="020B0604020202020204" pitchFamily="34" charset="0"/>
                  </a:rPr>
                  <a:t>0.6</a:t>
                </a:r>
              </a:p>
            </p:txBody>
          </p:sp>
          <p:sp>
            <p:nvSpPr>
              <p:cNvPr id="193" name="Text Box 6">
                <a:extLst>
                  <a:ext uri="{FF2B5EF4-FFF2-40B4-BE49-F238E27FC236}">
                    <a16:creationId xmlns:a16="http://schemas.microsoft.com/office/drawing/2014/main" id="{3223B4B3-AEBF-2631-0BEA-31BFA47F2870}"/>
                  </a:ext>
                </a:extLst>
              </p:cNvPr>
              <p:cNvSpPr txBox="1"/>
              <p:nvPr/>
            </p:nvSpPr>
            <p:spPr>
              <a:xfrm>
                <a:off x="32732223" y="15989415"/>
                <a:ext cx="941835" cy="485651"/>
              </a:xfrm>
              <a:prstGeom prst="rect">
                <a:avLst/>
              </a:prstGeom>
              <a:noFill/>
              <a:ln w="6350">
                <a:noFill/>
              </a:ln>
            </p:spPr>
            <p:txBody>
              <a:bodyPr rot="0" spcFirstLastPara="0" vert="horz" wrap="square" lIns="85344" tIns="42672" rIns="85344" bIns="42672" numCol="1" spcCol="0" rtlCol="0" fromWordArt="0" anchor="t" anchorCtr="0" forceAA="0" compatLnSpc="1">
                <a:prstTxWarp prst="textNoShape">
                  <a:avLst/>
                </a:prstTxWarp>
                <a:noAutofit/>
              </a:bodyPr>
              <a:lstStyle/>
              <a:p>
                <a:pPr algn="ctr"/>
                <a:r>
                  <a:rPr lang="en-US" sz="2240" dirty="0">
                    <a:latin typeface="Arial" panose="020B0604020202020204" pitchFamily="34" charset="0"/>
                    <a:cs typeface="Arial" panose="020B0604020202020204" pitchFamily="34" charset="0"/>
                  </a:rPr>
                  <a:t>-0.2</a:t>
                </a:r>
              </a:p>
            </p:txBody>
          </p:sp>
        </p:grpSp>
        <p:sp>
          <p:nvSpPr>
            <p:cNvPr id="14" name="Text Box 6">
              <a:extLst>
                <a:ext uri="{FF2B5EF4-FFF2-40B4-BE49-F238E27FC236}">
                  <a16:creationId xmlns:a16="http://schemas.microsoft.com/office/drawing/2014/main" id="{9A52C985-CC35-F4F2-E17A-5B3D863505D0}"/>
                </a:ext>
              </a:extLst>
            </p:cNvPr>
            <p:cNvSpPr txBox="1"/>
            <p:nvPr/>
          </p:nvSpPr>
          <p:spPr>
            <a:xfrm>
              <a:off x="31695964" y="15712542"/>
              <a:ext cx="941835" cy="485651"/>
            </a:xfrm>
            <a:prstGeom prst="rect">
              <a:avLst/>
            </a:prstGeom>
            <a:noFill/>
            <a:ln w="6350">
              <a:noFill/>
            </a:ln>
          </p:spPr>
          <p:txBody>
            <a:bodyPr rot="0" spcFirstLastPara="0" vert="horz" wrap="square" lIns="85344" tIns="42672" rIns="85344" bIns="42672" numCol="1" spcCol="0" rtlCol="0" fromWordArt="0" anchor="t" anchorCtr="0" forceAA="0" compatLnSpc="1">
              <a:prstTxWarp prst="textNoShape">
                <a:avLst/>
              </a:prstTxWarp>
              <a:noAutofit/>
            </a:bodyPr>
            <a:lstStyle/>
            <a:p>
              <a:pPr algn="ctr"/>
              <a:r>
                <a:rPr lang="en-US" sz="2240" dirty="0">
                  <a:latin typeface="Arial" panose="020B0604020202020204" pitchFamily="34" charset="0"/>
                  <a:cs typeface="Arial" panose="020B0604020202020204" pitchFamily="34" charset="0"/>
                </a:rPr>
                <a:t>-0.4</a:t>
              </a:r>
            </a:p>
          </p:txBody>
        </p:sp>
        <p:sp>
          <p:nvSpPr>
            <p:cNvPr id="17" name="Text Box 6">
              <a:extLst>
                <a:ext uri="{FF2B5EF4-FFF2-40B4-BE49-F238E27FC236}">
                  <a16:creationId xmlns:a16="http://schemas.microsoft.com/office/drawing/2014/main" id="{DD04D0CE-5711-9005-D2D0-A1FAD8E8CBC5}"/>
                </a:ext>
              </a:extLst>
            </p:cNvPr>
            <p:cNvSpPr txBox="1"/>
            <p:nvPr/>
          </p:nvSpPr>
          <p:spPr>
            <a:xfrm>
              <a:off x="30374840" y="15710451"/>
              <a:ext cx="941835" cy="485651"/>
            </a:xfrm>
            <a:prstGeom prst="rect">
              <a:avLst/>
            </a:prstGeom>
            <a:noFill/>
            <a:ln w="6350">
              <a:noFill/>
            </a:ln>
          </p:spPr>
          <p:txBody>
            <a:bodyPr rot="0" spcFirstLastPara="0" vert="horz" wrap="square" lIns="85344" tIns="42672" rIns="85344" bIns="42672" numCol="1" spcCol="0" rtlCol="0" fromWordArt="0" anchor="t" anchorCtr="0" forceAA="0" compatLnSpc="1">
              <a:prstTxWarp prst="textNoShape">
                <a:avLst/>
              </a:prstTxWarp>
              <a:noAutofit/>
            </a:bodyPr>
            <a:lstStyle/>
            <a:p>
              <a:pPr algn="ctr"/>
              <a:r>
                <a:rPr lang="en-US" sz="2240" dirty="0">
                  <a:latin typeface="Arial" panose="020B0604020202020204" pitchFamily="34" charset="0"/>
                  <a:cs typeface="Arial" panose="020B0604020202020204" pitchFamily="34" charset="0"/>
                </a:rPr>
                <a:t>-0.6</a:t>
              </a:r>
            </a:p>
          </p:txBody>
        </p:sp>
        <p:sp>
          <p:nvSpPr>
            <p:cNvPr id="20" name="Text Box 6">
              <a:extLst>
                <a:ext uri="{FF2B5EF4-FFF2-40B4-BE49-F238E27FC236}">
                  <a16:creationId xmlns:a16="http://schemas.microsoft.com/office/drawing/2014/main" id="{62CDFAD8-D52C-8032-C4E8-550DDFA761E8}"/>
                </a:ext>
              </a:extLst>
            </p:cNvPr>
            <p:cNvSpPr txBox="1"/>
            <p:nvPr/>
          </p:nvSpPr>
          <p:spPr>
            <a:xfrm>
              <a:off x="29098023" y="15689276"/>
              <a:ext cx="941835" cy="485651"/>
            </a:xfrm>
            <a:prstGeom prst="rect">
              <a:avLst/>
            </a:prstGeom>
            <a:noFill/>
            <a:ln w="6350">
              <a:noFill/>
            </a:ln>
          </p:spPr>
          <p:txBody>
            <a:bodyPr rot="0" spcFirstLastPara="0" vert="horz" wrap="square" lIns="85344" tIns="42672" rIns="85344" bIns="42672" numCol="1" spcCol="0" rtlCol="0" fromWordArt="0" anchor="t" anchorCtr="0" forceAA="0" compatLnSpc="1">
              <a:prstTxWarp prst="textNoShape">
                <a:avLst/>
              </a:prstTxWarp>
              <a:noAutofit/>
            </a:bodyPr>
            <a:lstStyle/>
            <a:p>
              <a:pPr algn="ctr"/>
              <a:r>
                <a:rPr lang="en-US" sz="2240" dirty="0">
                  <a:latin typeface="Arial" panose="020B0604020202020204" pitchFamily="34" charset="0"/>
                  <a:cs typeface="Arial" panose="020B0604020202020204" pitchFamily="34" charset="0"/>
                </a:rPr>
                <a:t>-0.8</a:t>
              </a:r>
            </a:p>
          </p:txBody>
        </p:sp>
      </p:grpSp>
      <p:pic>
        <p:nvPicPr>
          <p:cNvPr id="28" name="Picture 27" descr="Rush University Medical Center Bariatric Surgery">
            <a:extLst>
              <a:ext uri="{FF2B5EF4-FFF2-40B4-BE49-F238E27FC236}">
                <a16:creationId xmlns:a16="http://schemas.microsoft.com/office/drawing/2014/main" id="{142A01F7-F2EF-3980-2EC9-83085F74059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392022" y="497258"/>
            <a:ext cx="3159636" cy="2973775"/>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E075E635-E0B9-274C-5F0B-FC852E6D2EE6}"/>
              </a:ext>
            </a:extLst>
          </p:cNvPr>
          <p:cNvSpPr txBox="1"/>
          <p:nvPr/>
        </p:nvSpPr>
        <p:spPr>
          <a:xfrm>
            <a:off x="28756230" y="18064480"/>
            <a:ext cx="184731" cy="333617"/>
          </a:xfrm>
          <a:prstGeom prst="rect">
            <a:avLst/>
          </a:prstGeom>
          <a:noFill/>
        </p:spPr>
        <p:txBody>
          <a:bodyPr wrap="none" rtlCol="0">
            <a:spAutoFit/>
          </a:bodyPr>
          <a:lstStyle/>
          <a:p>
            <a:endParaRPr lang="en-US" sz="1568" dirty="0"/>
          </a:p>
        </p:txBody>
      </p:sp>
      <p:sp>
        <p:nvSpPr>
          <p:cNvPr id="29" name="TextBox 28">
            <a:extLst>
              <a:ext uri="{FF2B5EF4-FFF2-40B4-BE49-F238E27FC236}">
                <a16:creationId xmlns:a16="http://schemas.microsoft.com/office/drawing/2014/main" id="{D1E808C6-D9C7-8ED6-A0A7-F6A8732F21E3}"/>
              </a:ext>
            </a:extLst>
          </p:cNvPr>
          <p:cNvSpPr txBox="1"/>
          <p:nvPr/>
        </p:nvSpPr>
        <p:spPr>
          <a:xfrm>
            <a:off x="2815084" y="36283118"/>
            <a:ext cx="4523000" cy="1643527"/>
          </a:xfrm>
          <a:prstGeom prst="rect">
            <a:avLst/>
          </a:prstGeom>
          <a:noFill/>
        </p:spPr>
        <p:txBody>
          <a:bodyPr wrap="square">
            <a:spAutoFit/>
          </a:bodyPr>
          <a:lstStyle/>
          <a:p>
            <a:r>
              <a:rPr lang="en-GB" sz="3360" b="1" dirty="0">
                <a:solidFill>
                  <a:schemeClr val="bg1"/>
                </a:solidFill>
              </a:rPr>
              <a:t>Scan here for a 3-minute overview of the poster</a:t>
            </a:r>
          </a:p>
        </p:txBody>
      </p:sp>
      <p:pic>
        <p:nvPicPr>
          <p:cNvPr id="31" name="Picture 30" descr="A qr code with a black background&#10;&#10;Description automatically generated">
            <a:extLst>
              <a:ext uri="{FF2B5EF4-FFF2-40B4-BE49-F238E27FC236}">
                <a16:creationId xmlns:a16="http://schemas.microsoft.com/office/drawing/2014/main" id="{ED0B0367-3624-9309-38C2-170EC67E821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5740" y="35900853"/>
            <a:ext cx="2399257" cy="2399257"/>
          </a:xfrm>
          <a:prstGeom prst="rect">
            <a:avLst/>
          </a:prstGeom>
          <a:ln w="76200">
            <a:solidFill>
              <a:schemeClr val="tx1"/>
            </a:solidFill>
          </a:ln>
        </p:spPr>
      </p:pic>
      <p:sp>
        <p:nvSpPr>
          <p:cNvPr id="48" name="TextBox 47">
            <a:extLst>
              <a:ext uri="{FF2B5EF4-FFF2-40B4-BE49-F238E27FC236}">
                <a16:creationId xmlns:a16="http://schemas.microsoft.com/office/drawing/2014/main" id="{ED0763D5-CCAD-02AE-6005-80A6CDD36180}"/>
              </a:ext>
            </a:extLst>
          </p:cNvPr>
          <p:cNvSpPr txBox="1"/>
          <p:nvPr/>
        </p:nvSpPr>
        <p:spPr>
          <a:xfrm>
            <a:off x="27331572" y="7287656"/>
            <a:ext cx="1859483" cy="552011"/>
          </a:xfrm>
          <a:prstGeom prst="rect">
            <a:avLst/>
          </a:prstGeom>
          <a:noFill/>
        </p:spPr>
        <p:txBody>
          <a:bodyPr wrap="none" rtlCol="0">
            <a:spAutoFit/>
          </a:bodyPr>
          <a:lstStyle/>
          <a:p>
            <a:r>
              <a:rPr lang="en-US" sz="2987" dirty="0"/>
              <a:t>disc height</a:t>
            </a:r>
          </a:p>
        </p:txBody>
      </p:sp>
      <p:sp>
        <p:nvSpPr>
          <p:cNvPr id="49" name="TextBox 48">
            <a:extLst>
              <a:ext uri="{FF2B5EF4-FFF2-40B4-BE49-F238E27FC236}">
                <a16:creationId xmlns:a16="http://schemas.microsoft.com/office/drawing/2014/main" id="{8595EFFC-16B9-51CF-A60A-710E2D1034B8}"/>
              </a:ext>
            </a:extLst>
          </p:cNvPr>
          <p:cNvSpPr txBox="1"/>
          <p:nvPr/>
        </p:nvSpPr>
        <p:spPr>
          <a:xfrm>
            <a:off x="27700931" y="8301180"/>
            <a:ext cx="1550424" cy="552011"/>
          </a:xfrm>
          <a:prstGeom prst="rect">
            <a:avLst/>
          </a:prstGeom>
          <a:noFill/>
        </p:spPr>
        <p:txBody>
          <a:bodyPr wrap="none" rtlCol="0">
            <a:spAutoFit/>
          </a:bodyPr>
          <a:lstStyle/>
          <a:p>
            <a:r>
              <a:rPr lang="en-US" sz="2987" dirty="0"/>
              <a:t>ap width</a:t>
            </a:r>
          </a:p>
        </p:txBody>
      </p:sp>
      <p:sp>
        <p:nvSpPr>
          <p:cNvPr id="52" name="TextBox 51">
            <a:extLst>
              <a:ext uri="{FF2B5EF4-FFF2-40B4-BE49-F238E27FC236}">
                <a16:creationId xmlns:a16="http://schemas.microsoft.com/office/drawing/2014/main" id="{86F45097-C8C4-41F8-5097-82766D6A4FC8}"/>
              </a:ext>
            </a:extLst>
          </p:cNvPr>
          <p:cNvSpPr txBox="1"/>
          <p:nvPr/>
        </p:nvSpPr>
        <p:spPr>
          <a:xfrm>
            <a:off x="27680415" y="9389267"/>
            <a:ext cx="1561325" cy="552011"/>
          </a:xfrm>
          <a:prstGeom prst="rect">
            <a:avLst/>
          </a:prstGeom>
          <a:noFill/>
        </p:spPr>
        <p:txBody>
          <a:bodyPr wrap="none" rtlCol="0">
            <a:spAutoFit/>
          </a:bodyPr>
          <a:lstStyle/>
          <a:p>
            <a:r>
              <a:rPr lang="en-US" sz="2987" dirty="0"/>
              <a:t>lat width</a:t>
            </a:r>
          </a:p>
        </p:txBody>
      </p:sp>
      <p:sp>
        <p:nvSpPr>
          <p:cNvPr id="53" name="TextBox 52">
            <a:extLst>
              <a:ext uri="{FF2B5EF4-FFF2-40B4-BE49-F238E27FC236}">
                <a16:creationId xmlns:a16="http://schemas.microsoft.com/office/drawing/2014/main" id="{BC9363A9-BA9A-A69E-BD35-EBBEAEEACD6F}"/>
              </a:ext>
            </a:extLst>
          </p:cNvPr>
          <p:cNvSpPr txBox="1"/>
          <p:nvPr/>
        </p:nvSpPr>
        <p:spPr>
          <a:xfrm>
            <a:off x="27635186" y="10431560"/>
            <a:ext cx="1625766" cy="552011"/>
          </a:xfrm>
          <a:prstGeom prst="rect">
            <a:avLst/>
          </a:prstGeom>
          <a:noFill/>
        </p:spPr>
        <p:txBody>
          <a:bodyPr wrap="none" rtlCol="0">
            <a:spAutoFit/>
          </a:bodyPr>
          <a:lstStyle/>
          <a:p>
            <a:r>
              <a:rPr lang="en-US" sz="2987" dirty="0"/>
              <a:t>sag angle</a:t>
            </a:r>
          </a:p>
        </p:txBody>
      </p:sp>
      <p:sp>
        <p:nvSpPr>
          <p:cNvPr id="54" name="TextBox 53">
            <a:extLst>
              <a:ext uri="{FF2B5EF4-FFF2-40B4-BE49-F238E27FC236}">
                <a16:creationId xmlns:a16="http://schemas.microsoft.com/office/drawing/2014/main" id="{85E3571F-855E-1637-88E5-0DF9703FD0E3}"/>
              </a:ext>
            </a:extLst>
          </p:cNvPr>
          <p:cNvSpPr txBox="1"/>
          <p:nvPr/>
        </p:nvSpPr>
        <p:spPr>
          <a:xfrm>
            <a:off x="27441949" y="11484078"/>
            <a:ext cx="1817805" cy="552011"/>
          </a:xfrm>
          <a:prstGeom prst="rect">
            <a:avLst/>
          </a:prstGeom>
          <a:noFill/>
        </p:spPr>
        <p:txBody>
          <a:bodyPr wrap="none" rtlCol="0">
            <a:spAutoFit/>
          </a:bodyPr>
          <a:lstStyle/>
          <a:p>
            <a:r>
              <a:rPr lang="en-US" sz="2987" dirty="0"/>
              <a:t>axial angle</a:t>
            </a:r>
          </a:p>
        </p:txBody>
      </p:sp>
      <p:sp>
        <p:nvSpPr>
          <p:cNvPr id="55" name="TextBox 54">
            <a:extLst>
              <a:ext uri="{FF2B5EF4-FFF2-40B4-BE49-F238E27FC236}">
                <a16:creationId xmlns:a16="http://schemas.microsoft.com/office/drawing/2014/main" id="{FB2AD8D3-B30A-4234-FB83-C4F388EC45C5}"/>
              </a:ext>
            </a:extLst>
          </p:cNvPr>
          <p:cNvSpPr txBox="1"/>
          <p:nvPr/>
        </p:nvSpPr>
        <p:spPr>
          <a:xfrm>
            <a:off x="27386419" y="12565621"/>
            <a:ext cx="1886991" cy="552011"/>
          </a:xfrm>
          <a:prstGeom prst="rect">
            <a:avLst/>
          </a:prstGeom>
          <a:noFill/>
        </p:spPr>
        <p:txBody>
          <a:bodyPr wrap="none" rtlCol="0">
            <a:spAutoFit/>
          </a:bodyPr>
          <a:lstStyle/>
          <a:p>
            <a:r>
              <a:rPr lang="en-US" sz="2987" dirty="0"/>
              <a:t>front angle</a:t>
            </a:r>
          </a:p>
        </p:txBody>
      </p:sp>
      <p:sp>
        <p:nvSpPr>
          <p:cNvPr id="56" name="TextBox 55">
            <a:extLst>
              <a:ext uri="{FF2B5EF4-FFF2-40B4-BE49-F238E27FC236}">
                <a16:creationId xmlns:a16="http://schemas.microsoft.com/office/drawing/2014/main" id="{5A286ED7-BA67-71E8-9EBF-219B08D4E466}"/>
              </a:ext>
            </a:extLst>
          </p:cNvPr>
          <p:cNvSpPr txBox="1"/>
          <p:nvPr/>
        </p:nvSpPr>
        <p:spPr>
          <a:xfrm>
            <a:off x="29546576" y="13425729"/>
            <a:ext cx="1591590" cy="552011"/>
          </a:xfrm>
          <a:prstGeom prst="rect">
            <a:avLst/>
          </a:prstGeom>
          <a:noFill/>
        </p:spPr>
        <p:txBody>
          <a:bodyPr wrap="none" rtlCol="0">
            <a:spAutoFit/>
          </a:bodyPr>
          <a:lstStyle/>
          <a:p>
            <a:r>
              <a:rPr lang="en-US" sz="2987" dirty="0"/>
              <a:t>feature 0</a:t>
            </a:r>
          </a:p>
        </p:txBody>
      </p:sp>
      <p:sp>
        <p:nvSpPr>
          <p:cNvPr id="57" name="TextBox 56">
            <a:extLst>
              <a:ext uri="{FF2B5EF4-FFF2-40B4-BE49-F238E27FC236}">
                <a16:creationId xmlns:a16="http://schemas.microsoft.com/office/drawing/2014/main" id="{1EA4A391-2F75-8744-F0C9-2208AF00BE37}"/>
              </a:ext>
            </a:extLst>
          </p:cNvPr>
          <p:cNvSpPr txBox="1"/>
          <p:nvPr/>
        </p:nvSpPr>
        <p:spPr>
          <a:xfrm>
            <a:off x="33405316" y="13409283"/>
            <a:ext cx="1591590" cy="552011"/>
          </a:xfrm>
          <a:prstGeom prst="rect">
            <a:avLst/>
          </a:prstGeom>
          <a:noFill/>
        </p:spPr>
        <p:txBody>
          <a:bodyPr wrap="none" rtlCol="0">
            <a:spAutoFit/>
          </a:bodyPr>
          <a:lstStyle/>
          <a:p>
            <a:r>
              <a:rPr lang="en-US" sz="2987" dirty="0"/>
              <a:t>feature 2</a:t>
            </a:r>
          </a:p>
        </p:txBody>
      </p:sp>
      <p:sp>
        <p:nvSpPr>
          <p:cNvPr id="58" name="TextBox 57">
            <a:extLst>
              <a:ext uri="{FF2B5EF4-FFF2-40B4-BE49-F238E27FC236}">
                <a16:creationId xmlns:a16="http://schemas.microsoft.com/office/drawing/2014/main" id="{ADED116D-4C18-33FF-815B-521A52BAB770}"/>
              </a:ext>
            </a:extLst>
          </p:cNvPr>
          <p:cNvSpPr txBox="1"/>
          <p:nvPr/>
        </p:nvSpPr>
        <p:spPr>
          <a:xfrm>
            <a:off x="31484711" y="13423091"/>
            <a:ext cx="1591590" cy="552011"/>
          </a:xfrm>
          <a:prstGeom prst="rect">
            <a:avLst/>
          </a:prstGeom>
          <a:noFill/>
        </p:spPr>
        <p:txBody>
          <a:bodyPr wrap="none" rtlCol="0">
            <a:spAutoFit/>
          </a:bodyPr>
          <a:lstStyle/>
          <a:p>
            <a:r>
              <a:rPr lang="en-US" sz="2987" dirty="0"/>
              <a:t>feature 1</a:t>
            </a:r>
          </a:p>
        </p:txBody>
      </p:sp>
      <p:sp>
        <p:nvSpPr>
          <p:cNvPr id="85" name="TextBox 84">
            <a:extLst>
              <a:ext uri="{FF2B5EF4-FFF2-40B4-BE49-F238E27FC236}">
                <a16:creationId xmlns:a16="http://schemas.microsoft.com/office/drawing/2014/main" id="{BB0E6E65-13E6-8B47-44C9-7C033A4DC115}"/>
              </a:ext>
            </a:extLst>
          </p:cNvPr>
          <p:cNvSpPr txBox="1"/>
          <p:nvPr/>
        </p:nvSpPr>
        <p:spPr>
          <a:xfrm>
            <a:off x="35307127" y="13415334"/>
            <a:ext cx="1591590" cy="552011"/>
          </a:xfrm>
          <a:prstGeom prst="rect">
            <a:avLst/>
          </a:prstGeom>
          <a:noFill/>
        </p:spPr>
        <p:txBody>
          <a:bodyPr wrap="none" rtlCol="0">
            <a:spAutoFit/>
          </a:bodyPr>
          <a:lstStyle/>
          <a:p>
            <a:r>
              <a:rPr lang="en-US" sz="2987" dirty="0"/>
              <a:t>feature 3</a:t>
            </a:r>
          </a:p>
        </p:txBody>
      </p:sp>
      <p:pic>
        <p:nvPicPr>
          <p:cNvPr id="96" name="Picture 95" descr="A group of black squares with white spots&#10;&#10;Description automatically generated">
            <a:extLst>
              <a:ext uri="{FF2B5EF4-FFF2-40B4-BE49-F238E27FC236}">
                <a16:creationId xmlns:a16="http://schemas.microsoft.com/office/drawing/2014/main" id="{FC0E077F-C97D-AFDA-0BFD-C61D02497765}"/>
              </a:ext>
            </a:extLst>
          </p:cNvPr>
          <p:cNvPicPr>
            <a:picLocks noChangeAspect="1"/>
          </p:cNvPicPr>
          <p:nvPr/>
        </p:nvPicPr>
        <p:blipFill>
          <a:blip r:embed="rId11">
            <a:extLst>
              <a:ext uri="{28A0092B-C50C-407E-A947-70E740481C1C}">
                <a14:useLocalDpi xmlns:a14="http://schemas.microsoft.com/office/drawing/2010/main" val="0"/>
              </a:ext>
            </a:extLst>
          </a:blip>
          <a:srcRect l="1271" r="1518"/>
          <a:stretch/>
        </p:blipFill>
        <p:spPr>
          <a:xfrm>
            <a:off x="13226052" y="27813001"/>
            <a:ext cx="7029856" cy="6446107"/>
          </a:xfrm>
          <a:prstGeom prst="rect">
            <a:avLst/>
          </a:prstGeom>
        </p:spPr>
      </p:pic>
    </p:spTree>
    <p:extLst>
      <p:ext uri="{BB962C8B-B14F-4D97-AF65-F5344CB8AC3E}">
        <p14:creationId xmlns:p14="http://schemas.microsoft.com/office/powerpoint/2010/main" val="3320271601"/>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75beaeec-ab8c-4514-a5e2-e57718ec1f7c">
      <Terms xmlns="http://schemas.microsoft.com/office/infopath/2007/PartnerControls"/>
    </lcf76f155ced4ddcb4097134ff3c332f>
    <TaxCatchAll xmlns="5180f427-e68e-413c-a698-451650bce3e6"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4BD310BA45A6A47A3D1476FD1EB6E06" ma:contentTypeVersion="14" ma:contentTypeDescription="Create a new document." ma:contentTypeScope="" ma:versionID="490cd07f3a441cfe585a675dcab8a620">
  <xsd:schema xmlns:xsd="http://www.w3.org/2001/XMLSchema" xmlns:xs="http://www.w3.org/2001/XMLSchema" xmlns:p="http://schemas.microsoft.com/office/2006/metadata/properties" xmlns:ns2="5180f427-e68e-413c-a698-451650bce3e6" xmlns:ns3="75beaeec-ab8c-4514-a5e2-e57718ec1f7c" targetNamespace="http://schemas.microsoft.com/office/2006/metadata/properties" ma:root="true" ma:fieldsID="1f2c29fa13be5255f22c392b523847a8" ns2:_="" ns3:_="">
    <xsd:import namespace="5180f427-e68e-413c-a698-451650bce3e6"/>
    <xsd:import namespace="75beaeec-ab8c-4514-a5e2-e57718ec1f7c"/>
    <xsd:element name="properties">
      <xsd:complexType>
        <xsd:sequence>
          <xsd:element name="documentManagement">
            <xsd:complexType>
              <xsd:all>
                <xsd:element ref="ns2:SharedWithUsers" minOccurs="0"/>
                <xsd:element ref="ns2:SharedWithDetails" minOccurs="0"/>
                <xsd:element ref="ns3:lcf76f155ced4ddcb4097134ff3c332f" minOccurs="0"/>
                <xsd:element ref="ns2:TaxCatchAll" minOccurs="0"/>
                <xsd:element ref="ns3:MediaServiceMetadata" minOccurs="0"/>
                <xsd:element ref="ns3:MediaServiceFastMetadata" minOccurs="0"/>
                <xsd:element ref="ns3:MediaServiceSearchProperties" minOccurs="0"/>
                <xsd:element ref="ns3:MediaServiceObjectDetectorVersions" minOccurs="0"/>
                <xsd:element ref="ns3:MediaServiceOCR"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80f427-e68e-413c-a698-451650bce3e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2" nillable="true" ma:displayName="Taxonomy Catch All Column" ma:hidden="true" ma:list="{cc594939-6e2f-4722-b2ad-b5d5abba1499}" ma:internalName="TaxCatchAll" ma:showField="CatchAllData" ma:web="5180f427-e68e-413c-a698-451650bce3e6">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75beaeec-ab8c-4514-a5e2-e57718ec1f7c" elementFormDefault="qualified">
    <xsd:import namespace="http://schemas.microsoft.com/office/2006/documentManagement/types"/>
    <xsd:import namespace="http://schemas.microsoft.com/office/infopath/2007/PartnerControls"/>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d13866ec-708a-4939-9987-fc92148048a7" ma:termSetId="09814cd3-568e-fe90-9814-8d621ff8fb84" ma:anchorId="fba54fb3-c3e1-fe81-a776-ca4b69148c4d" ma:open="true" ma:isKeyword="false">
      <xsd:complexType>
        <xsd:sequence>
          <xsd:element ref="pc:Terms" minOccurs="0" maxOccurs="1"/>
        </xsd:sequence>
      </xsd:complex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Location" ma:index="21" nillable="true" ma:displayName="Location" ma:descrip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92FDBD7-B4AB-4C21-94CE-3FD4A05E3462}">
  <ds:schemaRefs>
    <ds:schemaRef ds:uri="http://purl.org/dc/dcmitype/"/>
    <ds:schemaRef ds:uri="http://schemas.microsoft.com/office/2006/metadata/properties"/>
    <ds:schemaRef ds:uri="http://schemas.microsoft.com/office/2006/documentManagement/types"/>
    <ds:schemaRef ds:uri="http://purl.org/dc/elements/1.1/"/>
    <ds:schemaRef ds:uri="http://www.w3.org/XML/1998/namespace"/>
    <ds:schemaRef ds:uri="http://purl.org/dc/terms/"/>
    <ds:schemaRef ds:uri="http://schemas.microsoft.com/office/infopath/2007/PartnerControls"/>
    <ds:schemaRef ds:uri="http://schemas.openxmlformats.org/package/2006/metadata/core-properties"/>
    <ds:schemaRef ds:uri="75beaeec-ab8c-4514-a5e2-e57718ec1f7c"/>
    <ds:schemaRef ds:uri="5180f427-e68e-413c-a698-451650bce3e6"/>
  </ds:schemaRefs>
</ds:datastoreItem>
</file>

<file path=customXml/itemProps2.xml><?xml version="1.0" encoding="utf-8"?>
<ds:datastoreItem xmlns:ds="http://schemas.openxmlformats.org/officeDocument/2006/customXml" ds:itemID="{639C9216-3C7E-4ACE-AA3B-10E1BEA89B8B}">
  <ds:schemaRefs>
    <ds:schemaRef ds:uri="http://schemas.microsoft.com/sharepoint/v3/contenttype/forms"/>
  </ds:schemaRefs>
</ds:datastoreItem>
</file>

<file path=customXml/itemProps3.xml><?xml version="1.0" encoding="utf-8"?>
<ds:datastoreItem xmlns:ds="http://schemas.openxmlformats.org/officeDocument/2006/customXml" ds:itemID="{E057295D-2B1A-4D32-9F1B-0C9FB6874B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180f427-e68e-413c-a698-451650bce3e6"/>
    <ds:schemaRef ds:uri="75beaeec-ab8c-4514-a5e2-e57718ec1f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2013 - 2022 Theme</Template>
  <TotalTime>3077</TotalTime>
  <Words>1075</Words>
  <Application>Microsoft Macintosh PowerPoint</Application>
  <PresentationFormat>Custom</PresentationFormat>
  <Paragraphs>136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2013 - 2022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martina guidetti</dc:creator>
  <cp:lastModifiedBy>Mattia  Perrone</cp:lastModifiedBy>
  <cp:revision>155</cp:revision>
  <cp:lastPrinted>2022-09-23T20:27:25Z</cp:lastPrinted>
  <dcterms:created xsi:type="dcterms:W3CDTF">2022-01-05T16:53:31Z</dcterms:created>
  <dcterms:modified xsi:type="dcterms:W3CDTF">2025-01-22T17:06:52Z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0x01010014BD310BA45A6A47A3D1476FD1EB6E06</vt:lpwstr>
  </property>
  <property fmtid="{D5CDD505-2E9C-101B-9397-08002B2CF9AE}" pid="3" name="MediaServiceImageTags">
    <vt:lpwstr/>
  </property>
</Properties>
</file>