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3" r:id="rId5"/>
    <p:sldMasterId id="2147483696" r:id="rId6"/>
  </p:sldMasterIdLst>
  <p:notesMasterIdLst>
    <p:notesMasterId r:id="rId32"/>
  </p:notesMasterIdLst>
  <p:sldIdLst>
    <p:sldId id="256" r:id="rId7"/>
    <p:sldId id="479" r:id="rId8"/>
    <p:sldId id="1689" r:id="rId9"/>
    <p:sldId id="1691" r:id="rId10"/>
    <p:sldId id="520" r:id="rId11"/>
    <p:sldId id="476" r:id="rId12"/>
    <p:sldId id="525" r:id="rId13"/>
    <p:sldId id="531" r:id="rId14"/>
    <p:sldId id="532" r:id="rId15"/>
    <p:sldId id="533" r:id="rId16"/>
    <p:sldId id="534" r:id="rId17"/>
    <p:sldId id="501" r:id="rId18"/>
    <p:sldId id="492" r:id="rId19"/>
    <p:sldId id="494" r:id="rId20"/>
    <p:sldId id="469" r:id="rId21"/>
    <p:sldId id="1699" r:id="rId22"/>
    <p:sldId id="1700" r:id="rId23"/>
    <p:sldId id="1701" r:id="rId24"/>
    <p:sldId id="1698" r:id="rId25"/>
    <p:sldId id="1697" r:id="rId26"/>
    <p:sldId id="496" r:id="rId27"/>
    <p:sldId id="1696" r:id="rId28"/>
    <p:sldId id="529" r:id="rId29"/>
    <p:sldId id="498" r:id="rId30"/>
    <p:sldId id="52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FF4439-B465-4918-9008-280517C1470E}">
          <p14:sldIdLst>
            <p14:sldId id="256"/>
            <p14:sldId id="479"/>
            <p14:sldId id="1689"/>
            <p14:sldId id="1691"/>
            <p14:sldId id="520"/>
            <p14:sldId id="476"/>
            <p14:sldId id="525"/>
            <p14:sldId id="531"/>
            <p14:sldId id="532"/>
            <p14:sldId id="533"/>
            <p14:sldId id="534"/>
            <p14:sldId id="501"/>
            <p14:sldId id="492"/>
            <p14:sldId id="494"/>
            <p14:sldId id="469"/>
            <p14:sldId id="1699"/>
            <p14:sldId id="1700"/>
            <p14:sldId id="1701"/>
            <p14:sldId id="1698"/>
            <p14:sldId id="1697"/>
            <p14:sldId id="496"/>
            <p14:sldId id="1696"/>
            <p14:sldId id="529"/>
            <p14:sldId id="498"/>
            <p14:sldId id="5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82E"/>
    <a:srgbClr val="2C6730"/>
    <a:srgbClr val="0000FF"/>
    <a:srgbClr val="2C682F"/>
    <a:srgbClr val="EEB500"/>
    <a:srgbClr val="FFFFFF"/>
    <a:srgbClr val="00672F"/>
    <a:srgbClr val="2C5346"/>
    <a:srgbClr val="0000D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A3AA7-1F60-4E36-8F33-4B236E63F133}" v="157" dt="2024-08-23T02:01:45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4"/>
    <p:restoredTop sz="91290"/>
  </p:normalViewPr>
  <p:slideViewPr>
    <p:cSldViewPr snapToGrid="0">
      <p:cViewPr varScale="1">
        <p:scale>
          <a:sx n="97" d="100"/>
          <a:sy n="97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C6526-BC04-46EE-8E51-2685849C35E0}" type="datetimeFigureOut">
              <a:rPr lang="en-CA" smtClean="0"/>
              <a:t>2025-01-28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CC9D-9B58-48A5-A5FE-6234404BD9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5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0343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8EA22-F274-A3AC-A01B-FABC7183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7AB0B-2360-8E56-9D6E-44B2D14E2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BD9C2-3A8B-41FA-8AC7-3CFF8BF7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size: 4 – Optimizer: Adam – Learning rate: 0.001 – Number of epochs: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9AA2-9087-7230-508A-FCE507AE4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252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582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3C95-1682-29BC-DFF5-719385E3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FAA6B-B828-6556-3B12-EA8D5236A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A70A4-DC33-C422-0B8F-AF8BE518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0D130-FCE5-8EC1-BB89-BE2518DA8F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0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7F72D-DE49-2A0D-1989-51B5960C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40D53-A3BB-2C37-F281-4F5F4125D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ADC8-5399-3A5B-AF40-ABFBEE53B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7C12D-17E8-D443-6905-0C00927A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6427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9B89-1465-4ABC-FAC2-3DE5DB78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05725-F0ED-F546-D33B-AE7C70E5B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087D5-150C-E67E-E81F-E6E2E29AB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112F-BD62-262C-3B32-86C55C894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13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82922-6061-42E6-42E8-91B8F43F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CE25AD-E75F-37E7-A87A-DAB6430BD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E2337-5DED-5B13-9D29-7533F156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8340-75CE-7B63-803D-E9ED2B333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85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4599-7557-94C7-CD73-873C22752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AE469-028F-31B8-810E-62A9BC4C4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69366-A59E-085D-4A43-3FA2F995F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334AD-1A68-D8F8-9D08-4285DB62B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52D1-5770-DAE8-AF61-BE02BAA6A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DC5C1-7CF9-4998-2EF4-94F0FDE8E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E364D-8252-4EA5-0723-F4BD1E25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2EA1-6140-B5F9-237A-4DF51A4E04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36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7155C-D550-BFDA-73FC-A8E57D445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741D0-B059-CEB4-A320-643392CA7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AE529-A8E3-C87A-2779-B8B0BB9A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E50FE-EEE3-AF19-0BA9-52CE04E9ED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4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AF67B-8F71-90FB-C76C-6700DFFF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DE7AE-CE53-541D-1DF8-0EEBCA5B5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23198-FF6E-F9CD-9E06-66E3229AD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E55BB-C8DF-40CB-BC7B-45F58877D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FD31-1F21-6BE0-6AD5-96A331509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2DA54-0296-D181-9D47-3352E15DB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6F831-A818-DCEB-53CC-543E724BD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FBB6-1799-098F-2B42-8F20F9F9F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9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EB0BA-0C56-9406-85C0-31768349D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36000-6C80-3EF5-505D-60B03682A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B4DBF-4540-8ECA-EA67-73DAEF835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DA62-2B77-1B2B-C4A2-54BD62F1A2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7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8E504-A1EB-EED6-CC0A-8E191F5C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D45F3-B392-0DB4-D4CA-527E09C86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84A010-8B18-E53C-44A5-F5F9927D2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Tx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F1A14-2538-E22E-971C-C3F4B15E6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D03397-EDE7-4F16-B262-7DC2A186EC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1A1D-1769-2461-7F06-0BC8ADF2A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28A0D-E6DC-A870-7D0D-C9299DABB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C033F-BC89-E881-FD50-64A8367738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size: 4 – Optimizer: Adam – Learning rate: 0.001 – Number of epochs: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1B87-C83E-4BCF-4AF5-1837E27EE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34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DC15D-C716-6084-C8F0-59EB8A2D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9AA42-BC16-CD78-ECCA-938B99B68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4F91C-7620-B78A-658C-DBDB432D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size: 4 – Optimizer: Adam – Learning rate: 0.001 – Number of epochs: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79B4B-E8DE-CC4F-A7B2-B4C1B68B4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96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0D3B-02E7-2F8F-83C3-C0A53F4D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A38DB-30BB-4A52-E218-2278D40B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2B98FF-07AE-EBD5-1226-3BD8F62C4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size: 4 – Optimizer: Adam – Learning rate: 0.001 – Number of epochs: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98CE9-90DE-8EC5-B597-45C00305AB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07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031E6-AC6A-99EA-DB3B-3EBF7003F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DF541-8D9C-0333-57AC-9AF203AE6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CA2FD-FD99-A4FA-343C-5B61A66CF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Batch size: 4 – Optimizer: Adam – Learning rate: 0.001 – Number of epochs: 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ACFE5-D705-7CDA-0EB0-2F2B854112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DCC9D-9B58-48A5-A5FE-6234404BD97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4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alphaModFix amt="5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05F0-E526-4D90-926C-9FF278EE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67300" y="6274758"/>
            <a:ext cx="20574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B28B2F-DE54-FF44-0639-A654EDB31FB0}"/>
              </a:ext>
            </a:extLst>
          </p:cNvPr>
          <p:cNvGrpSpPr/>
          <p:nvPr/>
        </p:nvGrpSpPr>
        <p:grpSpPr>
          <a:xfrm>
            <a:off x="-2" y="3467099"/>
            <a:ext cx="12192001" cy="3390901"/>
            <a:chOff x="-2" y="3467099"/>
            <a:chExt cx="8785796" cy="3390901"/>
          </a:xfrm>
        </p:grpSpPr>
        <p:sp>
          <p:nvSpPr>
            <p:cNvPr id="12" name="Flowchart: Manual Input 2">
              <a:extLst>
                <a:ext uri="{FF2B5EF4-FFF2-40B4-BE49-F238E27FC236}">
                  <a16:creationId xmlns:a16="http://schemas.microsoft.com/office/drawing/2014/main" id="{05EC5636-998A-4BD1-92D8-189810A58C31}"/>
                </a:ext>
              </a:extLst>
            </p:cNvPr>
            <p:cNvSpPr>
              <a:spLocks/>
            </p:cNvSpPr>
            <p:nvPr userDrawn="1"/>
          </p:nvSpPr>
          <p:spPr>
            <a:xfrm flipH="1" flipV="1">
              <a:off x="-2" y="5940906"/>
              <a:ext cx="8785796" cy="91709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Manual Input 2">
              <a:extLst>
                <a:ext uri="{FF2B5EF4-FFF2-40B4-BE49-F238E27FC236}">
                  <a16:creationId xmlns:a16="http://schemas.microsoft.com/office/drawing/2014/main" id="{569D6295-EDF8-4E95-B9D4-21F60E2EB9B5}"/>
                </a:ext>
              </a:extLst>
            </p:cNvPr>
            <p:cNvSpPr/>
            <p:nvPr userDrawn="1"/>
          </p:nvSpPr>
          <p:spPr>
            <a:xfrm flipH="1" flipV="1">
              <a:off x="-1" y="3467099"/>
              <a:ext cx="8785795" cy="248745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4184 w 10000"/>
                <a:gd name="connsiteY3" fmla="*/ 9939 h 10000"/>
                <a:gd name="connsiteX4" fmla="*/ 0 w 10000"/>
                <a:gd name="connsiteY4" fmla="*/ 2000 h 10000"/>
                <a:gd name="connsiteX0" fmla="*/ 0 w 7171"/>
                <a:gd name="connsiteY0" fmla="*/ 0 h 10146"/>
                <a:gd name="connsiteX1" fmla="*/ 7171 w 7171"/>
                <a:gd name="connsiteY1" fmla="*/ 146 h 10146"/>
                <a:gd name="connsiteX2" fmla="*/ 7171 w 7171"/>
                <a:gd name="connsiteY2" fmla="*/ 10146 h 10146"/>
                <a:gd name="connsiteX3" fmla="*/ 1355 w 7171"/>
                <a:gd name="connsiteY3" fmla="*/ 10085 h 10146"/>
                <a:gd name="connsiteX4" fmla="*/ 0 w 7171"/>
                <a:gd name="connsiteY4" fmla="*/ 0 h 10146"/>
                <a:gd name="connsiteX0" fmla="*/ 0 w 10000"/>
                <a:gd name="connsiteY0" fmla="*/ 297 h 10297"/>
                <a:gd name="connsiteX1" fmla="*/ 10000 w 10000"/>
                <a:gd name="connsiteY1" fmla="*/ 0 h 10297"/>
                <a:gd name="connsiteX2" fmla="*/ 10000 w 10000"/>
                <a:gd name="connsiteY2" fmla="*/ 10297 h 10297"/>
                <a:gd name="connsiteX3" fmla="*/ 1890 w 10000"/>
                <a:gd name="connsiteY3" fmla="*/ 10237 h 10297"/>
                <a:gd name="connsiteX4" fmla="*/ 0 w 10000"/>
                <a:gd name="connsiteY4" fmla="*/ 297 h 10297"/>
                <a:gd name="connsiteX0" fmla="*/ 0 w 10109"/>
                <a:gd name="connsiteY0" fmla="*/ 0 h 10321"/>
                <a:gd name="connsiteX1" fmla="*/ 10109 w 10109"/>
                <a:gd name="connsiteY1" fmla="*/ 24 h 10321"/>
                <a:gd name="connsiteX2" fmla="*/ 10109 w 10109"/>
                <a:gd name="connsiteY2" fmla="*/ 10321 h 10321"/>
                <a:gd name="connsiteX3" fmla="*/ 1999 w 10109"/>
                <a:gd name="connsiteY3" fmla="*/ 10261 h 10321"/>
                <a:gd name="connsiteX4" fmla="*/ 0 w 10109"/>
                <a:gd name="connsiteY4" fmla="*/ 0 h 10321"/>
                <a:gd name="connsiteX0" fmla="*/ 0 w 10109"/>
                <a:gd name="connsiteY0" fmla="*/ 0 h 10321"/>
                <a:gd name="connsiteX1" fmla="*/ 10109 w 10109"/>
                <a:gd name="connsiteY1" fmla="*/ 24 h 10321"/>
                <a:gd name="connsiteX2" fmla="*/ 10109 w 10109"/>
                <a:gd name="connsiteY2" fmla="*/ 10321 h 10321"/>
                <a:gd name="connsiteX3" fmla="*/ 3069 w 10109"/>
                <a:gd name="connsiteY3" fmla="*/ 10061 h 10321"/>
                <a:gd name="connsiteX4" fmla="*/ 0 w 10109"/>
                <a:gd name="connsiteY4" fmla="*/ 0 h 10321"/>
                <a:gd name="connsiteX0" fmla="*/ 0 w 10109"/>
                <a:gd name="connsiteY0" fmla="*/ 0 h 10321"/>
                <a:gd name="connsiteX1" fmla="*/ 10109 w 10109"/>
                <a:gd name="connsiteY1" fmla="*/ 24 h 10321"/>
                <a:gd name="connsiteX2" fmla="*/ 10109 w 10109"/>
                <a:gd name="connsiteY2" fmla="*/ 10321 h 10321"/>
                <a:gd name="connsiteX3" fmla="*/ 2084 w 10109"/>
                <a:gd name="connsiteY3" fmla="*/ 10221 h 10321"/>
                <a:gd name="connsiteX4" fmla="*/ 0 w 10109"/>
                <a:gd name="connsiteY4" fmla="*/ 0 h 1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09" h="10321">
                  <a:moveTo>
                    <a:pt x="0" y="0"/>
                  </a:moveTo>
                  <a:lnTo>
                    <a:pt x="10109" y="24"/>
                  </a:lnTo>
                  <a:lnTo>
                    <a:pt x="10109" y="10321"/>
                  </a:lnTo>
                  <a:lnTo>
                    <a:pt x="2084" y="10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683D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 descr="A drawing of a person&#10;&#10;Description automatically generated">
            <a:extLst>
              <a:ext uri="{FF2B5EF4-FFF2-40B4-BE49-F238E27FC236}">
                <a16:creationId xmlns:a16="http://schemas.microsoft.com/office/drawing/2014/main" id="{25AF1178-3B2C-4345-8B7E-88CF003F27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977" y="226353"/>
            <a:ext cx="3466745" cy="544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A712C0-9EB0-42EA-BA07-3A9C76DDFE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643745"/>
            <a:ext cx="6442364" cy="1393716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62271-1B3D-4612-94D2-DC46F22B433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0" y="5146143"/>
            <a:ext cx="6802584" cy="772288"/>
          </a:xfrm>
        </p:spPr>
        <p:txBody>
          <a:bodyPr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6266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E2ECC-B06C-0548-54E9-16E717BE9F29}"/>
              </a:ext>
            </a:extLst>
          </p:cNvPr>
          <p:cNvSpPr/>
          <p:nvPr userDrawn="1"/>
        </p:nvSpPr>
        <p:spPr>
          <a:xfrm>
            <a:off x="0" y="396874"/>
            <a:ext cx="12192000" cy="6461126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80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2600"/>
            <a:ext cx="10972800" cy="711200"/>
          </a:xfrm>
        </p:spPr>
        <p:txBody>
          <a:bodyPr/>
          <a:lstStyle>
            <a:lvl1pPr algn="ctr">
              <a:defRPr sz="3200" b="1" i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74503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 marL="1219170" indent="-609585">
              <a:buFont typeface="Wingdings" panose="05000000000000000000" pitchFamily="2" charset="2"/>
              <a:buChar char="Ø"/>
              <a:defRPr sz="2400"/>
            </a:lvl2pPr>
            <a:lvl3pPr marL="1828754" indent="-609585">
              <a:buSzPct val="50000"/>
              <a:buFont typeface="Wingdings" panose="05000000000000000000" pitchFamily="2" charset="2"/>
              <a:buChar char="q"/>
              <a:defRPr sz="2000"/>
            </a:lvl3pPr>
            <a:lvl4pPr marL="2438339" indent="-609585">
              <a:defRPr sz="2000"/>
            </a:lvl4pPr>
            <a:lvl5pPr marL="3047924" indent="-609585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28F2F9-36AF-8CCB-E271-E9E61C289080}"/>
              </a:ext>
            </a:extLst>
          </p:cNvPr>
          <p:cNvGrpSpPr/>
          <p:nvPr userDrawn="1"/>
        </p:nvGrpSpPr>
        <p:grpSpPr>
          <a:xfrm>
            <a:off x="11294268" y="6634560"/>
            <a:ext cx="931069" cy="200819"/>
            <a:chOff x="9436267" y="5760374"/>
            <a:chExt cx="1751379" cy="377749"/>
          </a:xfrm>
        </p:grpSpPr>
        <p:pic>
          <p:nvPicPr>
            <p:cNvPr id="16" name="Picture 15" descr="A drawing of a person&#10;&#10;Description automatically generated">
              <a:extLst>
                <a:ext uri="{FF2B5EF4-FFF2-40B4-BE49-F238E27FC236}">
                  <a16:creationId xmlns:a16="http://schemas.microsoft.com/office/drawing/2014/main" id="{1A2B3E58-7430-D1AC-C37A-1F1939FDD8F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07"/>
            <a:stretch/>
          </p:blipFill>
          <p:spPr>
            <a:xfrm>
              <a:off x="9436267" y="5760374"/>
              <a:ext cx="345908" cy="377749"/>
            </a:xfrm>
            <a:prstGeom prst="rect">
              <a:avLst/>
            </a:prstGeom>
          </p:spPr>
        </p:pic>
        <p:pic>
          <p:nvPicPr>
            <p:cNvPr id="17" name="Picture 16" descr="A drawing of a person&#10;&#10;Description automatically generated">
              <a:extLst>
                <a:ext uri="{FF2B5EF4-FFF2-40B4-BE49-F238E27FC236}">
                  <a16:creationId xmlns:a16="http://schemas.microsoft.com/office/drawing/2014/main" id="{FFB05F95-607A-4B08-7F74-D90FEA42A29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49" t="1" r="56306" b="55661"/>
            <a:stretch/>
          </p:blipFill>
          <p:spPr>
            <a:xfrm>
              <a:off x="9782175" y="5777529"/>
              <a:ext cx="1405471" cy="360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103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2600"/>
            <a:ext cx="10972800" cy="711200"/>
          </a:xfrm>
        </p:spPr>
        <p:txBody>
          <a:bodyPr/>
          <a:lstStyle>
            <a:lvl1pPr algn="ctr">
              <a:defRPr sz="3200" b="1" i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745039"/>
          </a:xfrm>
        </p:spPr>
        <p:txBody>
          <a:bodyPr/>
          <a:lstStyle>
            <a:lvl1pPr>
              <a:defRPr sz="3200">
                <a:latin typeface="+mj-lt"/>
              </a:defRPr>
            </a:lvl1pPr>
            <a:lvl2pPr marL="1219170" indent="-609585">
              <a:buFont typeface="Wingdings" panose="05000000000000000000" pitchFamily="2" charset="2"/>
              <a:buChar char="Ø"/>
              <a:defRPr sz="2400">
                <a:latin typeface="+mj-lt"/>
              </a:defRPr>
            </a:lvl2pPr>
            <a:lvl3pPr marL="1828754" indent="-609585">
              <a:buSzPct val="50000"/>
              <a:buFont typeface="Wingdings" panose="05000000000000000000" pitchFamily="2" charset="2"/>
              <a:buChar char="q"/>
              <a:defRPr sz="2000">
                <a:latin typeface="+mj-lt"/>
              </a:defRPr>
            </a:lvl3pPr>
            <a:lvl4pPr marL="2438339" indent="-609585">
              <a:defRPr sz="2000">
                <a:latin typeface="+mj-lt"/>
              </a:defRPr>
            </a:lvl4pPr>
            <a:lvl5pPr marL="3047924" indent="-609585"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608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5733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/>
          <a:lstStyle>
            <a:lvl1pPr marL="60958" indent="0">
              <a:buNone/>
              <a:defRPr sz="2800" b="0">
                <a:solidFill>
                  <a:schemeClr val="tx2"/>
                </a:solidFill>
              </a:defRPr>
            </a:lvl1pPr>
            <a:lvl2pPr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26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04925"/>
            <a:ext cx="5384800" cy="4525963"/>
          </a:xfrm>
        </p:spPr>
        <p:txBody>
          <a:bodyPr/>
          <a:lstStyle>
            <a:lvl1pPr>
              <a:defRPr sz="2667"/>
            </a:lvl1pPr>
            <a:lvl2pPr marL="876278" indent="-328076">
              <a:buFont typeface="Wingdings" panose="05000000000000000000" pitchFamily="2" charset="2"/>
              <a:buChar char="Ø"/>
              <a:defRPr sz="2533"/>
            </a:lvl2pPr>
            <a:lvl3pPr marL="1229753" indent="-292093">
              <a:buSzPct val="75000"/>
              <a:buFont typeface="Wingdings" panose="05000000000000000000" pitchFamily="2" charset="2"/>
              <a:buChar char="q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04925"/>
            <a:ext cx="5384800" cy="4525963"/>
          </a:xfrm>
        </p:spPr>
        <p:txBody>
          <a:bodyPr/>
          <a:lstStyle>
            <a:lvl1pPr>
              <a:defRPr sz="2667"/>
            </a:lvl1pPr>
            <a:lvl2pPr marL="876278" indent="-328076">
              <a:buFont typeface="Wingdings" panose="05000000000000000000" pitchFamily="2" charset="2"/>
              <a:buChar char="Ø"/>
              <a:defRPr sz="2533"/>
            </a:lvl2pPr>
            <a:lvl3pPr marL="1229753" indent="-292093">
              <a:buSzPct val="75000"/>
              <a:buFont typeface="Wingdings" panose="05000000000000000000" pitchFamily="2" charset="2"/>
              <a:buChar char="q"/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C24D58-0E8F-CA1D-06B2-44104AA31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2600"/>
            <a:ext cx="10972800" cy="711200"/>
          </a:xfrm>
        </p:spPr>
        <p:txBody>
          <a:bodyPr/>
          <a:lstStyle>
            <a:lvl1pPr algn="ctr">
              <a:defRPr sz="3200" b="1" i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323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635371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0958" indent="0">
              <a:buNone/>
              <a:defRPr sz="253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9" y="1635371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60958" indent="0">
              <a:buNone/>
              <a:defRPr sz="253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667" b="1"/>
            </a:lvl2pPr>
            <a:lvl3pPr>
              <a:buNone/>
              <a:defRPr sz="2400" b="1"/>
            </a:lvl3pPr>
            <a:lvl4pPr>
              <a:buNone/>
              <a:defRPr sz="2133" b="1"/>
            </a:lvl4pPr>
            <a:lvl5pPr>
              <a:buNone/>
              <a:defRPr sz="2133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098919"/>
            <a:ext cx="5388864" cy="38862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4" y="2098919"/>
            <a:ext cx="5389033" cy="3886200"/>
          </a:xfrm>
        </p:spPr>
        <p:txBody>
          <a:bodyPr/>
          <a:lstStyle>
            <a:lvl1pPr>
              <a:defRPr sz="2667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2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1F063C-8559-4A7F-9B3B-B60036E57EDE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09600" y="482600"/>
            <a:ext cx="109728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5pPr>
            <a:lvl6pPr marL="609585"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6pPr>
            <a:lvl7pPr marL="1219170"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7pPr>
            <a:lvl8pPr marL="1828754"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8pPr>
            <a:lvl9pPr marL="2438339" algn="l" rtl="0" eaLnBrk="1" fontAlgn="base" hangingPunct="1">
              <a:spcBef>
                <a:spcPct val="0"/>
              </a:spcBef>
              <a:spcAft>
                <a:spcPct val="0"/>
              </a:spcAft>
              <a:defRPr sz="5333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751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95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69"/>
            <a:ext cx="4511040" cy="877824"/>
          </a:xfrm>
        </p:spPr>
        <p:txBody>
          <a:bodyPr anchor="b"/>
          <a:lstStyle>
            <a:lvl1pPr algn="l">
              <a:buNone/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12192" indent="0">
              <a:buNone/>
              <a:defRPr sz="1867"/>
            </a:lvl1pPr>
            <a:lvl2pPr>
              <a:buNone/>
              <a:defRPr sz="1600"/>
            </a:lvl2pPr>
            <a:lvl3pPr>
              <a:buNone/>
              <a:defRPr sz="1333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77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4" y="1109160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4267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733"/>
            </a:lvl1pPr>
            <a:lvl2pPr>
              <a:buFontTx/>
              <a:buNone/>
              <a:defRPr sz="1600"/>
            </a:lvl2pPr>
            <a:lvl3pPr>
              <a:buFontTx/>
              <a:buNone/>
              <a:defRPr sz="1333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7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8069-EB2F-4316-B361-10B927E7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F4D3-D330-49BC-A778-D489382CF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9F9EB-DC5A-4DF5-A853-93163C714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1C8747-B540-4F44-81E4-0E2C014EB35D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FAAECA-66C4-48A8-A609-363C5251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"/>
            <a:ext cx="10515600" cy="827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A drawing of a person&#10;&#10;Description automatically generated">
            <a:extLst>
              <a:ext uri="{FF2B5EF4-FFF2-40B4-BE49-F238E27FC236}">
                <a16:creationId xmlns:a16="http://schemas.microsoft.com/office/drawing/2014/main" id="{DDF69639-A5F4-4CAD-A08C-A33FF80B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41D3CA4-564A-472C-9896-90D4E4D1148C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48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99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080000" y="1600200"/>
            <a:ext cx="70104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080000" y="3276600"/>
            <a:ext cx="6705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3"/>
          </p:nvPr>
        </p:nvSpPr>
        <p:spPr>
          <a:xfrm>
            <a:off x="7823200" y="6400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042400" y="5562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8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1800"/>
            </a:lvl1pPr>
            <a:lvl2pPr>
              <a:buClrTx/>
              <a:defRPr sz="1800"/>
            </a:lvl2pPr>
            <a:lvl3pPr>
              <a:buClrTx/>
              <a:defRPr sz="15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84800" y="6528708"/>
            <a:ext cx="3860800" cy="457200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4" descr="rush_logo_black_lettering">
            <a:extLst>
              <a:ext uri="{FF2B5EF4-FFF2-40B4-BE49-F238E27FC236}">
                <a16:creationId xmlns:a16="http://schemas.microsoft.com/office/drawing/2014/main" id="{2E37E247-8617-42ED-83AC-87071E76C5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1695307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4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891" indent="0">
              <a:buNone/>
              <a:defRPr sz="1500"/>
            </a:lvl2pPr>
            <a:lvl3pPr marL="685783" indent="0">
              <a:buNone/>
              <a:defRPr sz="1351"/>
            </a:lvl3pPr>
            <a:lvl4pPr marL="1028674" indent="0">
              <a:buNone/>
              <a:defRPr sz="1200"/>
            </a:lvl4pPr>
            <a:lvl5pPr marL="1371566" indent="0">
              <a:buNone/>
              <a:defRPr sz="1200"/>
            </a:lvl5pPr>
            <a:lvl6pPr marL="1714457" indent="0">
              <a:buNone/>
              <a:defRPr sz="1200"/>
            </a:lvl6pPr>
            <a:lvl7pPr marL="2057349" indent="0">
              <a:buNone/>
              <a:defRPr sz="1200"/>
            </a:lvl7pPr>
            <a:lvl8pPr marL="2400240" indent="0">
              <a:buNone/>
              <a:defRPr sz="1200"/>
            </a:lvl8pPr>
            <a:lvl9pPr marL="274313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4" descr="rush_logo_black_lettering">
            <a:extLst>
              <a:ext uri="{FF2B5EF4-FFF2-40B4-BE49-F238E27FC236}">
                <a16:creationId xmlns:a16="http://schemas.microsoft.com/office/drawing/2014/main" id="{88367E7E-0ADE-4F61-A4D3-8660508888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17748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95400"/>
            <a:ext cx="5080000" cy="4572000"/>
          </a:xfrm>
        </p:spPr>
        <p:txBody>
          <a:bodyPr/>
          <a:lstStyle>
            <a:lvl1pPr marL="257168" indent="-257168">
              <a:buClrTx/>
              <a:buFont typeface="Arial" panose="020B0604020202020204" pitchFamily="34" charset="0"/>
              <a:buChar char="•"/>
              <a:defRPr/>
            </a:lvl1pPr>
            <a:lvl2pPr marL="557199" indent="-214308">
              <a:buClrTx/>
              <a:buFont typeface="Arial" panose="020B0604020202020204" pitchFamily="34" charset="0"/>
              <a:buChar char="•"/>
              <a:defRPr/>
            </a:lvl2pPr>
            <a:lvl3pPr marL="857229" indent="-171446">
              <a:buClrTx/>
              <a:buFont typeface="Arial" panose="020B0604020202020204" pitchFamily="34" charset="0"/>
              <a:buChar char="•"/>
              <a:defRPr/>
            </a:lvl3pPr>
            <a:lvl4pPr marL="1200121" indent="-171446">
              <a:buClrTx/>
              <a:buFont typeface="Arial" panose="020B0604020202020204" pitchFamily="34" charset="0"/>
              <a:buChar char="•"/>
              <a:defRPr/>
            </a:lvl4pPr>
            <a:lvl5pPr marL="1543012" indent="-171446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rush_logo_black_lettering">
            <a:extLst>
              <a:ext uri="{FF2B5EF4-FFF2-40B4-BE49-F238E27FC236}">
                <a16:creationId xmlns:a16="http://schemas.microsoft.com/office/drawing/2014/main" id="{B60E84C2-8BB9-4BC3-B177-C1D747B4D0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1670329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14" descr="rush_logo_black_lettering">
            <a:extLst>
              <a:ext uri="{FF2B5EF4-FFF2-40B4-BE49-F238E27FC236}">
                <a16:creationId xmlns:a16="http://schemas.microsoft.com/office/drawing/2014/main" id="{C9AE444E-CB6B-4FFB-B94D-6CAB9AD95D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334542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14" descr="rush_logo_black_lettering">
            <a:extLst>
              <a:ext uri="{FF2B5EF4-FFF2-40B4-BE49-F238E27FC236}">
                <a16:creationId xmlns:a16="http://schemas.microsoft.com/office/drawing/2014/main" id="{A394B7AC-9652-4588-A4E9-11B3DA9206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17499071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14" descr="rush_logo_black_lettering">
            <a:extLst>
              <a:ext uri="{FF2B5EF4-FFF2-40B4-BE49-F238E27FC236}">
                <a16:creationId xmlns:a16="http://schemas.microsoft.com/office/drawing/2014/main" id="{C2CEFC34-2EB0-49EB-B748-50B32D6F6C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6669901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rush_logo_black_lettering">
            <a:extLst>
              <a:ext uri="{FF2B5EF4-FFF2-40B4-BE49-F238E27FC236}">
                <a16:creationId xmlns:a16="http://schemas.microsoft.com/office/drawing/2014/main" id="{483FE31A-B55E-493B-9F98-599C5B005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36952281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4" descr="rush_logo_black_lettering">
            <a:extLst>
              <a:ext uri="{FF2B5EF4-FFF2-40B4-BE49-F238E27FC236}">
                <a16:creationId xmlns:a16="http://schemas.microsoft.com/office/drawing/2014/main" id="{0A69E769-63B4-4D78-BD23-7FB0F69DDB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271447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1188-B3A5-4531-9ECA-9E13890DF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A156A-48DE-4D5B-A763-63057C85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B1C15B-5F11-4463-B2A6-1DDA30B9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244CA6-9DA2-467B-941A-1FF110708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8DE68-9145-4913-909A-C2469D6371DC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F5BA54-F343-4E58-AC0D-135DAE19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"/>
            <a:ext cx="10515600" cy="827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19DA2E4C-44FA-4C2A-967C-66E620E827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AFFA0F-DCDC-4434-B967-7FC32C37353E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936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4" descr="rush_logo_black_lettering">
            <a:extLst>
              <a:ext uri="{FF2B5EF4-FFF2-40B4-BE49-F238E27FC236}">
                <a16:creationId xmlns:a16="http://schemas.microsoft.com/office/drawing/2014/main" id="{D63C798F-2775-40FB-82E4-094591AD12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2251727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0"/>
            <a:ext cx="28194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82550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4" descr="rush_logo_black_lettering">
            <a:extLst>
              <a:ext uri="{FF2B5EF4-FFF2-40B4-BE49-F238E27FC236}">
                <a16:creationId xmlns:a16="http://schemas.microsoft.com/office/drawing/2014/main" id="{2ED29F33-8910-4D10-8F16-C92D4EAA4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36223899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18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3962400"/>
          </a:xfrm>
        </p:spPr>
        <p:txBody>
          <a:bodyPr/>
          <a:lstStyle>
            <a:lvl1pPr>
              <a:buClrTx/>
              <a:defRPr sz="1013"/>
            </a:lvl1pPr>
            <a:lvl2pPr>
              <a:buClrTx/>
              <a:defRPr sz="1013"/>
            </a:lvl2pPr>
            <a:lvl3pPr>
              <a:buClrTx/>
              <a:defRPr sz="844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384800" y="6528708"/>
            <a:ext cx="3860800" cy="457200"/>
          </a:xfrm>
        </p:spPr>
        <p:txBody>
          <a:bodyPr/>
          <a:lstStyle>
            <a:lvl1pPr>
              <a:defRPr sz="507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1571705" y="6400800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14" descr="rush_logo_black_lettering">
            <a:extLst>
              <a:ext uri="{FF2B5EF4-FFF2-40B4-BE49-F238E27FC236}">
                <a16:creationId xmlns:a16="http://schemas.microsoft.com/office/drawing/2014/main" id="{2471995A-F746-466D-B0AD-83A779971F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03" y="123904"/>
            <a:ext cx="2696169" cy="449362"/>
          </a:xfrm>
          <a:prstGeom prst="rect">
            <a:avLst/>
          </a:prstGeom>
          <a:solidFill>
            <a:srgbClr val="00672F"/>
          </a:solidFill>
        </p:spPr>
      </p:pic>
    </p:spTree>
    <p:extLst>
      <p:ext uri="{BB962C8B-B14F-4D97-AF65-F5344CB8AC3E}">
        <p14:creationId xmlns:p14="http://schemas.microsoft.com/office/powerpoint/2010/main" val="195556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63DBA-7705-4B93-BF91-07718FCE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09851-A72C-4F36-939E-A9992C6A9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070DD-6F20-4902-BE28-E77694002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C81C7-9F36-443D-9641-EBE94458F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842D0A9-FAAE-4C58-BBB8-77255796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2E2F55B-59AE-4DF5-9D2D-944267CC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068E17-71D2-42D4-B235-B78D705D56C2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918118B-A5C1-4E4C-AF3E-8FFBF982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"/>
            <a:ext cx="10515600" cy="827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4" name="Picture 13" descr="A drawing of a person&#10;&#10;Description automatically generated">
            <a:extLst>
              <a:ext uri="{FF2B5EF4-FFF2-40B4-BE49-F238E27FC236}">
                <a16:creationId xmlns:a16="http://schemas.microsoft.com/office/drawing/2014/main" id="{EE5ABC1B-2694-418B-B624-148A0A49E86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58FFB0C-80B8-4A45-846D-E0D4EA82CF5F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6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13BDFD-E28F-4B89-8560-68792EEF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8FF92D-A604-481D-8E94-AFA9B9EF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1AF2A4-C391-435E-8772-BFE0AC45B8B2}"/>
              </a:ext>
            </a:extLst>
          </p:cNvPr>
          <p:cNvSpPr/>
          <p:nvPr/>
        </p:nvSpPr>
        <p:spPr>
          <a:xfrm>
            <a:off x="0" y="0"/>
            <a:ext cx="12192000" cy="827314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8B19E19-1733-43E1-8FA7-91B3E218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1"/>
            <a:ext cx="10515600" cy="8273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 descr="A drawing of a person&#10;&#10;Description automatically generated">
            <a:extLst>
              <a:ext uri="{FF2B5EF4-FFF2-40B4-BE49-F238E27FC236}">
                <a16:creationId xmlns:a16="http://schemas.microsoft.com/office/drawing/2014/main" id="{A9584F4F-D0AA-4216-96BD-01B63192FA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B0AF8D-6BD1-4A28-8CFE-3E0B304129FA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0142-0B24-487F-ABE6-E98224CA5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7319-7408-4850-BC1D-DAF17AEA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drawing of a person&#10;&#10;Description automatically generated">
            <a:extLst>
              <a:ext uri="{FF2B5EF4-FFF2-40B4-BE49-F238E27FC236}">
                <a16:creationId xmlns:a16="http://schemas.microsoft.com/office/drawing/2014/main" id="{1486BD0D-7768-4C42-A069-0682E0CC81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16427A6-C72D-4E14-8521-479C62323B06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6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282-D561-4CE4-BFCD-2444F143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FE4-0F2E-4A4D-9BFD-77DB3267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82CF-6FCF-4765-A03D-766512AB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CF0EB30-DCDF-439A-BADD-D49E16E6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C514E39-7CF9-4CB7-8377-11AADAF9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F88BF128-1BB5-4433-8C43-B16340FD15A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5D4BB5-EF55-43A5-ACB0-76AD583C1E63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3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56FCB-0368-415F-9891-2BD27C18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FB4C2-BB05-405B-B26D-C0BA68A0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25487-6868-4AB4-9CC0-06ABAB90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8CE815-2B3A-4EAC-9083-45A98104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30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30C97C0-D3B1-470A-BB3D-7BD40DA5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6557" y="6457786"/>
            <a:ext cx="2743200" cy="365125"/>
          </a:xfrm>
        </p:spPr>
        <p:txBody>
          <a:bodyPr/>
          <a:lstStyle/>
          <a:p>
            <a:fld id="{372AE56D-6C4D-417B-9FE7-C9E59A730C5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drawing of a person&#10;&#10;Description automatically generated">
            <a:extLst>
              <a:ext uri="{FF2B5EF4-FFF2-40B4-BE49-F238E27FC236}">
                <a16:creationId xmlns:a16="http://schemas.microsoft.com/office/drawing/2014/main" id="{2E1FEBC0-BA53-4DAA-A634-97CDA999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" y="6397023"/>
            <a:ext cx="2403308" cy="377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CAE3F5-4023-4F8A-934A-648C78A5CF90}"/>
              </a:ext>
            </a:extLst>
          </p:cNvPr>
          <p:cNvSpPr/>
          <p:nvPr/>
        </p:nvSpPr>
        <p:spPr>
          <a:xfrm flipV="1">
            <a:off x="0" y="6301772"/>
            <a:ext cx="12192000" cy="45719"/>
          </a:xfrm>
          <a:prstGeom prst="rect">
            <a:avLst/>
          </a:prstGeom>
          <a:solidFill>
            <a:srgbClr val="3F6D4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962400"/>
            <a:ext cx="6604000" cy="1752600"/>
          </a:xfrm>
        </p:spPr>
        <p:txBody>
          <a:bodyPr/>
          <a:lstStyle>
            <a:lvl1pPr marL="85342" indent="0" algn="l">
              <a:buNone/>
              <a:defRPr sz="3200">
                <a:solidFill>
                  <a:schemeClr val="tx2"/>
                </a:solidFill>
              </a:defRPr>
            </a:lvl1pPr>
            <a:lvl2pPr marL="609585" indent="0" algn="ctr">
              <a:buNone/>
            </a:lvl2pPr>
            <a:lvl3pPr marL="1219170" indent="0" algn="ctr">
              <a:buNone/>
            </a:lvl3pPr>
            <a:lvl4pPr marL="1828754" indent="0" algn="ctr">
              <a:buNone/>
            </a:lvl4pPr>
            <a:lvl5pPr marL="2438339" indent="0" algn="ctr">
              <a:buNone/>
            </a:lvl5pPr>
            <a:lvl6pPr marL="3047924" indent="0" algn="ctr">
              <a:buNone/>
            </a:lvl6pPr>
            <a:lvl7pPr marL="3657509" indent="0" algn="ctr">
              <a:buNone/>
            </a:lvl7pPr>
            <a:lvl8pPr marL="4267093" indent="0" algn="ctr">
              <a:buNone/>
            </a:lvl8pPr>
            <a:lvl9pPr marL="4876678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9836151" y="4060826"/>
            <a:ext cx="21336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0" y="3675065"/>
            <a:ext cx="12192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12192000" cy="370205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174875"/>
            <a:ext cx="11277600" cy="1470025"/>
          </a:xfrm>
        </p:spPr>
        <p:txBody>
          <a:bodyPr anchor="b"/>
          <a:lstStyle>
            <a:lvl1pPr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875"/>
            <a:ext cx="1280584" cy="457200"/>
          </a:xfrm>
        </p:spPr>
        <p:txBody>
          <a:bodyPr/>
          <a:lstStyle>
            <a:lvl1pPr>
              <a:defRPr/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588"/>
            <a:ext cx="996949" cy="365125"/>
          </a:xfrm>
        </p:spPr>
        <p:txBody>
          <a:bodyPr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6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2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186C9-8482-42A7-894F-ACA8D55D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CD43-751D-427D-BD81-6B0D2DCD6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1C96-CBF6-4C46-864B-78EBC958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651CF-FB0E-48D5-97D7-2437C6C53CD8}" type="datetime1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15DF-EE46-4B28-B7D0-E1CBA7F8F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61D77-E4CD-4ED7-BB75-C2ED5A19C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9CF0-AEF1-4EF4-AC96-7BA0523BE3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9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0" y="1"/>
            <a:ext cx="12192000" cy="311151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0" name="Rectangle 29"/>
          <p:cNvSpPr/>
          <p:nvPr/>
        </p:nvSpPr>
        <p:spPr>
          <a:xfrm>
            <a:off x="0" y="307976"/>
            <a:ext cx="12192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369" y="496890"/>
            <a:ext cx="4085167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917" y="588963"/>
            <a:ext cx="21336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14300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2249489"/>
            <a:ext cx="10972800" cy="432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67">
                <a:solidFill>
                  <a:schemeClr val="accent2"/>
                </a:solidFill>
              </a:defRPr>
            </a:lvl1pPr>
          </a:lstStyle>
          <a:p>
            <a:fld id="{142699FC-9C2E-43BD-A32B-9E57707E4F32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2" y="612775"/>
            <a:ext cx="1767417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67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2400">
                <a:solidFill>
                  <a:srgbClr val="FFFFFF"/>
                </a:solidFill>
              </a:defRPr>
            </a:lvl1pPr>
          </a:lstStyle>
          <a:p>
            <a:fld id="{D8881E5C-5875-4035-ADDA-FF351DD34618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C91847-8E6A-7EDE-2336-8F4BD262C74A}"/>
              </a:ext>
            </a:extLst>
          </p:cNvPr>
          <p:cNvGrpSpPr/>
          <p:nvPr/>
        </p:nvGrpSpPr>
        <p:grpSpPr>
          <a:xfrm>
            <a:off x="11294268" y="6634560"/>
            <a:ext cx="931069" cy="200819"/>
            <a:chOff x="9436267" y="5760374"/>
            <a:chExt cx="1751379" cy="377749"/>
          </a:xfrm>
        </p:grpSpPr>
        <p:pic>
          <p:nvPicPr>
            <p:cNvPr id="13" name="Picture 12" descr="A drawing of a person&#10;&#10;Description automatically generated">
              <a:extLst>
                <a:ext uri="{FF2B5EF4-FFF2-40B4-BE49-F238E27FC236}">
                  <a16:creationId xmlns:a16="http://schemas.microsoft.com/office/drawing/2014/main" id="{FA766A5A-B734-A195-C0BE-FD70D8C231D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5607"/>
            <a:stretch/>
          </p:blipFill>
          <p:spPr>
            <a:xfrm>
              <a:off x="9436267" y="5760374"/>
              <a:ext cx="345908" cy="377749"/>
            </a:xfrm>
            <a:prstGeom prst="rect">
              <a:avLst/>
            </a:prstGeom>
          </p:spPr>
        </p:pic>
        <p:pic>
          <p:nvPicPr>
            <p:cNvPr id="15" name="Picture 14" descr="A drawing of a person&#10;&#10;Description automatically generated">
              <a:extLst>
                <a:ext uri="{FF2B5EF4-FFF2-40B4-BE49-F238E27FC236}">
                  <a16:creationId xmlns:a16="http://schemas.microsoft.com/office/drawing/2014/main" id="{FB00BDB9-3CFA-0767-CA70-4EB960839F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49" t="1" r="56306" b="55661"/>
            <a:stretch/>
          </p:blipFill>
          <p:spPr>
            <a:xfrm>
              <a:off x="9782175" y="5777529"/>
              <a:ext cx="1405471" cy="360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36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333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5333">
          <a:solidFill>
            <a:schemeClr val="tx2"/>
          </a:solidFill>
          <a:latin typeface="Trebuchet MS" pitchFamily="34" charset="0"/>
        </a:defRPr>
      </a:lvl9pPr>
    </p:titleStyle>
    <p:bodyStyle>
      <a:lvl1pPr marL="609585" indent="-609585" algn="l" rtl="0" eaLnBrk="1" fontAlgn="base" hangingPunct="1">
        <a:spcBef>
          <a:spcPts val="400"/>
        </a:spcBef>
        <a:spcAft>
          <a:spcPct val="0"/>
        </a:spcAft>
        <a:buClr>
          <a:srgbClr val="969696"/>
        </a:buClr>
        <a:buFont typeface="Georgia" pitchFamily="18" charset="0"/>
        <a:buChar char="•"/>
        <a:defRPr sz="37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219170" indent="-609585" algn="l" rtl="0" eaLnBrk="1" fontAlgn="base" hangingPunct="1">
        <a:spcBef>
          <a:spcPts val="4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34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828754" indent="-609585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q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438339" indent="-609585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933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047924" indent="-609585" algn="l" rtl="0" eaLnBrk="1" fontAlgn="base" hangingPunct="1">
        <a:spcBef>
          <a:spcPts val="400"/>
        </a:spcBef>
        <a:spcAft>
          <a:spcPct val="0"/>
        </a:spcAft>
        <a:buClr>
          <a:srgbClr val="969696"/>
        </a:buClr>
        <a:buFont typeface="Georgia" pitchFamily="18" charset="0"/>
        <a:buChar char="▫"/>
        <a:defRPr sz="266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145738" indent="-243834" algn="l" rtl="0" eaLnBrk="1" latinLnBrk="0" hangingPunct="1">
        <a:spcBef>
          <a:spcPts val="400"/>
        </a:spcBef>
        <a:buClr>
          <a:schemeClr val="accent3"/>
        </a:buClr>
        <a:buFont typeface="Georgia"/>
        <a:buChar char="▫"/>
        <a:defRPr kumimoji="0" sz="24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438339" indent="-243834" algn="l" rtl="0" eaLnBrk="1" latinLnBrk="0" hangingPunct="1">
        <a:spcBef>
          <a:spcPts val="400"/>
        </a:spcBef>
        <a:buClr>
          <a:schemeClr val="accent3"/>
        </a:buClr>
        <a:buFont typeface="Georgia"/>
        <a:buChar char="▫"/>
        <a:defRPr kumimoji="0" sz="2133" kern="1200">
          <a:solidFill>
            <a:schemeClr val="accent3"/>
          </a:solidFill>
          <a:latin typeface="+mn-lt"/>
          <a:ea typeface="+mn-ea"/>
          <a:cs typeface="+mn-cs"/>
        </a:defRPr>
      </a:lvl7pPr>
      <a:lvl8pPr marL="2706556" indent="-243834" algn="l" rtl="0" eaLnBrk="1" latinLnBrk="0" hangingPunct="1">
        <a:spcBef>
          <a:spcPts val="400"/>
        </a:spcBef>
        <a:buClr>
          <a:schemeClr val="accent3"/>
        </a:buClr>
        <a:buFont typeface="Georgia"/>
        <a:buChar char="◦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986965" indent="-243834" algn="l" rtl="0" eaLnBrk="1" latinLnBrk="0" hangingPunct="1">
        <a:spcBef>
          <a:spcPts val="400"/>
        </a:spcBef>
        <a:buClr>
          <a:schemeClr val="accent3"/>
        </a:buClr>
        <a:buFont typeface="Georgia"/>
        <a:buChar char="◦"/>
        <a:defRPr kumimoji="0" sz="186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 descr="rush_slide_background_invert_color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8" y="-100013"/>
            <a:ext cx="12213168" cy="688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52800" y="0"/>
            <a:ext cx="8839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914400" y="1295400"/>
            <a:ext cx="10363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84800" y="65532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675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582400" y="6396764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51">
                <a:latin typeface="Times New Roman" panose="02020603050405020304" pitchFamily="18" charset="0"/>
              </a:defRPr>
            </a:lvl1pPr>
          </a:lstStyle>
          <a:p>
            <a:fld id="{D06EF2DA-19BA-4516-A16B-35DD09AACBE8}" type="slidenum">
              <a:rPr lang="en-US" smtClean="0"/>
              <a:t>‹#›</a:t>
            </a:fld>
            <a:endParaRPr lang="en-US"/>
          </a:p>
        </p:txBody>
      </p:sp>
      <p:pic>
        <p:nvPicPr>
          <p:cNvPr id="1038" name="Picture 14" descr="rush_logo_black_letteri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87" y="168280"/>
            <a:ext cx="2679700" cy="334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59C240-4622-42CB-9496-3C54CF190E35}"/>
              </a:ext>
            </a:extLst>
          </p:cNvPr>
          <p:cNvSpPr/>
          <p:nvPr/>
        </p:nvSpPr>
        <p:spPr>
          <a:xfrm flipV="1">
            <a:off x="623831" y="6192904"/>
            <a:ext cx="10944343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l"/>
            <a:endParaRPr lang="en-US" sz="1800">
              <a:solidFill>
                <a:srgbClr val="00823B"/>
              </a:solidFill>
              <a:effectLst/>
            </a:endParaRPr>
          </a:p>
        </p:txBody>
      </p:sp>
      <p:pic>
        <p:nvPicPr>
          <p:cNvPr id="9" name="Picture 8" descr="RUSHSystemBrand4color.eps">
            <a:extLst>
              <a:ext uri="{FF2B5EF4-FFF2-40B4-BE49-F238E27FC236}">
                <a16:creationId xmlns:a16="http://schemas.microsoft.com/office/drawing/2014/main" id="{8AC025FA-EE67-443D-979D-0021F4010F8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7" y="6319717"/>
            <a:ext cx="1417595" cy="23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6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5pPr>
      <a:lvl6pPr marL="342891"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6pPr>
      <a:lvl7pPr marL="685783"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7pPr>
      <a:lvl8pPr marL="1028674"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8pPr>
      <a:lvl9pPr marL="1371566" algn="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F8F8D0"/>
          </a:solidFill>
          <a:latin typeface="Arial" panose="020B0604020202020204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ClrTx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ClrTx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C569-262E-4739-B0A4-83C9125ED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3582432"/>
            <a:ext cx="10027139" cy="1393716"/>
          </a:xfrm>
        </p:spPr>
        <p:txBody>
          <a:bodyPr/>
          <a:lstStyle/>
          <a:p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An Image Autoencoder for Learning Latent Disc Geometry from Segmented Lumbar Spine MRI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C4FA6-904F-43C5-AE82-DC94295AE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33100"/>
            <a:ext cx="11043138" cy="1393716"/>
          </a:xfrm>
        </p:spPr>
        <p:txBody>
          <a:bodyPr>
            <a:normAutofit/>
          </a:bodyPr>
          <a:lstStyle/>
          <a:p>
            <a:r>
              <a:rPr lang="en-US" sz="2800" dirty="0"/>
              <a:t>Mattia Perrone</a:t>
            </a:r>
            <a:r>
              <a:rPr lang="en-US" sz="2800" baseline="30000" dirty="0"/>
              <a:t>1</a:t>
            </a:r>
            <a:r>
              <a:rPr lang="en-US" sz="2800"/>
              <a:t>, John T. </a:t>
            </a:r>
            <a:r>
              <a:rPr lang="en-US" sz="2800" dirty="0"/>
              <a:t>Martin</a:t>
            </a:r>
            <a:r>
              <a:rPr lang="en-US" sz="2800" baseline="30000" dirty="0"/>
              <a:t>1</a:t>
            </a:r>
            <a:endParaRPr lang="en-US" sz="2800" u="sng" dirty="0"/>
          </a:p>
          <a:p>
            <a:r>
              <a:rPr lang="en-US" sz="1400" i="1" baseline="30000" dirty="0"/>
              <a:t>1 </a:t>
            </a:r>
            <a:r>
              <a:rPr lang="en-US" sz="1400" i="1" dirty="0"/>
              <a:t>Rush University Medical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73C7D-34CD-C774-3F5B-6FA53E057EBD}"/>
              </a:ext>
            </a:extLst>
          </p:cNvPr>
          <p:cNvSpPr txBox="1"/>
          <p:nvPr/>
        </p:nvSpPr>
        <p:spPr>
          <a:xfrm>
            <a:off x="9099105" y="5541258"/>
            <a:ext cx="280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 have no disclosures</a:t>
            </a:r>
          </a:p>
        </p:txBody>
      </p:sp>
    </p:spTree>
    <p:extLst>
      <p:ext uri="{BB962C8B-B14F-4D97-AF65-F5344CB8AC3E}">
        <p14:creationId xmlns:p14="http://schemas.microsoft.com/office/powerpoint/2010/main" val="333827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1F765-B2BD-E064-2F37-CF36EE8E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BDF194-B2D5-0642-ADFA-9AE380F7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0" y="762000"/>
            <a:ext cx="11710640" cy="5845207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8FC39E-12F6-2F55-9C5C-133DC5D30CDB}"/>
              </a:ext>
            </a:extLst>
          </p:cNvPr>
          <p:cNvSpPr/>
          <p:nvPr/>
        </p:nvSpPr>
        <p:spPr bwMode="auto">
          <a:xfrm>
            <a:off x="2786371" y="762000"/>
            <a:ext cx="7492746" cy="3716215"/>
          </a:xfrm>
          <a:prstGeom prst="roundRect">
            <a:avLst>
              <a:gd name="adj" fmla="val 6252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998F6-2351-4D0D-6FD9-C184622F97D0}"/>
              </a:ext>
            </a:extLst>
          </p:cNvPr>
          <p:cNvSpPr txBox="1"/>
          <p:nvPr/>
        </p:nvSpPr>
        <p:spPr>
          <a:xfrm>
            <a:off x="10279117" y="2263050"/>
            <a:ext cx="2171826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C682F"/>
                </a:solidFill>
              </a:rPr>
              <a:t>2 – Latent features extraction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28709-512B-D9DC-1B59-ACAD862CE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60" t="33107" r="73425" b="55827"/>
          <a:stretch/>
        </p:blipFill>
        <p:spPr>
          <a:xfrm>
            <a:off x="1665890" y="2711668"/>
            <a:ext cx="1676400" cy="64682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88277A1-A9DE-7B20-B970-1CA1EBF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Pipeline</a:t>
            </a:r>
            <a:endParaRPr lang="en-CA" dirty="0">
              <a:solidFill>
                <a:srgbClr val="2C682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9445A-3543-5F37-4AC4-0F99D90AC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2" y="6283842"/>
            <a:ext cx="1656715" cy="3605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2F4715-2CFD-47A6-5A67-2365B32B6D03}"/>
              </a:ext>
            </a:extLst>
          </p:cNvPr>
          <p:cNvSpPr/>
          <p:nvPr/>
        </p:nvSpPr>
        <p:spPr bwMode="auto">
          <a:xfrm>
            <a:off x="8598527" y="2843243"/>
            <a:ext cx="1492300" cy="5857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479352-1AB8-0987-EF98-6928371ABFE1}"/>
              </a:ext>
            </a:extLst>
          </p:cNvPr>
          <p:cNvSpPr/>
          <p:nvPr/>
        </p:nvSpPr>
        <p:spPr bwMode="auto">
          <a:xfrm>
            <a:off x="10369068" y="2843242"/>
            <a:ext cx="465968" cy="5857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77ABE6-7E70-154C-2734-8D4F71907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4070" y="2904585"/>
            <a:ext cx="439275" cy="534769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F363CBED-8327-E4B9-A103-E3D44157393A}"/>
              </a:ext>
            </a:extLst>
          </p:cNvPr>
          <p:cNvSpPr/>
          <p:nvPr/>
        </p:nvSpPr>
        <p:spPr bwMode="auto">
          <a:xfrm>
            <a:off x="8674520" y="2873776"/>
            <a:ext cx="842900" cy="304800"/>
          </a:xfrm>
          <a:prstGeom prst="rightArrow">
            <a:avLst/>
          </a:prstGeom>
          <a:solidFill>
            <a:srgbClr val="2D682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0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7D198-5D9C-17F3-4574-24DC130F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CE86E5-2B3C-6BE1-BB56-7066DC07B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0" y="762000"/>
            <a:ext cx="11710640" cy="5845207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A5BFD29-E6AE-9007-7109-69C0583D2DA2}"/>
              </a:ext>
            </a:extLst>
          </p:cNvPr>
          <p:cNvSpPr/>
          <p:nvPr/>
        </p:nvSpPr>
        <p:spPr bwMode="auto">
          <a:xfrm>
            <a:off x="2341418" y="4501662"/>
            <a:ext cx="9684318" cy="2163213"/>
          </a:xfrm>
          <a:prstGeom prst="roundRect">
            <a:avLst>
              <a:gd name="adj" fmla="val 537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65DA64-EC6C-9D79-3396-BCD102F2755A}"/>
              </a:ext>
            </a:extLst>
          </p:cNvPr>
          <p:cNvSpPr txBox="1"/>
          <p:nvPr/>
        </p:nvSpPr>
        <p:spPr>
          <a:xfrm>
            <a:off x="8543923" y="3566831"/>
            <a:ext cx="4009321" cy="83099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2C682F"/>
                </a:solidFill>
              </a:rPr>
              <a:t>3 – Extraction of geometric features, Disc bulging predictions and </a:t>
            </a:r>
          </a:p>
          <a:p>
            <a:r>
              <a:rPr lang="en-US" sz="1600" b="1" dirty="0">
                <a:solidFill>
                  <a:srgbClr val="2C682F"/>
                </a:solidFill>
              </a:rPr>
              <a:t>Feature interpretability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4CBC3B-9E89-9893-6594-A25C1B8A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Pipeline</a:t>
            </a:r>
            <a:endParaRPr lang="en-CA" dirty="0">
              <a:solidFill>
                <a:srgbClr val="2C682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B81617-FCAD-3F92-F639-295B3D209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2" y="6283842"/>
            <a:ext cx="1656715" cy="360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4B52A-5468-3367-7866-9FC4441D1A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268" r="47111"/>
          <a:stretch/>
        </p:blipFill>
        <p:spPr>
          <a:xfrm>
            <a:off x="2604758" y="4552151"/>
            <a:ext cx="973988" cy="1163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C8CA0-0436-F193-ACCB-262FA831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7379"/>
          <a:stretch/>
        </p:blipFill>
        <p:spPr>
          <a:xfrm>
            <a:off x="4080711" y="4552151"/>
            <a:ext cx="973988" cy="1163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33EC0B-A5A6-83ED-181A-6691CEE743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000" r="79582" b="36735"/>
          <a:stretch/>
        </p:blipFill>
        <p:spPr>
          <a:xfrm>
            <a:off x="1995115" y="5133835"/>
            <a:ext cx="609643" cy="1543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09FE41B-9C62-06B8-565C-4CAF577CCA46}"/>
              </a:ext>
            </a:extLst>
          </p:cNvPr>
          <p:cNvSpPr/>
          <p:nvPr/>
        </p:nvSpPr>
        <p:spPr bwMode="auto">
          <a:xfrm>
            <a:off x="8589818" y="2784764"/>
            <a:ext cx="2078182" cy="5857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69775D1-81C7-52F5-188B-27F3F78FAF36}"/>
              </a:ext>
            </a:extLst>
          </p:cNvPr>
          <p:cNvSpPr/>
          <p:nvPr/>
        </p:nvSpPr>
        <p:spPr bwMode="auto">
          <a:xfrm>
            <a:off x="8674520" y="2873776"/>
            <a:ext cx="842900" cy="304800"/>
          </a:xfrm>
          <a:prstGeom prst="rightArrow">
            <a:avLst/>
          </a:prstGeom>
          <a:solidFill>
            <a:srgbClr val="2D682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93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E650C6-7FF3-DBF9-98CE-74510BEF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BD7D53-0AE6-A7F4-DA30-412D2E614EDF}"/>
              </a:ext>
            </a:extLst>
          </p:cNvPr>
          <p:cNvGrpSpPr/>
          <p:nvPr/>
        </p:nvGrpSpPr>
        <p:grpSpPr>
          <a:xfrm>
            <a:off x="6326868" y="1405572"/>
            <a:ext cx="7505530" cy="4875629"/>
            <a:chOff x="6337501" y="746353"/>
            <a:chExt cx="7505530" cy="4875629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76D855B-790C-8083-B9D4-2CC5339F2538}"/>
                </a:ext>
              </a:extLst>
            </p:cNvPr>
            <p:cNvSpPr txBox="1"/>
            <p:nvPr/>
          </p:nvSpPr>
          <p:spPr>
            <a:xfrm>
              <a:off x="6417943" y="804016"/>
              <a:ext cx="5666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C682F"/>
                  </a:solidFill>
                </a:rPr>
                <a:t>Disc bulging predictions – Gradient boosting</a:t>
              </a:r>
            </a:p>
          </p:txBody>
        </p:sp>
        <p:pic>
          <p:nvPicPr>
            <p:cNvPr id="160" name="Picture 159" descr="A diagram of a decision tree&#10;&#10;Description automatically generated">
              <a:extLst>
                <a:ext uri="{FF2B5EF4-FFF2-40B4-BE49-F238E27FC236}">
                  <a16:creationId xmlns:a16="http://schemas.microsoft.com/office/drawing/2014/main" id="{5C6F6069-B511-0D10-CE1C-E41A22D28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6836" y="1320753"/>
              <a:ext cx="4289149" cy="2597796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706557D-E90E-79B3-4246-C7414B1009CB}"/>
                </a:ext>
              </a:extLst>
            </p:cNvPr>
            <p:cNvGrpSpPr/>
            <p:nvPr/>
          </p:nvGrpSpPr>
          <p:grpSpPr>
            <a:xfrm>
              <a:off x="6590797" y="4096295"/>
              <a:ext cx="7252234" cy="1525687"/>
              <a:chOff x="16598" y="4254527"/>
              <a:chExt cx="7252234" cy="1525687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6250AD1-88B1-5F09-8730-8B0ACEFAA676}"/>
                  </a:ext>
                </a:extLst>
              </p:cNvPr>
              <p:cNvSpPr txBox="1"/>
              <p:nvPr/>
            </p:nvSpPr>
            <p:spPr>
              <a:xfrm>
                <a:off x="16598" y="4254527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Hyperparameters: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7F3D2C0-51B6-8F7F-65FA-BD2A113578F8}"/>
                  </a:ext>
                </a:extLst>
              </p:cNvPr>
              <p:cNvSpPr txBox="1"/>
              <p:nvPr/>
            </p:nvSpPr>
            <p:spPr>
              <a:xfrm>
                <a:off x="309229" y="4579885"/>
                <a:ext cx="695960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lang="en-GB" dirty="0"/>
                  <a:t>Maximum depth of estimators: 3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dirty="0"/>
                  <a:t>Numbers of estimators: 200</a:t>
                </a:r>
              </a:p>
              <a:p>
                <a:pPr marL="342900" indent="-342900">
                  <a:buFontTx/>
                  <a:buChar char="-"/>
                </a:pPr>
                <a:r>
                  <a:rPr lang="en-GB" dirty="0"/>
                  <a:t>Learning rate: 0.1</a:t>
                </a:r>
              </a:p>
              <a:p>
                <a:pPr marL="342900" indent="-342900">
                  <a:buFontTx/>
                  <a:buChar char="-"/>
                </a:pPr>
                <a:endParaRPr lang="en-GB" dirty="0"/>
              </a:p>
            </p:txBody>
          </p:sp>
        </p:grpSp>
        <p:sp>
          <p:nvSpPr>
            <p:cNvPr id="166" name="Rounded Rectangle 165">
              <a:extLst>
                <a:ext uri="{FF2B5EF4-FFF2-40B4-BE49-F238E27FC236}">
                  <a16:creationId xmlns:a16="http://schemas.microsoft.com/office/drawing/2014/main" id="{99B13D85-4EED-5F3F-1045-F764AD5AE2BC}"/>
                </a:ext>
              </a:extLst>
            </p:cNvPr>
            <p:cNvSpPr/>
            <p:nvPr/>
          </p:nvSpPr>
          <p:spPr bwMode="auto">
            <a:xfrm>
              <a:off x="6337501" y="746353"/>
              <a:ext cx="5729758" cy="4681464"/>
            </a:xfrm>
            <a:prstGeom prst="roundRect">
              <a:avLst>
                <a:gd name="adj" fmla="val 4958"/>
              </a:avLst>
            </a:prstGeom>
            <a:noFill/>
            <a:ln w="38100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2C682F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54D776-BB71-3D7F-376E-E48F205A0A8B}"/>
              </a:ext>
            </a:extLst>
          </p:cNvPr>
          <p:cNvGrpSpPr/>
          <p:nvPr/>
        </p:nvGrpSpPr>
        <p:grpSpPr>
          <a:xfrm>
            <a:off x="276764" y="1405572"/>
            <a:ext cx="5729758" cy="4681464"/>
            <a:chOff x="338197" y="797153"/>
            <a:chExt cx="5729758" cy="468146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701B193-BCD1-F433-AA80-33A95AEA71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13476" y="1754553"/>
              <a:ext cx="1416765" cy="1440000"/>
              <a:chOff x="6744263" y="2419058"/>
              <a:chExt cx="2019528" cy="196715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61E295AA-425E-0A9A-C688-2FC44AA5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626" b="8956"/>
              <a:stretch/>
            </p:blipFill>
            <p:spPr>
              <a:xfrm>
                <a:off x="6744263" y="2637498"/>
                <a:ext cx="2019526" cy="1549385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0760C28-7411-076A-6748-4310C9A37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626" b="87165"/>
              <a:stretch/>
            </p:blipFill>
            <p:spPr>
              <a:xfrm>
                <a:off x="6744263" y="2419058"/>
                <a:ext cx="2019524" cy="21844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B2C06C1-AE47-6632-31B8-EAC4A421C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626" b="87165"/>
              <a:stretch/>
            </p:blipFill>
            <p:spPr>
              <a:xfrm>
                <a:off x="6744266" y="4167773"/>
                <a:ext cx="2019525" cy="21844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F0D3D0-56F9-ADD5-0AAC-C294904E633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8024" y="1761213"/>
              <a:ext cx="1416765" cy="1440000"/>
              <a:chOff x="8727637" y="3089027"/>
              <a:chExt cx="2095500" cy="2129866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5EED01FC-6835-0A4E-1553-168DB03B2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7637" y="3315685"/>
                <a:ext cx="2095500" cy="171725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3737FC0-F038-3991-5C16-887E6E646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626" b="87165"/>
              <a:stretch/>
            </p:blipFill>
            <p:spPr>
              <a:xfrm>
                <a:off x="8727637" y="3089027"/>
                <a:ext cx="2095500" cy="226658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AAD5340-F1A9-2B00-8ECD-0267F97FD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626" b="87165"/>
              <a:stretch/>
            </p:blipFill>
            <p:spPr>
              <a:xfrm>
                <a:off x="8727637" y="4992235"/>
                <a:ext cx="2095500" cy="226658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871034-D495-460C-B7CC-86FB4443B0C4}"/>
                </a:ext>
              </a:extLst>
            </p:cNvPr>
            <p:cNvSpPr txBox="1"/>
            <p:nvPr/>
          </p:nvSpPr>
          <p:spPr>
            <a:xfrm>
              <a:off x="1122544" y="854816"/>
              <a:ext cx="4113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C682F"/>
                  </a:solidFill>
                </a:rPr>
                <a:t>Extraction of geometric features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1A08E18-D1F4-5EA0-894D-13CDA21B3E81}"/>
                </a:ext>
              </a:extLst>
            </p:cNvPr>
            <p:cNvSpPr txBox="1"/>
            <p:nvPr/>
          </p:nvSpPr>
          <p:spPr>
            <a:xfrm>
              <a:off x="1295867" y="1399431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Sagittal view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B580D1-E27B-3E67-7B52-232CCC0331F4}"/>
                </a:ext>
              </a:extLst>
            </p:cNvPr>
            <p:cNvSpPr txBox="1"/>
            <p:nvPr/>
          </p:nvSpPr>
          <p:spPr>
            <a:xfrm>
              <a:off x="3662675" y="1387349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Coronal view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467A9E99-4ECF-03A4-DB73-DA5B334DA276}"/>
                </a:ext>
              </a:extLst>
            </p:cNvPr>
            <p:cNvSpPr/>
            <p:nvPr/>
          </p:nvSpPr>
          <p:spPr bwMode="auto">
            <a:xfrm>
              <a:off x="338197" y="797153"/>
              <a:ext cx="5729758" cy="4681464"/>
            </a:xfrm>
            <a:prstGeom prst="roundRect">
              <a:avLst>
                <a:gd name="adj" fmla="val 4958"/>
              </a:avLst>
            </a:prstGeom>
            <a:noFill/>
            <a:ln w="38100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2C682F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470CC-CA25-9683-EC0A-B44311CDF10B}"/>
              </a:ext>
            </a:extLst>
          </p:cNvPr>
          <p:cNvCxnSpPr>
            <a:cxnSpLocks/>
          </p:cNvCxnSpPr>
          <p:nvPr/>
        </p:nvCxnSpPr>
        <p:spPr>
          <a:xfrm flipH="1">
            <a:off x="1529080" y="3076189"/>
            <a:ext cx="995680" cy="0"/>
          </a:xfrm>
          <a:prstGeom prst="line">
            <a:avLst/>
          </a:prstGeom>
          <a:ln w="19050">
            <a:solidFill>
              <a:srgbClr val="00672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E82DBD-8B07-B31E-C8FC-AA8273D05CAD}"/>
              </a:ext>
            </a:extLst>
          </p:cNvPr>
          <p:cNvSpPr txBox="1"/>
          <p:nvPr/>
        </p:nvSpPr>
        <p:spPr>
          <a:xfrm>
            <a:off x="1588795" y="3260473"/>
            <a:ext cx="93968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72F"/>
                </a:solidFill>
              </a:rPr>
              <a:t>Ap width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26E005-23E7-157F-2728-96EF8F11B870}"/>
              </a:ext>
            </a:extLst>
          </p:cNvPr>
          <p:cNvCxnSpPr>
            <a:cxnSpLocks/>
          </p:cNvCxnSpPr>
          <p:nvPr/>
        </p:nvCxnSpPr>
        <p:spPr>
          <a:xfrm flipH="1">
            <a:off x="3976810" y="2992213"/>
            <a:ext cx="763141" cy="0"/>
          </a:xfrm>
          <a:prstGeom prst="line">
            <a:avLst/>
          </a:prstGeom>
          <a:ln w="19050">
            <a:solidFill>
              <a:srgbClr val="0000D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6E83A0D-3BDE-FA01-563E-EF028264D8BB}"/>
              </a:ext>
            </a:extLst>
          </p:cNvPr>
          <p:cNvCxnSpPr>
            <a:cxnSpLocks/>
          </p:cNvCxnSpPr>
          <p:nvPr/>
        </p:nvCxnSpPr>
        <p:spPr>
          <a:xfrm>
            <a:off x="1420222" y="2920877"/>
            <a:ext cx="0" cy="2363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33E419-292D-4658-179E-CE98AC1779D4}"/>
              </a:ext>
            </a:extLst>
          </p:cNvPr>
          <p:cNvSpPr txBox="1"/>
          <p:nvPr/>
        </p:nvSpPr>
        <p:spPr>
          <a:xfrm>
            <a:off x="259536" y="2904624"/>
            <a:ext cx="114807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0000"/>
                </a:solidFill>
              </a:rPr>
              <a:t>Disc height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AB5480-A949-7792-D62B-1546D8D78D3C}"/>
              </a:ext>
            </a:extLst>
          </p:cNvPr>
          <p:cNvSpPr txBox="1"/>
          <p:nvPr/>
        </p:nvSpPr>
        <p:spPr>
          <a:xfrm>
            <a:off x="391300" y="3981097"/>
            <a:ext cx="5435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en-US" dirty="0">
                <a:solidFill>
                  <a:srgbClr val="EE0000"/>
                </a:solidFill>
              </a:rPr>
              <a:t>Disc height</a:t>
            </a:r>
            <a:r>
              <a:rPr lang="en-US" dirty="0"/>
              <a:t>: </a:t>
            </a:r>
            <a:r>
              <a:rPr lang="en-GB" dirty="0"/>
              <a:t>mean height across all pixels within the segmented disc region (sagittal plane)</a:t>
            </a:r>
          </a:p>
          <a:p>
            <a:pPr algn="just"/>
            <a:r>
              <a:rPr lang="en-US" dirty="0"/>
              <a:t>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648B30-8F85-8848-91E0-7AD025505C77}"/>
              </a:ext>
            </a:extLst>
          </p:cNvPr>
          <p:cNvSpPr txBox="1"/>
          <p:nvPr/>
        </p:nvSpPr>
        <p:spPr>
          <a:xfrm>
            <a:off x="383423" y="4692187"/>
            <a:ext cx="5516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en-US" dirty="0">
                <a:solidFill>
                  <a:srgbClr val="2C682F"/>
                </a:solidFill>
              </a:rPr>
              <a:t>Anteroposterior width</a:t>
            </a:r>
            <a:r>
              <a:rPr lang="en-US" dirty="0"/>
              <a:t>: </a:t>
            </a:r>
            <a:r>
              <a:rPr lang="en-GB" dirty="0"/>
              <a:t>distance between the two lateral edges of the segmented disc (</a:t>
            </a:r>
            <a:r>
              <a:rPr lang="it-IT" dirty="0" err="1"/>
              <a:t>sagittal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8F1A58-CAC2-6C45-0782-F8112CB11383}"/>
              </a:ext>
            </a:extLst>
          </p:cNvPr>
          <p:cNvSpPr txBox="1"/>
          <p:nvPr/>
        </p:nvSpPr>
        <p:spPr>
          <a:xfrm>
            <a:off x="391301" y="5359292"/>
            <a:ext cx="5435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- </a:t>
            </a:r>
            <a:r>
              <a:rPr lang="en-US" dirty="0">
                <a:solidFill>
                  <a:srgbClr val="0000FF"/>
                </a:solidFill>
              </a:rPr>
              <a:t>Lateral width</a:t>
            </a:r>
            <a:r>
              <a:rPr lang="en-US" dirty="0"/>
              <a:t>: </a:t>
            </a:r>
            <a:r>
              <a:rPr lang="en-GB" dirty="0"/>
              <a:t>distance between the two lateral edges of the segmented disc (</a:t>
            </a:r>
            <a:r>
              <a:rPr lang="it-IT" dirty="0" err="1"/>
              <a:t>coronal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)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F6FD7-E031-9BA0-5DBD-12C0673D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626" b="8956"/>
          <a:stretch/>
        </p:blipFill>
        <p:spPr>
          <a:xfrm>
            <a:off x="3808133" y="2666315"/>
            <a:ext cx="986626" cy="78983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844AFFD-01D3-7D45-C223-6D092B1294C0}"/>
              </a:ext>
            </a:extLst>
          </p:cNvPr>
          <p:cNvCxnSpPr>
            <a:cxnSpLocks/>
          </p:cNvCxnSpPr>
          <p:nvPr/>
        </p:nvCxnSpPr>
        <p:spPr>
          <a:xfrm flipH="1">
            <a:off x="4019894" y="3018745"/>
            <a:ext cx="552105" cy="0"/>
          </a:xfrm>
          <a:prstGeom prst="line">
            <a:avLst/>
          </a:prstGeom>
          <a:ln w="19050">
            <a:solidFill>
              <a:srgbClr val="0000D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339A359-E805-4CCD-0EC9-353A6E9CA886}"/>
              </a:ext>
            </a:extLst>
          </p:cNvPr>
          <p:cNvSpPr txBox="1"/>
          <p:nvPr/>
        </p:nvSpPr>
        <p:spPr>
          <a:xfrm>
            <a:off x="3856361" y="3243389"/>
            <a:ext cx="96853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D0"/>
                </a:solidFill>
              </a:rPr>
              <a:t>Lat width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C496CF-36BD-768E-39E4-9A605767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3) Pipeline End Stage</a:t>
            </a:r>
            <a:endParaRPr lang="en-CA" dirty="0">
              <a:solidFill>
                <a:srgbClr val="2C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1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8CE25-1B74-1ABB-F3D7-C90FD4DC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03ADC3A-023C-A407-5C5A-607CFAAD76EC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85109-E011-1B0F-7AB7-27B02BF7A45B}"/>
              </a:ext>
            </a:extLst>
          </p:cNvPr>
          <p:cNvSpPr txBox="1"/>
          <p:nvPr/>
        </p:nvSpPr>
        <p:spPr>
          <a:xfrm>
            <a:off x="1778324" y="2921168"/>
            <a:ext cx="9289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2C682F"/>
                </a:solidFill>
              </a:rPr>
              <a:t>Results and Discussions</a:t>
            </a:r>
          </a:p>
        </p:txBody>
      </p:sp>
    </p:spTree>
    <p:extLst>
      <p:ext uri="{BB962C8B-B14F-4D97-AF65-F5344CB8AC3E}">
        <p14:creationId xmlns:p14="http://schemas.microsoft.com/office/powerpoint/2010/main" val="28867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44E3-2B3C-1EF7-834D-622D7760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B54E1D-AD74-533B-241D-81E4EE6100B9}"/>
              </a:ext>
            </a:extLst>
          </p:cNvPr>
          <p:cNvSpPr txBox="1"/>
          <p:nvPr/>
        </p:nvSpPr>
        <p:spPr>
          <a:xfrm>
            <a:off x="319559" y="757909"/>
            <a:ext cx="2249334" cy="40011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1 - Segmentation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69879-F359-A243-4A3F-7A6F4AE9F5B8}"/>
              </a:ext>
            </a:extLst>
          </p:cNvPr>
          <p:cNvSpPr txBox="1"/>
          <p:nvPr/>
        </p:nvSpPr>
        <p:spPr>
          <a:xfrm>
            <a:off x="319559" y="3443634"/>
            <a:ext cx="3960751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2 – Latent features extraction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B64515-99C3-799D-A8BE-F2B2D08B6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818160"/>
              </p:ext>
            </p:extLst>
          </p:nvPr>
        </p:nvGraphicFramePr>
        <p:xfrm>
          <a:off x="3439275" y="1224489"/>
          <a:ext cx="531345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6725">
                  <a:extLst>
                    <a:ext uri="{9D8B030D-6E8A-4147-A177-3AD203B41FA5}">
                      <a16:colId xmlns:a16="http://schemas.microsoft.com/office/drawing/2014/main" val="1802988912"/>
                    </a:ext>
                  </a:extLst>
                </a:gridCol>
                <a:gridCol w="2656725">
                  <a:extLst>
                    <a:ext uri="{9D8B030D-6E8A-4147-A177-3AD203B41FA5}">
                      <a16:colId xmlns:a16="http://schemas.microsoft.com/office/drawing/2014/main" val="180227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Test </a:t>
                      </a:r>
                      <a:r>
                        <a:rPr lang="en-US" sz="1800" b="0" dirty="0" err="1"/>
                        <a:t>IoU</a:t>
                      </a:r>
                      <a:r>
                        <a:rPr lang="en-US" sz="1800" b="0" dirty="0"/>
                        <a:t> (</a:t>
                      </a:r>
                      <a:r>
                        <a:rPr lang="en-GB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Test DSC (</a:t>
                      </a:r>
                      <a:r>
                        <a:rPr lang="en-GB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 (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0.71-0.78</a:t>
                      </a:r>
                      <a:r>
                        <a:rPr lang="en-US" sz="18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0.85 (</a:t>
                      </a:r>
                      <a:r>
                        <a:rPr lang="en-GB" sz="1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0.83-0.87</a:t>
                      </a:r>
                      <a:r>
                        <a:rPr lang="en-US" sz="18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171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92C2E0-B3B0-7B5F-0590-DA8545D51922}"/>
              </a:ext>
            </a:extLst>
          </p:cNvPr>
          <p:cNvGraphicFramePr>
            <a:graphicFrameLocks noGrp="1"/>
          </p:cNvGraphicFramePr>
          <p:nvPr/>
        </p:nvGraphicFramePr>
        <p:xfrm>
          <a:off x="1584251" y="4090035"/>
          <a:ext cx="820833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36112">
                  <a:extLst>
                    <a:ext uri="{9D8B030D-6E8A-4147-A177-3AD203B41FA5}">
                      <a16:colId xmlns:a16="http://schemas.microsoft.com/office/drawing/2014/main" val="1802988912"/>
                    </a:ext>
                  </a:extLst>
                </a:gridCol>
                <a:gridCol w="2736112">
                  <a:extLst>
                    <a:ext uri="{9D8B030D-6E8A-4147-A177-3AD203B41FA5}">
                      <a16:colId xmlns:a16="http://schemas.microsoft.com/office/drawing/2014/main" val="1802275048"/>
                    </a:ext>
                  </a:extLst>
                </a:gridCol>
                <a:gridCol w="2736112">
                  <a:extLst>
                    <a:ext uri="{9D8B030D-6E8A-4147-A177-3AD203B41FA5}">
                      <a16:colId xmlns:a16="http://schemas.microsoft.com/office/drawing/2014/main" val="398482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Latent space dimension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/>
                        <a:t>IoU</a:t>
                      </a:r>
                      <a:r>
                        <a:rPr lang="en-US" sz="1800" b="0" dirty="0"/>
                        <a:t> (</a:t>
                      </a:r>
                      <a:r>
                        <a:rPr lang="en-GB" sz="18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 CI)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Epochs for convergence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14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64x1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</a:rPr>
                        <a:t>0.9981 (0.9976-0.9986)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41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8x1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</a:rPr>
                        <a:t>0.9983 (0.9979-0.9987)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563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4x1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</a:rPr>
                        <a:t>0.9984 (0.9979-0.9989)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3x1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>
                          <a:effectLst/>
                        </a:rPr>
                        <a:t>between</a:t>
                      </a:r>
                      <a:r>
                        <a:rPr lang="it-IT" sz="1800" dirty="0">
                          <a:effectLst/>
                        </a:rPr>
                        <a:t> 0.6 and 0.8</a:t>
                      </a:r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No convergence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39984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B92E9A0-7807-E4E2-D042-812CC900E129}"/>
              </a:ext>
            </a:extLst>
          </p:cNvPr>
          <p:cNvSpPr txBox="1"/>
          <p:nvPr/>
        </p:nvSpPr>
        <p:spPr>
          <a:xfrm>
            <a:off x="319559" y="6190526"/>
            <a:ext cx="793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is considered to have converged when the </a:t>
            </a:r>
            <a:r>
              <a:rPr lang="en-GB" dirty="0" err="1"/>
              <a:t>IoU</a:t>
            </a:r>
            <a:r>
              <a:rPr lang="en-GB" dirty="0"/>
              <a:t> exceeds 0.995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BFD7B-FC5A-612F-8509-D43E8CEF8B93}"/>
              </a:ext>
            </a:extLst>
          </p:cNvPr>
          <p:cNvSpPr txBox="1"/>
          <p:nvPr/>
        </p:nvSpPr>
        <p:spPr>
          <a:xfrm>
            <a:off x="319558" y="2428658"/>
            <a:ext cx="1006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are consistent with those reported in the van der Graaf</a:t>
            </a:r>
            <a:r>
              <a:rPr lang="en-GB" baseline="30000" dirty="0"/>
              <a:t>[1] </a:t>
            </a:r>
            <a:r>
              <a:rPr lang="en-GB" dirty="0"/>
              <a:t>study (DSC = 0.85, SD = 0.1)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7ADAA9-1FAD-9767-2CE6-A8B7B7A7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C38B433-7F9F-4692-7B1E-D3B44E2EF8B7}"/>
              </a:ext>
            </a:extLst>
          </p:cNvPr>
          <p:cNvSpPr txBox="1">
            <a:spLocks/>
          </p:cNvSpPr>
          <p:nvPr/>
        </p:nvSpPr>
        <p:spPr>
          <a:xfrm>
            <a:off x="0" y="6553200"/>
            <a:ext cx="599440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[1] Van der Graaf et al. 2024</a:t>
            </a:r>
          </a:p>
        </p:txBody>
      </p:sp>
    </p:spTree>
    <p:extLst>
      <p:ext uri="{BB962C8B-B14F-4D97-AF65-F5344CB8AC3E}">
        <p14:creationId xmlns:p14="http://schemas.microsoft.com/office/powerpoint/2010/main" val="246776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37C2DF-693E-8140-3073-F899C4686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1B35261-DF84-E5E3-9E55-D8BD246C53E8}"/>
              </a:ext>
            </a:extLst>
          </p:cNvPr>
          <p:cNvGrpSpPr/>
          <p:nvPr/>
        </p:nvGrpSpPr>
        <p:grpSpPr>
          <a:xfrm>
            <a:off x="1524864" y="830412"/>
            <a:ext cx="10083761" cy="888619"/>
            <a:chOff x="338196" y="5433847"/>
            <a:chExt cx="10083761" cy="888619"/>
          </a:xfrm>
        </p:grpSpPr>
        <p:sp>
          <p:nvSpPr>
            <p:cNvPr id="168" name="Rounded Rectangle 167">
              <a:extLst>
                <a:ext uri="{FF2B5EF4-FFF2-40B4-BE49-F238E27FC236}">
                  <a16:creationId xmlns:a16="http://schemas.microsoft.com/office/drawing/2014/main" id="{961007E8-0299-C2DB-E1B3-B8C51A14E96D}"/>
                </a:ext>
              </a:extLst>
            </p:cNvPr>
            <p:cNvSpPr/>
            <p:nvPr/>
          </p:nvSpPr>
          <p:spPr bwMode="auto">
            <a:xfrm>
              <a:off x="338196" y="5433847"/>
              <a:ext cx="9323597" cy="888619"/>
            </a:xfrm>
            <a:prstGeom prst="roundRect">
              <a:avLst>
                <a:gd name="adj" fmla="val 18605"/>
              </a:avLst>
            </a:prstGeom>
            <a:noFill/>
            <a:ln w="38100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rgbClr val="2C682F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D7A708A-6034-8D11-E478-AE04CD0133A4}"/>
                </a:ext>
              </a:extLst>
            </p:cNvPr>
            <p:cNvSpPr txBox="1"/>
            <p:nvPr/>
          </p:nvSpPr>
          <p:spPr>
            <a:xfrm>
              <a:off x="555965" y="5482022"/>
              <a:ext cx="29594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C682F"/>
                  </a:solidFill>
                </a:rPr>
                <a:t>Feature interpretability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BB171D7-137D-D17A-8334-5C3608B2FDFF}"/>
                </a:ext>
              </a:extLst>
            </p:cNvPr>
            <p:cNvSpPr txBox="1"/>
            <p:nvPr/>
          </p:nvSpPr>
          <p:spPr>
            <a:xfrm>
              <a:off x="555965" y="5841039"/>
              <a:ext cx="9865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 Understanding the relationship between latent features and disc anatomical structures  </a:t>
              </a:r>
            </a:p>
          </p:txBody>
        </p:sp>
      </p:grpSp>
      <p:pic>
        <p:nvPicPr>
          <p:cNvPr id="76" name="Picture 75" descr="A collage of black squares with white spots&#10;&#10;Description automatically generated">
            <a:extLst>
              <a:ext uri="{FF2B5EF4-FFF2-40B4-BE49-F238E27FC236}">
                <a16:creationId xmlns:a16="http://schemas.microsoft.com/office/drawing/2014/main" id="{BAB9B254-CE3D-F40F-4CA4-2672AF8D0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744" y="2338100"/>
            <a:ext cx="3110890" cy="3409892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3F4CD73C-D441-C8D2-14C1-36FA768925CD}"/>
              </a:ext>
            </a:extLst>
          </p:cNvPr>
          <p:cNvSpPr txBox="1"/>
          <p:nvPr/>
        </p:nvSpPr>
        <p:spPr>
          <a:xfrm>
            <a:off x="673457" y="2744047"/>
            <a:ext cx="2697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Synthetic dataset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059A59F-9A99-9AF4-2695-EC23C31FD921}"/>
              </a:ext>
            </a:extLst>
          </p:cNvPr>
          <p:cNvSpPr/>
          <p:nvPr/>
        </p:nvSpPr>
        <p:spPr bwMode="auto">
          <a:xfrm>
            <a:off x="9104954" y="2335141"/>
            <a:ext cx="694892" cy="6980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4F8F95-EA11-F920-F0C1-6A1BE0AB63B4}"/>
              </a:ext>
            </a:extLst>
          </p:cNvPr>
          <p:cNvGrpSpPr/>
          <p:nvPr/>
        </p:nvGrpSpPr>
        <p:grpSpPr>
          <a:xfrm>
            <a:off x="72300" y="3189773"/>
            <a:ext cx="3405784" cy="2147988"/>
            <a:chOff x="72300" y="3062177"/>
            <a:chExt cx="3405784" cy="2147988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132F41C-C702-EE83-91FE-F825C198F0A4}"/>
                </a:ext>
              </a:extLst>
            </p:cNvPr>
            <p:cNvGrpSpPr/>
            <p:nvPr/>
          </p:nvGrpSpPr>
          <p:grpSpPr>
            <a:xfrm>
              <a:off x="72300" y="3062177"/>
              <a:ext cx="3405784" cy="2147988"/>
              <a:chOff x="72300" y="3062177"/>
              <a:chExt cx="3080893" cy="1943083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97FB219C-93EE-022B-14CF-85E2CC253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282" y="3144706"/>
                <a:ext cx="3051897" cy="1860554"/>
              </a:xfrm>
              <a:prstGeom prst="rect">
                <a:avLst/>
              </a:prstGeom>
            </p:spPr>
          </p:pic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3210A9A2-02D0-2305-3BC4-130BC48D6853}"/>
                  </a:ext>
                </a:extLst>
              </p:cNvPr>
              <p:cNvSpPr/>
              <p:nvPr/>
            </p:nvSpPr>
            <p:spPr bwMode="auto">
              <a:xfrm>
                <a:off x="72300" y="3062177"/>
                <a:ext cx="3080893" cy="1943083"/>
              </a:xfrm>
              <a:prstGeom prst="roundRect">
                <a:avLst>
                  <a:gd name="adj" fmla="val 1710"/>
                </a:avLst>
              </a:prstGeom>
              <a:noFill/>
              <a:ln w="38100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2C682F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B45A81C-8F59-8AA3-9F07-38721DAC1F5F}"/>
                </a:ext>
              </a:extLst>
            </p:cNvPr>
            <p:cNvSpPr/>
            <p:nvPr/>
          </p:nvSpPr>
          <p:spPr bwMode="auto">
            <a:xfrm>
              <a:off x="479395" y="3428303"/>
              <a:ext cx="2953975" cy="247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0577BC-4288-EA2F-42A2-D153D77354AB}"/>
              </a:ext>
            </a:extLst>
          </p:cNvPr>
          <p:cNvSpPr txBox="1"/>
          <p:nvPr/>
        </p:nvSpPr>
        <p:spPr>
          <a:xfrm>
            <a:off x="9799846" y="1911546"/>
            <a:ext cx="1808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Sagittal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DB993-E079-5265-1179-F8DC8318F1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32" r="1902"/>
          <a:stretch/>
        </p:blipFill>
        <p:spPr>
          <a:xfrm>
            <a:off x="3533289" y="2450195"/>
            <a:ext cx="5493810" cy="312730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993AE94-7C76-AE62-6B4D-8EF02FD82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3) Pipeline End Stage</a:t>
            </a:r>
            <a:endParaRPr lang="en-CA" dirty="0">
              <a:solidFill>
                <a:srgbClr val="2C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504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4545-7D4E-5268-D0C2-132DB3FD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36DFE8F-DE8D-D356-883C-648094E619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6237"/>
          <a:stretch/>
        </p:blipFill>
        <p:spPr>
          <a:xfrm>
            <a:off x="1999030" y="2487882"/>
            <a:ext cx="4484896" cy="82543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538DA43-2878-42AA-52F0-331CB108A692}"/>
              </a:ext>
            </a:extLst>
          </p:cNvPr>
          <p:cNvGrpSpPr/>
          <p:nvPr/>
        </p:nvGrpSpPr>
        <p:grpSpPr>
          <a:xfrm>
            <a:off x="282446" y="2687876"/>
            <a:ext cx="1381541" cy="3121139"/>
            <a:chOff x="282446" y="2160975"/>
            <a:chExt cx="1381541" cy="31211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55BCD97-3791-98B7-C703-0A89B158AD9F}"/>
                </a:ext>
              </a:extLst>
            </p:cNvPr>
            <p:cNvSpPr txBox="1"/>
            <p:nvPr/>
          </p:nvSpPr>
          <p:spPr>
            <a:xfrm>
              <a:off x="282448" y="2160975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0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57B631-CC86-0389-AA86-42FED1012BFE}"/>
                </a:ext>
              </a:extLst>
            </p:cNvPr>
            <p:cNvSpPr txBox="1"/>
            <p:nvPr/>
          </p:nvSpPr>
          <p:spPr>
            <a:xfrm>
              <a:off x="282448" y="3115796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1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BD4615-7B66-A3DF-A55D-25DFF15848D2}"/>
                </a:ext>
              </a:extLst>
            </p:cNvPr>
            <p:cNvSpPr txBox="1"/>
            <p:nvPr/>
          </p:nvSpPr>
          <p:spPr>
            <a:xfrm>
              <a:off x="282447" y="4065653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2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902203-2C3C-7950-CB43-5F5F8053C9AB}"/>
                </a:ext>
              </a:extLst>
            </p:cNvPr>
            <p:cNvSpPr txBox="1"/>
            <p:nvPr/>
          </p:nvSpPr>
          <p:spPr>
            <a:xfrm>
              <a:off x="282446" y="4912782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3</a:t>
              </a:r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D4C7C7C-D8A6-04E2-D032-D4D7AC7D90B9}"/>
              </a:ext>
            </a:extLst>
          </p:cNvPr>
          <p:cNvSpPr/>
          <p:nvPr/>
        </p:nvSpPr>
        <p:spPr bwMode="auto">
          <a:xfrm>
            <a:off x="1918252" y="2170023"/>
            <a:ext cx="4630642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4ECC8D1-5339-F3DB-04D5-1BF42721637E}"/>
              </a:ext>
            </a:extLst>
          </p:cNvPr>
          <p:cNvSpPr/>
          <p:nvPr/>
        </p:nvSpPr>
        <p:spPr bwMode="auto">
          <a:xfrm>
            <a:off x="7233535" y="2170023"/>
            <a:ext cx="4716406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16224-3E5E-FA31-65EB-966BF42751BE}"/>
              </a:ext>
            </a:extLst>
          </p:cNvPr>
          <p:cNvSpPr txBox="1"/>
          <p:nvPr/>
        </p:nvSpPr>
        <p:spPr>
          <a:xfrm>
            <a:off x="3377334" y="1745858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Sagittal plane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FB9905-C878-684A-BEF6-DC82E92294FF}"/>
              </a:ext>
            </a:extLst>
          </p:cNvPr>
          <p:cNvSpPr txBox="1"/>
          <p:nvPr/>
        </p:nvSpPr>
        <p:spPr>
          <a:xfrm>
            <a:off x="8770476" y="1751164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Axial plane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7BD490-AC3E-3481-2E1C-F41AA27736FC}"/>
              </a:ext>
            </a:extLst>
          </p:cNvPr>
          <p:cNvGrpSpPr/>
          <p:nvPr/>
        </p:nvGrpSpPr>
        <p:grpSpPr>
          <a:xfrm>
            <a:off x="2104623" y="2218564"/>
            <a:ext cx="4306472" cy="294772"/>
            <a:chOff x="2104623" y="2218564"/>
            <a:chExt cx="4306472" cy="29477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A2C14-66B3-2005-3182-C8E01697406C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030A65-3996-951D-F196-9CDB76CB270B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1026B-5759-32DD-983A-B0E5EA7C68BD}"/>
              </a:ext>
            </a:extLst>
          </p:cNvPr>
          <p:cNvGrpSpPr/>
          <p:nvPr/>
        </p:nvGrpSpPr>
        <p:grpSpPr>
          <a:xfrm>
            <a:off x="7481384" y="2221613"/>
            <a:ext cx="4306472" cy="294772"/>
            <a:chOff x="2104623" y="2218564"/>
            <a:chExt cx="4306472" cy="294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584046-BEFF-5092-DC9F-F6628A7F277F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E7EE5C6-4E89-B3B3-8E62-D7A8E94BCB2B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9217FDC-972F-E270-70C2-ABDE27BD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023AF3-384E-77A9-580E-9A1BFB6ECE71}"/>
              </a:ext>
            </a:extLst>
          </p:cNvPr>
          <p:cNvGrpSpPr/>
          <p:nvPr/>
        </p:nvGrpSpPr>
        <p:grpSpPr>
          <a:xfrm>
            <a:off x="7307755" y="2576440"/>
            <a:ext cx="4582358" cy="486419"/>
            <a:chOff x="7307755" y="2576440"/>
            <a:chExt cx="4582358" cy="486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1CEEEB-8474-29A2-9902-42D938B8D495}"/>
                </a:ext>
              </a:extLst>
            </p:cNvPr>
            <p:cNvSpPr/>
            <p:nvPr/>
          </p:nvSpPr>
          <p:spPr bwMode="auto">
            <a:xfrm>
              <a:off x="7307755" y="2576440"/>
              <a:ext cx="4582358" cy="486419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585C86-6515-D769-D79D-5A72AB75414A}"/>
                </a:ext>
              </a:extLst>
            </p:cNvPr>
            <p:cNvGrpSpPr/>
            <p:nvPr/>
          </p:nvGrpSpPr>
          <p:grpSpPr>
            <a:xfrm>
              <a:off x="7462913" y="2666266"/>
              <a:ext cx="4272185" cy="273652"/>
              <a:chOff x="7481430" y="2647640"/>
              <a:chExt cx="4272185" cy="2736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03EA22F-AAD7-E5F0-4A0E-A07ED6DA26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39" t="12431" r="86828" b="62048"/>
              <a:stretch/>
            </p:blipFill>
            <p:spPr>
              <a:xfrm rot="5400000">
                <a:off x="7589276" y="2592511"/>
                <a:ext cx="211021" cy="42671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8951E09-1227-6483-FF1E-469637BD9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6817" t="9907" r="54307" b="63237"/>
              <a:stretch/>
            </p:blipFill>
            <p:spPr>
              <a:xfrm rot="5400000">
                <a:off x="9119418" y="2562522"/>
                <a:ext cx="231708" cy="44621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20A1E53-7DA8-E562-2913-1C6613DB3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2491" t="11640" r="37785" b="64646"/>
              <a:stretch/>
            </p:blipFill>
            <p:spPr>
              <a:xfrm rot="5400000">
                <a:off x="9857351" y="2577571"/>
                <a:ext cx="253845" cy="39398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0C63D74-1017-BD9F-BB95-B3EF65EC10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0175" t="10380" r="20525" b="61280"/>
              <a:stretch/>
            </p:blipFill>
            <p:spPr>
              <a:xfrm rot="5400000">
                <a:off x="10605470" y="2564464"/>
                <a:ext cx="242778" cy="470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F2A3A94-7AC6-956D-BE97-0DF82FD5C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5817" t="7979" r="3767" b="64012"/>
              <a:stretch/>
            </p:blipFill>
            <p:spPr>
              <a:xfrm rot="5400000">
                <a:off x="11382626" y="2550303"/>
                <a:ext cx="273648" cy="4683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B6C559B-19EB-FF43-4ECB-5942C5A73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9928" t="11287" r="70101" b="62026"/>
              <a:stretch/>
            </p:blipFill>
            <p:spPr>
              <a:xfrm rot="5400000">
                <a:off x="8329178" y="2567205"/>
                <a:ext cx="261950" cy="446217"/>
              </a:xfrm>
              <a:prstGeom prst="rect">
                <a:avLst/>
              </a:prstGeom>
            </p:spPr>
          </p:pic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2700FE-DAB8-BC23-8F41-150FB847762A}"/>
              </a:ext>
            </a:extLst>
          </p:cNvPr>
          <p:cNvGrpSpPr/>
          <p:nvPr/>
        </p:nvGrpSpPr>
        <p:grpSpPr>
          <a:xfrm>
            <a:off x="8027167" y="2409689"/>
            <a:ext cx="3139458" cy="3447653"/>
            <a:chOff x="8142430" y="2409689"/>
            <a:chExt cx="3139458" cy="344765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1BC9CD-EA9D-0176-F0BE-B5E9B4FF2D38}"/>
                </a:ext>
              </a:extLst>
            </p:cNvPr>
            <p:cNvSpPr/>
            <p:nvPr/>
          </p:nvSpPr>
          <p:spPr bwMode="auto">
            <a:xfrm>
              <a:off x="8142430" y="2437342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D5EAED2-4230-85FD-93C5-A311298500C4}"/>
                </a:ext>
              </a:extLst>
            </p:cNvPr>
            <p:cNvSpPr/>
            <p:nvPr/>
          </p:nvSpPr>
          <p:spPr bwMode="auto">
            <a:xfrm>
              <a:off x="8914930" y="2426905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9744C7E-369B-E2C1-437A-DF116046BBE5}"/>
                </a:ext>
              </a:extLst>
            </p:cNvPr>
            <p:cNvSpPr/>
            <p:nvPr/>
          </p:nvSpPr>
          <p:spPr bwMode="auto">
            <a:xfrm>
              <a:off x="9691338" y="2418168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9C91BA-954E-9155-D1B3-4E664379F5FE}"/>
                </a:ext>
              </a:extLst>
            </p:cNvPr>
            <p:cNvSpPr/>
            <p:nvPr/>
          </p:nvSpPr>
          <p:spPr bwMode="auto">
            <a:xfrm>
              <a:off x="10461743" y="2423820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E38FF4B-E14C-C628-2D91-050B39F4ACB4}"/>
                </a:ext>
              </a:extLst>
            </p:cNvPr>
            <p:cNvSpPr/>
            <p:nvPr/>
          </p:nvSpPr>
          <p:spPr bwMode="auto">
            <a:xfrm>
              <a:off x="11236169" y="2409689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1BA15E-F692-5D8A-2622-336267BEEC62}"/>
              </a:ext>
            </a:extLst>
          </p:cNvPr>
          <p:cNvSpPr txBox="1"/>
          <p:nvPr/>
        </p:nvSpPr>
        <p:spPr>
          <a:xfrm>
            <a:off x="405312" y="948320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Feature interpretability</a:t>
            </a:r>
            <a:r>
              <a:rPr lang="en-US" sz="2000" b="1" dirty="0">
                <a:solidFill>
                  <a:srgbClr val="2C682F"/>
                </a:solidFill>
              </a:rPr>
              <a:t> and Disc bulging predictions </a:t>
            </a:r>
            <a:endParaRPr lang="en-US" sz="2000" b="1" u="sng" dirty="0">
              <a:solidFill>
                <a:srgbClr val="2C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37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1E9F7-6A8D-8BB8-59EA-9CD189215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46C28E9-1E6A-A5B8-0332-AC025BB0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1117"/>
          <a:stretch/>
        </p:blipFill>
        <p:spPr>
          <a:xfrm>
            <a:off x="1999030" y="2487882"/>
            <a:ext cx="4484896" cy="1698038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AF51E70-150A-B828-8465-37DFA9E312BF}"/>
              </a:ext>
            </a:extLst>
          </p:cNvPr>
          <p:cNvGrpSpPr/>
          <p:nvPr/>
        </p:nvGrpSpPr>
        <p:grpSpPr>
          <a:xfrm>
            <a:off x="282446" y="2687876"/>
            <a:ext cx="1381541" cy="3121139"/>
            <a:chOff x="282446" y="2160975"/>
            <a:chExt cx="1381541" cy="31211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575C63-2986-9D30-E63F-30CBFE4BB8A3}"/>
                </a:ext>
              </a:extLst>
            </p:cNvPr>
            <p:cNvSpPr txBox="1"/>
            <p:nvPr/>
          </p:nvSpPr>
          <p:spPr>
            <a:xfrm>
              <a:off x="282448" y="2160975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0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0C551C5-81AD-9217-E313-7D81FD59F2F3}"/>
                </a:ext>
              </a:extLst>
            </p:cNvPr>
            <p:cNvSpPr txBox="1"/>
            <p:nvPr/>
          </p:nvSpPr>
          <p:spPr>
            <a:xfrm>
              <a:off x="282448" y="3115796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1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DFE754-ADA4-4266-B0F3-4A4488F0A57F}"/>
                </a:ext>
              </a:extLst>
            </p:cNvPr>
            <p:cNvSpPr txBox="1"/>
            <p:nvPr/>
          </p:nvSpPr>
          <p:spPr>
            <a:xfrm>
              <a:off x="282447" y="4065653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2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8E2C3E-44E2-1E30-6118-D83DD82BFD8A}"/>
                </a:ext>
              </a:extLst>
            </p:cNvPr>
            <p:cNvSpPr txBox="1"/>
            <p:nvPr/>
          </p:nvSpPr>
          <p:spPr>
            <a:xfrm>
              <a:off x="282446" y="4912782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3</a:t>
              </a:r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7B39581-439F-907C-056F-41972B6DE5DD}"/>
              </a:ext>
            </a:extLst>
          </p:cNvPr>
          <p:cNvSpPr/>
          <p:nvPr/>
        </p:nvSpPr>
        <p:spPr bwMode="auto">
          <a:xfrm>
            <a:off x="1918252" y="2170023"/>
            <a:ext cx="4630642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0BCCB0D-84E5-6FE5-DD98-E08F75D46EDC}"/>
              </a:ext>
            </a:extLst>
          </p:cNvPr>
          <p:cNvSpPr/>
          <p:nvPr/>
        </p:nvSpPr>
        <p:spPr bwMode="auto">
          <a:xfrm>
            <a:off x="7233535" y="2170023"/>
            <a:ext cx="4716406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26F35A-6E02-A2FB-25F8-4B57EDB1B70F}"/>
              </a:ext>
            </a:extLst>
          </p:cNvPr>
          <p:cNvSpPr txBox="1"/>
          <p:nvPr/>
        </p:nvSpPr>
        <p:spPr>
          <a:xfrm>
            <a:off x="3377334" y="1745858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Sagittal plane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1285F2-F9EA-CFC8-8781-1C379496E11A}"/>
              </a:ext>
            </a:extLst>
          </p:cNvPr>
          <p:cNvSpPr txBox="1"/>
          <p:nvPr/>
        </p:nvSpPr>
        <p:spPr>
          <a:xfrm>
            <a:off x="8770476" y="1751164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Axial plane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388195-32B4-307A-2B25-58E9B3E8EB35}"/>
              </a:ext>
            </a:extLst>
          </p:cNvPr>
          <p:cNvGrpSpPr/>
          <p:nvPr/>
        </p:nvGrpSpPr>
        <p:grpSpPr>
          <a:xfrm>
            <a:off x="2104623" y="2218564"/>
            <a:ext cx="4306472" cy="294772"/>
            <a:chOff x="2104623" y="2218564"/>
            <a:chExt cx="4306472" cy="29477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1B351D-EBE2-D2D6-C230-B5B0B9C3D687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3FCF9D4-1DB7-64CA-D38E-6369C5F9BE44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84B2C8F-931C-0E40-1C5F-34327B8EB272}"/>
              </a:ext>
            </a:extLst>
          </p:cNvPr>
          <p:cNvGrpSpPr/>
          <p:nvPr/>
        </p:nvGrpSpPr>
        <p:grpSpPr>
          <a:xfrm>
            <a:off x="7481384" y="2221613"/>
            <a:ext cx="4306472" cy="294772"/>
            <a:chOff x="2104623" y="2218564"/>
            <a:chExt cx="4306472" cy="294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3EB400-5572-0AC6-075D-465A7CCDFBC2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245BE44-2021-D226-1878-1CDC0C9C3D3B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AA29D2DA-FE2F-98B5-FF78-6B3D01904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279E1-CF40-B41C-59D0-47BB093A6A87}"/>
              </a:ext>
            </a:extLst>
          </p:cNvPr>
          <p:cNvGrpSpPr/>
          <p:nvPr/>
        </p:nvGrpSpPr>
        <p:grpSpPr>
          <a:xfrm>
            <a:off x="7307755" y="2576440"/>
            <a:ext cx="4582358" cy="486419"/>
            <a:chOff x="7307755" y="2576440"/>
            <a:chExt cx="4582358" cy="486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5ABDEB-75C9-3808-E382-9138AAD0FF2B}"/>
                </a:ext>
              </a:extLst>
            </p:cNvPr>
            <p:cNvSpPr/>
            <p:nvPr/>
          </p:nvSpPr>
          <p:spPr bwMode="auto">
            <a:xfrm>
              <a:off x="7307755" y="2576440"/>
              <a:ext cx="4582358" cy="486419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CC9F04-FE58-9EAE-6923-C9A59B7E3C2D}"/>
                </a:ext>
              </a:extLst>
            </p:cNvPr>
            <p:cNvGrpSpPr/>
            <p:nvPr/>
          </p:nvGrpSpPr>
          <p:grpSpPr>
            <a:xfrm>
              <a:off x="7462913" y="2666266"/>
              <a:ext cx="4272185" cy="273652"/>
              <a:chOff x="7481430" y="2647640"/>
              <a:chExt cx="4272185" cy="2736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ECE5738-2912-F6D2-144B-CDA553DF7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39" t="12431" r="86828" b="62048"/>
              <a:stretch/>
            </p:blipFill>
            <p:spPr>
              <a:xfrm rot="5400000">
                <a:off x="7589276" y="2592511"/>
                <a:ext cx="211021" cy="42671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94BF010-2DA3-A0BC-73DA-0C7DFFD5D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6817" t="9907" r="54307" b="63237"/>
              <a:stretch/>
            </p:blipFill>
            <p:spPr>
              <a:xfrm rot="5400000">
                <a:off x="9119418" y="2562522"/>
                <a:ext cx="231708" cy="44621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FB54344-947F-AA43-409B-8AC4B1E93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2491" t="11640" r="37785" b="64646"/>
              <a:stretch/>
            </p:blipFill>
            <p:spPr>
              <a:xfrm rot="5400000">
                <a:off x="9857351" y="2577571"/>
                <a:ext cx="253845" cy="39398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1D98BB2-9654-1CE2-E1C1-120E5F3FA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0175" t="10380" r="20525" b="61280"/>
              <a:stretch/>
            </p:blipFill>
            <p:spPr>
              <a:xfrm rot="5400000">
                <a:off x="10605470" y="2564464"/>
                <a:ext cx="242778" cy="470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C61B3ED-0033-9532-2FA8-1BF7F70BE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5817" t="7979" r="3767" b="64012"/>
              <a:stretch/>
            </p:blipFill>
            <p:spPr>
              <a:xfrm rot="5400000">
                <a:off x="11382626" y="2550303"/>
                <a:ext cx="273648" cy="4683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C35DCAE-19DE-D524-BA9F-08E7CA5D76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9928" t="11287" r="70101" b="62026"/>
              <a:stretch/>
            </p:blipFill>
            <p:spPr>
              <a:xfrm rot="5400000">
                <a:off x="8329178" y="2567205"/>
                <a:ext cx="261950" cy="446217"/>
              </a:xfrm>
              <a:prstGeom prst="rect">
                <a:avLst/>
              </a:prstGeom>
            </p:spPr>
          </p:pic>
        </p:grp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A9E2A7CB-9D5D-312A-D608-07D521B4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219" b="27603"/>
          <a:stretch/>
        </p:blipFill>
        <p:spPr>
          <a:xfrm>
            <a:off x="1999030" y="3433801"/>
            <a:ext cx="4484896" cy="6661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5C69546-A673-7B8D-5651-374D9DCF02B1}"/>
              </a:ext>
            </a:extLst>
          </p:cNvPr>
          <p:cNvGrpSpPr/>
          <p:nvPr/>
        </p:nvGrpSpPr>
        <p:grpSpPr>
          <a:xfrm>
            <a:off x="7301591" y="2409689"/>
            <a:ext cx="4582358" cy="3447653"/>
            <a:chOff x="7416854" y="2409689"/>
            <a:chExt cx="4582358" cy="34476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30A86C7-23F4-28FE-25A2-68D394912C01}"/>
                </a:ext>
              </a:extLst>
            </p:cNvPr>
            <p:cNvGrpSpPr/>
            <p:nvPr/>
          </p:nvGrpSpPr>
          <p:grpSpPr>
            <a:xfrm>
              <a:off x="7416854" y="3525610"/>
              <a:ext cx="4582358" cy="486419"/>
              <a:chOff x="7416854" y="3525610"/>
              <a:chExt cx="4582358" cy="48641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8560543-DAF1-785E-9F22-D3CBFF4DD37F}"/>
                  </a:ext>
                </a:extLst>
              </p:cNvPr>
              <p:cNvSpPr/>
              <p:nvPr/>
            </p:nvSpPr>
            <p:spPr bwMode="auto">
              <a:xfrm>
                <a:off x="7416854" y="3525610"/>
                <a:ext cx="4582358" cy="486419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B34DEB39-01EF-A373-D77C-BDC1B87856FE}"/>
                  </a:ext>
                </a:extLst>
              </p:cNvPr>
              <p:cNvGrpSpPr/>
              <p:nvPr/>
            </p:nvGrpSpPr>
            <p:grpSpPr>
              <a:xfrm>
                <a:off x="7630934" y="3616698"/>
                <a:ext cx="4275613" cy="305509"/>
                <a:chOff x="7611178" y="4195383"/>
                <a:chExt cx="4275613" cy="30550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B49CFF3D-25B3-80F8-F589-1C3A898BB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6569" t="27930" r="85337" b="32319"/>
                <a:stretch/>
              </p:blipFill>
              <p:spPr>
                <a:xfrm rot="5400000">
                  <a:off x="7664716" y="4167846"/>
                  <a:ext cx="241054" cy="3481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95D32A4B-6827-9CBF-44D9-6B72C067A8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21391" t="23977" r="69353" b="31269"/>
                <a:stretch/>
              </p:blipFill>
              <p:spPr>
                <a:xfrm rot="5400000">
                  <a:off x="8412287" y="4162457"/>
                  <a:ext cx="279506" cy="39736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BC94221-D02B-6517-7FC2-DE35BD455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35958" t="25122" r="55876" b="29097"/>
                <a:stretch/>
              </p:blipFill>
              <p:spPr>
                <a:xfrm rot="5400000">
                  <a:off x="9174970" y="4143231"/>
                  <a:ext cx="241054" cy="39736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BEC128B9-32F4-6700-7ACC-7A1FE93385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50120" t="23922" r="39709" b="29387"/>
                <a:stretch/>
              </p:blipFill>
              <p:spPr>
                <a:xfrm rot="5400000">
                  <a:off x="9924536" y="4149457"/>
                  <a:ext cx="305509" cy="397361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BC6514C7-368F-486A-DE28-C5AFD124D4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66380" t="27406" r="26564" b="28332"/>
                <a:stretch/>
              </p:blipFill>
              <p:spPr>
                <a:xfrm rot="5400000">
                  <a:off x="10723139" y="4144264"/>
                  <a:ext cx="215425" cy="397362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62B317CF-7790-DC15-BCBC-83DFBE27C3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80695" t="22364" r="9893" b="30887"/>
                <a:stretch/>
              </p:blipFill>
              <p:spPr>
                <a:xfrm rot="5400000">
                  <a:off x="11542939" y="4157037"/>
                  <a:ext cx="279506" cy="408199"/>
                </a:xfrm>
                <a:prstGeom prst="rect">
                  <a:avLst/>
                </a:prstGeom>
              </p:spPr>
            </p:pic>
          </p:grp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17DD26D-43A6-9320-97DD-2767B7D82780}"/>
                </a:ext>
              </a:extLst>
            </p:cNvPr>
            <p:cNvSpPr/>
            <p:nvPr/>
          </p:nvSpPr>
          <p:spPr bwMode="auto">
            <a:xfrm>
              <a:off x="8142430" y="2437342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50A3EE-86AC-7BB3-8750-6CC2BAA117F8}"/>
                </a:ext>
              </a:extLst>
            </p:cNvPr>
            <p:cNvSpPr/>
            <p:nvPr/>
          </p:nvSpPr>
          <p:spPr bwMode="auto">
            <a:xfrm>
              <a:off x="8914930" y="2426905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1145ABE-94AE-C7B9-C4CA-DE37DFD5B2A0}"/>
                </a:ext>
              </a:extLst>
            </p:cNvPr>
            <p:cNvSpPr/>
            <p:nvPr/>
          </p:nvSpPr>
          <p:spPr bwMode="auto">
            <a:xfrm>
              <a:off x="9691338" y="2418168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780F986-4C4E-7E34-AD34-F7EB52DF2718}"/>
                </a:ext>
              </a:extLst>
            </p:cNvPr>
            <p:cNvSpPr/>
            <p:nvPr/>
          </p:nvSpPr>
          <p:spPr bwMode="auto">
            <a:xfrm>
              <a:off x="10461743" y="2423820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DEBFFB8-4089-1B0E-F45C-713B09B5F8C4}"/>
                </a:ext>
              </a:extLst>
            </p:cNvPr>
            <p:cNvSpPr/>
            <p:nvPr/>
          </p:nvSpPr>
          <p:spPr bwMode="auto">
            <a:xfrm>
              <a:off x="11236169" y="2409689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41043B-41AD-45C5-6AF5-EE6E346392F4}"/>
              </a:ext>
            </a:extLst>
          </p:cNvPr>
          <p:cNvSpPr txBox="1"/>
          <p:nvPr/>
        </p:nvSpPr>
        <p:spPr>
          <a:xfrm>
            <a:off x="405312" y="948320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Feature interpretability</a:t>
            </a:r>
            <a:r>
              <a:rPr lang="en-US" sz="2000" b="1" dirty="0">
                <a:solidFill>
                  <a:srgbClr val="2C682F"/>
                </a:solidFill>
              </a:rPr>
              <a:t> and Disc bulging predictions </a:t>
            </a:r>
            <a:endParaRPr lang="en-US" sz="2000" b="1" u="sng" dirty="0">
              <a:solidFill>
                <a:srgbClr val="2C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50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37944-B12B-8A9D-1F38-F777AE7E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65C52EC-D697-8642-3CB9-474D970D6523}"/>
              </a:ext>
            </a:extLst>
          </p:cNvPr>
          <p:cNvSpPr/>
          <p:nvPr/>
        </p:nvSpPr>
        <p:spPr bwMode="auto">
          <a:xfrm>
            <a:off x="7300559" y="5351276"/>
            <a:ext cx="4582358" cy="486419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A4B130-A863-68ED-2985-88568E81DDFC}"/>
              </a:ext>
            </a:extLst>
          </p:cNvPr>
          <p:cNvSpPr/>
          <p:nvPr/>
        </p:nvSpPr>
        <p:spPr bwMode="auto">
          <a:xfrm>
            <a:off x="7301591" y="4440415"/>
            <a:ext cx="4582358" cy="486419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3F2BB8-06C4-CA4C-E53E-11A2B37D5BE9}"/>
              </a:ext>
            </a:extLst>
          </p:cNvPr>
          <p:cNvSpPr txBox="1"/>
          <p:nvPr/>
        </p:nvSpPr>
        <p:spPr>
          <a:xfrm>
            <a:off x="405312" y="948320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Feature interpretability</a:t>
            </a:r>
            <a:r>
              <a:rPr lang="en-US" sz="2000" b="1" dirty="0">
                <a:solidFill>
                  <a:srgbClr val="2C682F"/>
                </a:solidFill>
              </a:rPr>
              <a:t> and Disc bulging predictions </a:t>
            </a:r>
            <a:endParaRPr lang="en-US" sz="2000" b="1" u="sng" dirty="0">
              <a:solidFill>
                <a:srgbClr val="2C682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327CD-A7DB-243D-8506-F3CE60C1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030" y="2487882"/>
            <a:ext cx="4484896" cy="347366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9A15C54-9079-4DBA-F7B3-80C9E85C371D}"/>
              </a:ext>
            </a:extLst>
          </p:cNvPr>
          <p:cNvGrpSpPr/>
          <p:nvPr/>
        </p:nvGrpSpPr>
        <p:grpSpPr>
          <a:xfrm>
            <a:off x="282446" y="2687876"/>
            <a:ext cx="1381541" cy="3121139"/>
            <a:chOff x="282446" y="2160975"/>
            <a:chExt cx="1381541" cy="31211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ABDE02-ACE1-8BF0-5981-00728CF3B4C7}"/>
                </a:ext>
              </a:extLst>
            </p:cNvPr>
            <p:cNvSpPr txBox="1"/>
            <p:nvPr/>
          </p:nvSpPr>
          <p:spPr>
            <a:xfrm>
              <a:off x="282448" y="2160975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0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F1CE2E-799F-B879-1D5C-547F6A764709}"/>
                </a:ext>
              </a:extLst>
            </p:cNvPr>
            <p:cNvSpPr txBox="1"/>
            <p:nvPr/>
          </p:nvSpPr>
          <p:spPr>
            <a:xfrm>
              <a:off x="282448" y="3115796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1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B76338-F776-3EC4-5037-D5A2D649050C}"/>
                </a:ext>
              </a:extLst>
            </p:cNvPr>
            <p:cNvSpPr txBox="1"/>
            <p:nvPr/>
          </p:nvSpPr>
          <p:spPr>
            <a:xfrm>
              <a:off x="282447" y="4065653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2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C2461A-1D2F-D7CD-630B-7ADAE96B72CC}"/>
                </a:ext>
              </a:extLst>
            </p:cNvPr>
            <p:cNvSpPr txBox="1"/>
            <p:nvPr/>
          </p:nvSpPr>
          <p:spPr>
            <a:xfrm>
              <a:off x="282446" y="4912782"/>
              <a:ext cx="13815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Feature 3</a:t>
              </a:r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7B1559-430C-BE7E-7BF2-63297B1336FE}"/>
              </a:ext>
            </a:extLst>
          </p:cNvPr>
          <p:cNvSpPr/>
          <p:nvPr/>
        </p:nvSpPr>
        <p:spPr bwMode="auto">
          <a:xfrm>
            <a:off x="1918252" y="2170023"/>
            <a:ext cx="4630642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26D66D-CF3B-2873-1C35-87EB1408F3AA}"/>
              </a:ext>
            </a:extLst>
          </p:cNvPr>
          <p:cNvSpPr/>
          <p:nvPr/>
        </p:nvSpPr>
        <p:spPr bwMode="auto">
          <a:xfrm>
            <a:off x="7233535" y="2170023"/>
            <a:ext cx="4716406" cy="383904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75B3CB-D221-B4F8-67AC-CBF7A82E2627}"/>
              </a:ext>
            </a:extLst>
          </p:cNvPr>
          <p:cNvSpPr txBox="1"/>
          <p:nvPr/>
        </p:nvSpPr>
        <p:spPr>
          <a:xfrm>
            <a:off x="3377334" y="1745858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Sagittal plane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F0A041-D189-0C6E-B5E7-BAB05AB2C152}"/>
              </a:ext>
            </a:extLst>
          </p:cNvPr>
          <p:cNvSpPr txBox="1"/>
          <p:nvPr/>
        </p:nvSpPr>
        <p:spPr>
          <a:xfrm>
            <a:off x="8770476" y="1751164"/>
            <a:ext cx="172828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C682F"/>
                </a:solidFill>
              </a:rPr>
              <a:t>Axial plane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54A1B6-B60D-7BF1-5151-5062BE79BAF1}"/>
              </a:ext>
            </a:extLst>
          </p:cNvPr>
          <p:cNvGrpSpPr/>
          <p:nvPr/>
        </p:nvGrpSpPr>
        <p:grpSpPr>
          <a:xfrm>
            <a:off x="2104623" y="2218564"/>
            <a:ext cx="4306472" cy="294772"/>
            <a:chOff x="2104623" y="2218564"/>
            <a:chExt cx="4306472" cy="29477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52E37C-D9F0-EE17-F705-C7068202EF0F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F3FBFB-0B1E-F2A1-BF54-2C9441918659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B46A2-011D-88E5-CE08-C06A74AA1161}"/>
              </a:ext>
            </a:extLst>
          </p:cNvPr>
          <p:cNvGrpSpPr/>
          <p:nvPr/>
        </p:nvGrpSpPr>
        <p:grpSpPr>
          <a:xfrm>
            <a:off x="7481384" y="2221613"/>
            <a:ext cx="4306472" cy="294772"/>
            <a:chOff x="2104623" y="2218564"/>
            <a:chExt cx="4306472" cy="294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91021B-2DF6-4A42-C35E-937D9EF70AF4}"/>
                </a:ext>
              </a:extLst>
            </p:cNvPr>
            <p:cNvSpPr txBox="1"/>
            <p:nvPr/>
          </p:nvSpPr>
          <p:spPr>
            <a:xfrm>
              <a:off x="2104623" y="2218564"/>
              <a:ext cx="6187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Min</a:t>
              </a:r>
              <a:endParaRPr lang="en-US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5B10B7E-CBAD-39A3-B131-42C8D5F0DC20}"/>
                </a:ext>
              </a:extLst>
            </p:cNvPr>
            <p:cNvSpPr txBox="1"/>
            <p:nvPr/>
          </p:nvSpPr>
          <p:spPr>
            <a:xfrm>
              <a:off x="5857789" y="2236337"/>
              <a:ext cx="5533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Max</a:t>
              </a:r>
              <a:endParaRPr lang="en-US" sz="1200" dirty="0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59F74F38-A530-B236-B468-E61F9A0A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DBA63D-91E6-EB16-9789-1A850E69D6E4}"/>
              </a:ext>
            </a:extLst>
          </p:cNvPr>
          <p:cNvGrpSpPr/>
          <p:nvPr/>
        </p:nvGrpSpPr>
        <p:grpSpPr>
          <a:xfrm>
            <a:off x="7307755" y="2576440"/>
            <a:ext cx="4582358" cy="486419"/>
            <a:chOff x="7307755" y="2576440"/>
            <a:chExt cx="4582358" cy="4864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AA0C39-854D-2ED3-A1A5-F423506D4E40}"/>
                </a:ext>
              </a:extLst>
            </p:cNvPr>
            <p:cNvSpPr/>
            <p:nvPr/>
          </p:nvSpPr>
          <p:spPr bwMode="auto">
            <a:xfrm>
              <a:off x="7307755" y="2576440"/>
              <a:ext cx="4582358" cy="486419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551163-751D-8BD3-1CF6-311CFCEB5A4A}"/>
                </a:ext>
              </a:extLst>
            </p:cNvPr>
            <p:cNvGrpSpPr/>
            <p:nvPr/>
          </p:nvGrpSpPr>
          <p:grpSpPr>
            <a:xfrm>
              <a:off x="7462913" y="2666266"/>
              <a:ext cx="4272185" cy="273652"/>
              <a:chOff x="7481430" y="2647640"/>
              <a:chExt cx="4272185" cy="273652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F785E6F-0618-BE73-4694-D059B8B3F2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39" t="12431" r="86828" b="62048"/>
              <a:stretch/>
            </p:blipFill>
            <p:spPr>
              <a:xfrm rot="5400000">
                <a:off x="7589276" y="2592511"/>
                <a:ext cx="211021" cy="426714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3B9A5A9-479E-10DC-43CB-A19773BE3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36817" t="9907" r="54307" b="63237"/>
              <a:stretch/>
            </p:blipFill>
            <p:spPr>
              <a:xfrm rot="5400000">
                <a:off x="9119418" y="2562522"/>
                <a:ext cx="231708" cy="44621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FDE437D-5C0B-A5CB-EA5C-FF184ED69C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2491" t="11640" r="37785" b="64646"/>
              <a:stretch/>
            </p:blipFill>
            <p:spPr>
              <a:xfrm rot="5400000">
                <a:off x="9857351" y="2577571"/>
                <a:ext cx="253845" cy="393983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545FA80-B248-64B9-A188-E1567F463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0175" t="10380" r="20525" b="61280"/>
              <a:stretch/>
            </p:blipFill>
            <p:spPr>
              <a:xfrm rot="5400000">
                <a:off x="10605470" y="2564464"/>
                <a:ext cx="242778" cy="470875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ED440DD-CB1D-61ED-0D58-A8998EB6E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85817" t="7979" r="3767" b="64012"/>
              <a:stretch/>
            </p:blipFill>
            <p:spPr>
              <a:xfrm rot="5400000">
                <a:off x="11382626" y="2550303"/>
                <a:ext cx="273648" cy="4683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FDB1D31-A3CF-ECA4-578A-5C1C22AA7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9928" t="11287" r="70101" b="62026"/>
              <a:stretch/>
            </p:blipFill>
            <p:spPr>
              <a:xfrm rot="5400000">
                <a:off x="8329178" y="2567205"/>
                <a:ext cx="261950" cy="446217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F12BB21-1B62-E9B8-607E-1474484C3AC3}"/>
              </a:ext>
            </a:extLst>
          </p:cNvPr>
          <p:cNvGrpSpPr/>
          <p:nvPr/>
        </p:nvGrpSpPr>
        <p:grpSpPr>
          <a:xfrm>
            <a:off x="7412894" y="4499353"/>
            <a:ext cx="4416713" cy="338890"/>
            <a:chOff x="7409945" y="3248038"/>
            <a:chExt cx="4416713" cy="3388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5C46281-A84F-17FE-2FAD-16DDD3345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591" t="57920" r="85832" b="6121"/>
            <a:stretch/>
          </p:blipFill>
          <p:spPr>
            <a:xfrm rot="5400000">
              <a:off x="7573517" y="3137660"/>
              <a:ext cx="281076" cy="60822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CDB8885-263C-2879-FE53-712FC99AE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6126" t="59049" r="53239" b="6634"/>
            <a:stretch/>
          </p:blipFill>
          <p:spPr>
            <a:xfrm rot="5400000">
              <a:off x="9067961" y="3130024"/>
              <a:ext cx="281075" cy="57731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A5FEEC3-DBDD-3526-2B17-1AA563ECD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2804" t="58738" r="36413" b="7191"/>
            <a:stretch/>
          </p:blipFill>
          <p:spPr>
            <a:xfrm rot="5400000">
              <a:off x="9855337" y="3131397"/>
              <a:ext cx="281080" cy="56533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1D5701A8-F6B9-01C0-8689-122452CC4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8183" t="57506" r="20009" b="8929"/>
            <a:stretch/>
          </p:blipFill>
          <p:spPr>
            <a:xfrm rot="5400000">
              <a:off x="10622036" y="3120252"/>
              <a:ext cx="315800" cy="57137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15DD77-CCA4-1406-B0A0-A19026B0F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5836" t="58951" r="3536" b="10321"/>
            <a:stretch/>
          </p:blipFill>
          <p:spPr>
            <a:xfrm rot="5400000">
              <a:off x="11420918" y="3181188"/>
              <a:ext cx="285696" cy="525784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093EE244-6DB7-10B2-E01B-F85A88599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9721" t="61656" r="69511" b="6812"/>
            <a:stretch/>
          </p:blipFill>
          <p:spPr>
            <a:xfrm rot="5400000">
              <a:off x="8302955" y="3179804"/>
              <a:ext cx="281077" cy="523929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AD65747-2AD7-31AA-850B-1794331E2F6C}"/>
              </a:ext>
            </a:extLst>
          </p:cNvPr>
          <p:cNvGrpSpPr/>
          <p:nvPr/>
        </p:nvGrpSpPr>
        <p:grpSpPr>
          <a:xfrm>
            <a:off x="7442052" y="5438408"/>
            <a:ext cx="4285799" cy="312020"/>
            <a:chOff x="7442052" y="5419924"/>
            <a:chExt cx="4285799" cy="31202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7BF20EA-1DC1-1C94-E71C-ECD46C76B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234" t="27188" r="86647" b="21268"/>
            <a:stretch/>
          </p:blipFill>
          <p:spPr>
            <a:xfrm rot="5400000">
              <a:off x="7520118" y="5343132"/>
              <a:ext cx="273057" cy="42919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672AA71-00C5-B57F-2B4D-D1115467A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9449" t="26935" r="69109" b="22565"/>
            <a:stretch/>
          </p:blipFill>
          <p:spPr>
            <a:xfrm rot="5400000">
              <a:off x="8290072" y="5364046"/>
              <a:ext cx="308743" cy="420499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B63AF93-B520-98A3-7BA7-F8042C2CD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6888" t="31174" r="54221" b="23562"/>
            <a:stretch/>
          </p:blipFill>
          <p:spPr>
            <a:xfrm rot="5400000">
              <a:off x="9061773" y="5385845"/>
              <a:ext cx="239921" cy="37690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056E81D4-744C-01DD-74B2-7F5B6A25D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53011" t="18874" r="36731" b="19279"/>
            <a:stretch/>
          </p:blipFill>
          <p:spPr>
            <a:xfrm rot="5400000">
              <a:off x="9860388" y="5335748"/>
              <a:ext cx="275607" cy="512782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3E2C67FE-3C8F-CFF5-E493-90132A233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69575" t="25611" r="20167" b="21523"/>
            <a:stretch/>
          </p:blipFill>
          <p:spPr>
            <a:xfrm rot="5400000">
              <a:off x="10599940" y="5374978"/>
              <a:ext cx="275609" cy="438324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C515E6A-4A1E-149C-F602-2B81C627B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5973" t="24588" r="3770" b="15698"/>
            <a:stretch/>
          </p:blipFill>
          <p:spPr>
            <a:xfrm rot="5400000">
              <a:off x="11342496" y="5344590"/>
              <a:ext cx="275609" cy="495100"/>
            </a:xfrm>
            <a:prstGeom prst="rect">
              <a:avLst/>
            </a:prstGeom>
          </p:spPr>
        </p:pic>
      </p:grpSp>
      <p:pic>
        <p:nvPicPr>
          <p:cNvPr id="76" name="Picture 75">
            <a:extLst>
              <a:ext uri="{FF2B5EF4-FFF2-40B4-BE49-F238E27FC236}">
                <a16:creationId xmlns:a16="http://schemas.microsoft.com/office/drawing/2014/main" id="{E6329100-85CC-8A88-C222-F8975EF928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8" t="26385" r="-1" b="53061"/>
          <a:stretch/>
        </p:blipFill>
        <p:spPr>
          <a:xfrm>
            <a:off x="2043305" y="4319785"/>
            <a:ext cx="4440621" cy="71400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CA0FC0-FB21-18EB-F86C-90810747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219" b="27603"/>
          <a:stretch/>
        </p:blipFill>
        <p:spPr>
          <a:xfrm>
            <a:off x="1999030" y="3433801"/>
            <a:ext cx="4484896" cy="6661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0A1725B-20A4-3E8A-3C2D-5C5E05E619EA}"/>
              </a:ext>
            </a:extLst>
          </p:cNvPr>
          <p:cNvGrpSpPr/>
          <p:nvPr/>
        </p:nvGrpSpPr>
        <p:grpSpPr>
          <a:xfrm>
            <a:off x="7301591" y="2409689"/>
            <a:ext cx="4582358" cy="3447653"/>
            <a:chOff x="7416854" y="2409689"/>
            <a:chExt cx="4582358" cy="344765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87CD4-FD20-47BF-AFC4-D5E1104086AA}"/>
                </a:ext>
              </a:extLst>
            </p:cNvPr>
            <p:cNvGrpSpPr/>
            <p:nvPr/>
          </p:nvGrpSpPr>
          <p:grpSpPr>
            <a:xfrm>
              <a:off x="7416854" y="3525610"/>
              <a:ext cx="4582358" cy="486419"/>
              <a:chOff x="7416854" y="3525610"/>
              <a:chExt cx="4582358" cy="486419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63543864-1CE6-C23B-582A-B573FB812EFF}"/>
                  </a:ext>
                </a:extLst>
              </p:cNvPr>
              <p:cNvSpPr/>
              <p:nvPr/>
            </p:nvSpPr>
            <p:spPr bwMode="auto">
              <a:xfrm>
                <a:off x="7416854" y="3525610"/>
                <a:ext cx="4582358" cy="486419"/>
              </a:xfrm>
              <a:prstGeom prst="rect">
                <a:avLst/>
              </a:prstGeom>
              <a:solidFill>
                <a:schemeClr val="tx1"/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2E83643-7173-EC66-2356-829E32B3147E}"/>
                  </a:ext>
                </a:extLst>
              </p:cNvPr>
              <p:cNvGrpSpPr/>
              <p:nvPr/>
            </p:nvGrpSpPr>
            <p:grpSpPr>
              <a:xfrm>
                <a:off x="7630934" y="3616698"/>
                <a:ext cx="4275613" cy="305509"/>
                <a:chOff x="7611178" y="4195383"/>
                <a:chExt cx="4275613" cy="305509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009267A6-5D00-839D-718F-7301BA8489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6569" t="27930" r="85337" b="32319"/>
                <a:stretch/>
              </p:blipFill>
              <p:spPr>
                <a:xfrm rot="5400000">
                  <a:off x="7664716" y="4167846"/>
                  <a:ext cx="241054" cy="348129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671BABF8-123F-CF8E-67A4-FFBF58821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21391" t="23977" r="69353" b="31269"/>
                <a:stretch/>
              </p:blipFill>
              <p:spPr>
                <a:xfrm rot="5400000">
                  <a:off x="8412287" y="4162457"/>
                  <a:ext cx="279506" cy="39736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9C01E93-C6C9-A23B-7F8B-9FB52851AE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35958" t="25122" r="55876" b="29097"/>
                <a:stretch/>
              </p:blipFill>
              <p:spPr>
                <a:xfrm rot="5400000">
                  <a:off x="9174970" y="4143231"/>
                  <a:ext cx="241054" cy="397360"/>
                </a:xfrm>
                <a:prstGeom prst="rect">
                  <a:avLst/>
                </a:prstGeom>
              </p:spPr>
            </p:pic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F1B4B9FA-DF7D-CD85-FDEE-6F3ED6B56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50120" t="23922" r="39709" b="29387"/>
                <a:stretch/>
              </p:blipFill>
              <p:spPr>
                <a:xfrm rot="5400000">
                  <a:off x="9924536" y="4149457"/>
                  <a:ext cx="305509" cy="397361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2AB9FB16-C85E-05C9-DCA0-8B8B1C1783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66380" t="27406" r="26564" b="28332"/>
                <a:stretch/>
              </p:blipFill>
              <p:spPr>
                <a:xfrm rot="5400000">
                  <a:off x="10723139" y="4144264"/>
                  <a:ext cx="215425" cy="397362"/>
                </a:xfrm>
                <a:prstGeom prst="rect">
                  <a:avLst/>
                </a:prstGeom>
              </p:spPr>
            </p:pic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40C131B-A6A4-ACB0-60F0-510341E317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80695" t="22364" r="9893" b="30887"/>
                <a:stretch/>
              </p:blipFill>
              <p:spPr>
                <a:xfrm rot="5400000">
                  <a:off x="11542939" y="4157037"/>
                  <a:ext cx="279506" cy="408199"/>
                </a:xfrm>
                <a:prstGeom prst="rect">
                  <a:avLst/>
                </a:prstGeom>
              </p:spPr>
            </p:pic>
          </p:grp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0C935B-61CA-9EC0-C325-38FC9BF80562}"/>
                </a:ext>
              </a:extLst>
            </p:cNvPr>
            <p:cNvSpPr/>
            <p:nvPr/>
          </p:nvSpPr>
          <p:spPr bwMode="auto">
            <a:xfrm>
              <a:off x="8142430" y="2437342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23D32E1B-7F30-AEDE-0481-4908DFE5AEEE}"/>
                </a:ext>
              </a:extLst>
            </p:cNvPr>
            <p:cNvSpPr/>
            <p:nvPr/>
          </p:nvSpPr>
          <p:spPr bwMode="auto">
            <a:xfrm>
              <a:off x="8914930" y="2426905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6459134-EDD3-0230-00F6-5857D702201D}"/>
                </a:ext>
              </a:extLst>
            </p:cNvPr>
            <p:cNvSpPr/>
            <p:nvPr/>
          </p:nvSpPr>
          <p:spPr bwMode="auto">
            <a:xfrm>
              <a:off x="9691338" y="2418168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6DAD03A-11DA-AC3B-8F04-09D536F46F17}"/>
                </a:ext>
              </a:extLst>
            </p:cNvPr>
            <p:cNvSpPr/>
            <p:nvPr/>
          </p:nvSpPr>
          <p:spPr bwMode="auto">
            <a:xfrm>
              <a:off x="10461743" y="2423820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C2BDEBC-080D-04EE-180C-3F60A28C8731}"/>
                </a:ext>
              </a:extLst>
            </p:cNvPr>
            <p:cNvSpPr/>
            <p:nvPr/>
          </p:nvSpPr>
          <p:spPr bwMode="auto">
            <a:xfrm>
              <a:off x="11236169" y="2409689"/>
              <a:ext cx="45719" cy="3420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9826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F01C-9CF5-F2AA-B258-3583D1FF4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F412419-6BDA-31B1-63A4-CE211FCD1A39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1BBBA-2C15-2DEC-72FC-4C6F844F359A}"/>
              </a:ext>
            </a:extLst>
          </p:cNvPr>
          <p:cNvSpPr txBox="1"/>
          <p:nvPr/>
        </p:nvSpPr>
        <p:spPr>
          <a:xfrm>
            <a:off x="424425" y="2224036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D</a:t>
            </a:r>
            <a:r>
              <a:rPr lang="en-US" sz="1800" b="1" dirty="0">
                <a:solidFill>
                  <a:srgbClr val="2C682F"/>
                </a:solidFill>
              </a:rPr>
              <a:t>isc height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9A3FD1-2DB4-D213-89EC-31C89961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CD395-C2EA-E25D-42F6-AC9CE8A6DFD8}"/>
              </a:ext>
            </a:extLst>
          </p:cNvPr>
          <p:cNvSpPr txBox="1"/>
          <p:nvPr/>
        </p:nvSpPr>
        <p:spPr>
          <a:xfrm>
            <a:off x="405312" y="948320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Feature interpretability</a:t>
            </a:r>
            <a:r>
              <a:rPr lang="en-US" sz="2000" b="1" dirty="0">
                <a:solidFill>
                  <a:srgbClr val="2C682F"/>
                </a:solidFill>
              </a:rPr>
              <a:t> and Disc bulging predictions </a:t>
            </a:r>
            <a:endParaRPr lang="en-US" sz="2000" b="1" u="sng" dirty="0">
              <a:solidFill>
                <a:srgbClr val="2C682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B76A9-6737-2F55-3D1B-5E3CE1A4B3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418" t="18396"/>
          <a:stretch/>
        </p:blipFill>
        <p:spPr>
          <a:xfrm>
            <a:off x="10086404" y="1959857"/>
            <a:ext cx="981643" cy="456365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4709E52-8A2C-AB5B-D84D-6C737CF20016}"/>
              </a:ext>
            </a:extLst>
          </p:cNvPr>
          <p:cNvGrpSpPr/>
          <p:nvPr/>
        </p:nvGrpSpPr>
        <p:grpSpPr>
          <a:xfrm>
            <a:off x="4498087" y="3534596"/>
            <a:ext cx="3909312" cy="1276882"/>
            <a:chOff x="4519253" y="3466806"/>
            <a:chExt cx="3909312" cy="12768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4AB67F3-043F-7B97-8657-7D9391ED0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6366" r="32447"/>
            <a:stretch/>
          </p:blipFill>
          <p:spPr>
            <a:xfrm>
              <a:off x="4532269" y="3620363"/>
              <a:ext cx="3739016" cy="1123325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1015CD-1AA7-8C9E-C9CC-4F5E58C26389}"/>
                </a:ext>
              </a:extLst>
            </p:cNvPr>
            <p:cNvSpPr/>
            <p:nvPr/>
          </p:nvSpPr>
          <p:spPr bwMode="auto">
            <a:xfrm>
              <a:off x="4519253" y="3466806"/>
              <a:ext cx="3909312" cy="1276882"/>
            </a:xfrm>
            <a:prstGeom prst="roundRect">
              <a:avLst>
                <a:gd name="adj" fmla="val 1710"/>
              </a:avLst>
            </a:prstGeom>
            <a:noFill/>
            <a:ln w="38100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2C682F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91471C3-DE12-5037-3B7E-ED862A397BD0}"/>
              </a:ext>
            </a:extLst>
          </p:cNvPr>
          <p:cNvSpPr txBox="1"/>
          <p:nvPr/>
        </p:nvSpPr>
        <p:spPr>
          <a:xfrm>
            <a:off x="543553" y="3920581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Ap width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6D0D3-85AA-52D9-1962-101A68477E91}"/>
              </a:ext>
            </a:extLst>
          </p:cNvPr>
          <p:cNvGrpSpPr/>
          <p:nvPr/>
        </p:nvGrpSpPr>
        <p:grpSpPr>
          <a:xfrm>
            <a:off x="4498085" y="1611322"/>
            <a:ext cx="4647675" cy="1468634"/>
            <a:chOff x="4080454" y="1542126"/>
            <a:chExt cx="4647675" cy="146863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7FA7785-3D4D-77C7-AE32-A722A9489111}"/>
                </a:ext>
              </a:extLst>
            </p:cNvPr>
            <p:cNvGrpSpPr/>
            <p:nvPr/>
          </p:nvGrpSpPr>
          <p:grpSpPr>
            <a:xfrm>
              <a:off x="4080454" y="1542126"/>
              <a:ext cx="4647675" cy="1468634"/>
              <a:chOff x="3911005" y="1680645"/>
              <a:chExt cx="3810431" cy="12040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8B23EF-7FE0-3B52-5A56-4BC3F68570F4}"/>
                  </a:ext>
                </a:extLst>
              </p:cNvPr>
              <p:cNvGrpSpPr/>
              <p:nvPr/>
            </p:nvGrpSpPr>
            <p:grpSpPr>
              <a:xfrm>
                <a:off x="3945848" y="1680645"/>
                <a:ext cx="3775588" cy="1204070"/>
                <a:chOff x="8297105" y="4184294"/>
                <a:chExt cx="3132895" cy="999109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7740AD8F-2BA7-FE61-5A03-02648B493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-1" t="75683" r="32192"/>
                <a:stretch/>
              </p:blipFill>
              <p:spPr>
                <a:xfrm>
                  <a:off x="8297105" y="4421402"/>
                  <a:ext cx="2557791" cy="762001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191F98B-AFB8-85F8-8063-85722E9A2411}"/>
                    </a:ext>
                  </a:extLst>
                </p:cNvPr>
                <p:cNvSpPr/>
                <p:nvPr/>
              </p:nvSpPr>
              <p:spPr bwMode="auto">
                <a:xfrm>
                  <a:off x="8364415" y="4184294"/>
                  <a:ext cx="3065585" cy="242125"/>
                </a:xfrm>
                <a:prstGeom prst="rect">
                  <a:avLst/>
                </a:prstGeom>
                <a:noFill/>
                <a:ln w="2857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B7866B5-F6D8-7679-90E6-12C1DA4AFDE1}"/>
                  </a:ext>
                </a:extLst>
              </p:cNvPr>
              <p:cNvSpPr/>
              <p:nvPr/>
            </p:nvSpPr>
            <p:spPr bwMode="auto">
              <a:xfrm>
                <a:off x="3911005" y="1837853"/>
                <a:ext cx="3205078" cy="1046861"/>
              </a:xfrm>
              <a:prstGeom prst="roundRect">
                <a:avLst>
                  <a:gd name="adj" fmla="val 1710"/>
                </a:avLst>
              </a:prstGeom>
              <a:noFill/>
              <a:ln w="38100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2C682F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46C319-12F6-7BE9-6803-5690B8573A67}"/>
                </a:ext>
              </a:extLst>
            </p:cNvPr>
            <p:cNvSpPr/>
            <p:nvPr/>
          </p:nvSpPr>
          <p:spPr bwMode="auto">
            <a:xfrm rot="5400000">
              <a:off x="7427263" y="2253248"/>
              <a:ext cx="950801" cy="57669"/>
            </a:xfrm>
            <a:prstGeom prst="rect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57D29B-D336-1D07-7038-B524E0727360}"/>
              </a:ext>
            </a:extLst>
          </p:cNvPr>
          <p:cNvGrpSpPr/>
          <p:nvPr/>
        </p:nvGrpSpPr>
        <p:grpSpPr>
          <a:xfrm>
            <a:off x="4498086" y="5271239"/>
            <a:ext cx="3909314" cy="1276882"/>
            <a:chOff x="4519418" y="5246632"/>
            <a:chExt cx="3909314" cy="1276882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D1606CC-160D-C72F-40D7-A629384E7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76154" r="32389"/>
            <a:stretch/>
          </p:blipFill>
          <p:spPr>
            <a:xfrm>
              <a:off x="4557044" y="5400189"/>
              <a:ext cx="3739016" cy="1123325"/>
            </a:xfrm>
            <a:prstGeom prst="rect">
              <a:avLst/>
            </a:prstGeom>
          </p:spPr>
        </p:pic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FBC584F7-B9BF-DC76-6653-BC32809D85A6}"/>
                </a:ext>
              </a:extLst>
            </p:cNvPr>
            <p:cNvSpPr/>
            <p:nvPr/>
          </p:nvSpPr>
          <p:spPr bwMode="auto">
            <a:xfrm>
              <a:off x="4519418" y="5246632"/>
              <a:ext cx="3909314" cy="1276882"/>
            </a:xfrm>
            <a:prstGeom prst="roundRect">
              <a:avLst>
                <a:gd name="adj" fmla="val 1710"/>
              </a:avLst>
            </a:prstGeom>
            <a:noFill/>
            <a:ln w="38100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2C682F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5038D00-024B-D32C-86CE-D4B8132C975D}"/>
              </a:ext>
            </a:extLst>
          </p:cNvPr>
          <p:cNvSpPr txBox="1"/>
          <p:nvPr/>
        </p:nvSpPr>
        <p:spPr>
          <a:xfrm>
            <a:off x="543553" y="5617126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Lat width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1916C-55F7-B36B-308A-CE1601E18276}"/>
              </a:ext>
            </a:extLst>
          </p:cNvPr>
          <p:cNvSpPr txBox="1"/>
          <p:nvPr/>
        </p:nvSpPr>
        <p:spPr>
          <a:xfrm>
            <a:off x="8808773" y="1590525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Pearson correlation coefficient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874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72D37-C0CC-22D2-928E-FC0E01CB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A112845-562D-9256-9A82-17716587DE90}"/>
              </a:ext>
            </a:extLst>
          </p:cNvPr>
          <p:cNvSpPr txBox="1">
            <a:spLocks/>
          </p:cNvSpPr>
          <p:nvPr/>
        </p:nvSpPr>
        <p:spPr>
          <a:xfrm>
            <a:off x="-1" y="6404919"/>
            <a:ext cx="950254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0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Ferrera</a:t>
            </a:r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 et al. 2023, [2] De </a:t>
            </a:r>
            <a:r>
              <a:rPr lang="en-US" sz="10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Schepper</a:t>
            </a:r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 et al. 2010, [3] </a:t>
            </a:r>
            <a:r>
              <a:rPr lang="en-US" sz="10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Akeda</a:t>
            </a:r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 et al. 2015, [4] </a:t>
            </a:r>
            <a:r>
              <a:rPr lang="en-US" sz="10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Videman</a:t>
            </a:r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 et al. 2008, [5] </a:t>
            </a:r>
            <a:r>
              <a:rPr lang="en-US" sz="10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Fleps</a:t>
            </a:r>
            <a:r>
              <a:rPr lang="en-US" sz="1000" noProof="0" dirty="0">
                <a:latin typeface="Arial" panose="020B0604020202020204" pitchFamily="34" charset="0"/>
                <a:cs typeface="Arial" panose="020B0604020202020204" pitchFamily="34" charset="0"/>
              </a:rPr>
              <a:t> et al. 2024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825879-AC90-565F-218C-3E5FEB03005D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ACD5B2-EAD3-1777-FF68-42501EBCD93E}"/>
              </a:ext>
            </a:extLst>
          </p:cNvPr>
          <p:cNvGrpSpPr/>
          <p:nvPr/>
        </p:nvGrpSpPr>
        <p:grpSpPr>
          <a:xfrm>
            <a:off x="7964146" y="2143097"/>
            <a:ext cx="4028952" cy="3271212"/>
            <a:chOff x="7584140" y="1947853"/>
            <a:chExt cx="4028952" cy="3271212"/>
          </a:xfrm>
        </p:grpSpPr>
        <p:pic>
          <p:nvPicPr>
            <p:cNvPr id="3" name="Picture 2" descr="6 Low Back Pain Symptoms, Locations, Treatments &amp; Causes">
              <a:extLst>
                <a:ext uri="{FF2B5EF4-FFF2-40B4-BE49-F238E27FC236}">
                  <a16:creationId xmlns:a16="http://schemas.microsoft.com/office/drawing/2014/main" id="{E0D1AE49-564F-BD37-14FD-19ADF989B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6308"/>
            <a:stretch/>
          </p:blipFill>
          <p:spPr bwMode="auto">
            <a:xfrm flipH="1">
              <a:off x="7584141" y="1947854"/>
              <a:ext cx="4028951" cy="327121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084602-32F0-82A9-436F-693CEE42A63D}"/>
                </a:ext>
              </a:extLst>
            </p:cNvPr>
            <p:cNvSpPr/>
            <p:nvPr/>
          </p:nvSpPr>
          <p:spPr bwMode="auto">
            <a:xfrm>
              <a:off x="7584140" y="1947853"/>
              <a:ext cx="4028952" cy="3271212"/>
            </a:xfrm>
            <a:prstGeom prst="rect">
              <a:avLst/>
            </a:prstGeom>
            <a:noFill/>
            <a:ln w="28575" cap="flat" cmpd="sng" algn="ctr">
              <a:solidFill>
                <a:srgbClr val="2C682F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29D076A9-C1D8-E8C2-F847-75C4FF1919CA}"/>
              </a:ext>
            </a:extLst>
          </p:cNvPr>
          <p:cNvSpPr txBox="1"/>
          <p:nvPr/>
        </p:nvSpPr>
        <p:spPr>
          <a:xfrm>
            <a:off x="198902" y="1430446"/>
            <a:ext cx="70553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effectLst/>
              </a:rPr>
              <a:t>Low back pain (LBP)</a:t>
            </a:r>
            <a:r>
              <a:rPr lang="en-US" sz="2000" noProof="0" dirty="0"/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effectLst/>
              </a:rPr>
              <a:t>619 million people in 2020 worldwide</a:t>
            </a:r>
            <a:r>
              <a:rPr lang="en-US" sz="2000" baseline="30000" dirty="0"/>
              <a:t>[1]</a:t>
            </a:r>
            <a:r>
              <a:rPr lang="en-US" sz="2000" noProof="0" dirty="0">
                <a:effectLst/>
              </a:rPr>
              <a:t>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noProof="0" dirty="0">
                <a:effectLst/>
              </a:rPr>
              <a:t>843 million people by 2050 worldwide</a:t>
            </a:r>
            <a:r>
              <a:rPr lang="en-US" sz="2000" baseline="30000" dirty="0"/>
              <a:t> [1]</a:t>
            </a:r>
            <a:r>
              <a:rPr lang="en-US" sz="2000" noProof="0" dirty="0">
                <a:effectLst/>
              </a:rPr>
              <a:t>  (projections) </a:t>
            </a:r>
            <a:endParaRPr lang="en-US" sz="2000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C8CDF3-AFAC-9358-46A2-12DFA4E2958E}"/>
              </a:ext>
            </a:extLst>
          </p:cNvPr>
          <p:cNvSpPr txBox="1"/>
          <p:nvPr/>
        </p:nvSpPr>
        <p:spPr>
          <a:xfrm>
            <a:off x="198902" y="3092734"/>
            <a:ext cx="6963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Disc degeneration is linked to low back pain</a:t>
            </a:r>
            <a:r>
              <a:rPr lang="en-GB" sz="2000" baseline="30000" dirty="0"/>
              <a:t>[2]</a:t>
            </a:r>
            <a:r>
              <a:rPr lang="en-GB" sz="2000" dirty="0"/>
              <a:t>, but the factors causing degeneration remain unclear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C61FF-1164-8FBF-09D2-E5D9CC6E073E}"/>
              </a:ext>
            </a:extLst>
          </p:cNvPr>
          <p:cNvSpPr txBox="1"/>
          <p:nvPr/>
        </p:nvSpPr>
        <p:spPr>
          <a:xfrm>
            <a:off x="198902" y="4447246"/>
            <a:ext cx="69638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noProof="0" dirty="0"/>
              <a:t>Possible causes include: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noProof="0" dirty="0"/>
              <a:t>Subject demographics</a:t>
            </a:r>
            <a:r>
              <a:rPr lang="en-US" sz="2000" baseline="30000" noProof="0" dirty="0"/>
              <a:t>[3]</a:t>
            </a:r>
            <a:r>
              <a:rPr lang="en-US" sz="2000" noProof="0" dirty="0"/>
              <a:t> (age, sex, BMI)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noProof="0" dirty="0"/>
              <a:t>Genetics</a:t>
            </a:r>
            <a:r>
              <a:rPr lang="en-US" sz="2000" baseline="30000" noProof="0" dirty="0"/>
              <a:t>[4]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noProof="0" dirty="0"/>
              <a:t>Biomechanics and disc geometry</a:t>
            </a:r>
            <a:r>
              <a:rPr lang="en-US" sz="2000" baseline="30000" noProof="0" dirty="0"/>
              <a:t>[5] </a:t>
            </a:r>
            <a:endParaRPr lang="en-US" sz="2000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07CE8C-D0A7-9E44-EE5B-4283D40F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Clinical Problem</a:t>
            </a:r>
          </a:p>
        </p:txBody>
      </p:sp>
    </p:spTree>
    <p:extLst>
      <p:ext uri="{BB962C8B-B14F-4D97-AF65-F5344CB8AC3E}">
        <p14:creationId xmlns:p14="http://schemas.microsoft.com/office/powerpoint/2010/main" val="2448937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F97F772-EC75-9EAF-7062-23C1254B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8486E9A-E847-69FC-E26F-52AFD17BD1C8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279C52-835A-3D1E-E42D-3F20C6E9EF0E}"/>
              </a:ext>
            </a:extLst>
          </p:cNvPr>
          <p:cNvGrpSpPr/>
          <p:nvPr/>
        </p:nvGrpSpPr>
        <p:grpSpPr>
          <a:xfrm>
            <a:off x="122798" y="2410414"/>
            <a:ext cx="3772101" cy="3133563"/>
            <a:chOff x="0" y="2335128"/>
            <a:chExt cx="3772101" cy="313356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597D06-70D9-5608-9D37-59F170D6C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35128"/>
              <a:ext cx="3772101" cy="3133563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E611C38-1CDD-213D-3C29-23E7FE3FC0C5}"/>
                </a:ext>
              </a:extLst>
            </p:cNvPr>
            <p:cNvSpPr/>
            <p:nvPr/>
          </p:nvSpPr>
          <p:spPr bwMode="auto">
            <a:xfrm>
              <a:off x="451262" y="2354587"/>
              <a:ext cx="2438400" cy="1505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4F8AA-5C10-D183-C867-1B283E8E49A3}"/>
              </a:ext>
            </a:extLst>
          </p:cNvPr>
          <p:cNvGrpSpPr/>
          <p:nvPr/>
        </p:nvGrpSpPr>
        <p:grpSpPr>
          <a:xfrm>
            <a:off x="4132605" y="2382500"/>
            <a:ext cx="3774553" cy="3144565"/>
            <a:chOff x="4181828" y="2306196"/>
            <a:chExt cx="3774553" cy="31445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3480AD8-7A96-E4B8-A624-722906843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1828" y="2315161"/>
              <a:ext cx="3774553" cy="313560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89FC14E-307D-5713-1F1F-E7E6C4ACA330}"/>
                </a:ext>
              </a:extLst>
            </p:cNvPr>
            <p:cNvSpPr/>
            <p:nvPr/>
          </p:nvSpPr>
          <p:spPr bwMode="auto">
            <a:xfrm>
              <a:off x="4688541" y="2306196"/>
              <a:ext cx="2438400" cy="1505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03CF7E-FA6F-62C2-B35B-FA331C2B7E47}"/>
              </a:ext>
            </a:extLst>
          </p:cNvPr>
          <p:cNvGrpSpPr/>
          <p:nvPr/>
        </p:nvGrpSpPr>
        <p:grpSpPr>
          <a:xfrm>
            <a:off x="8294649" y="2410414"/>
            <a:ext cx="3774553" cy="3135600"/>
            <a:chOff x="8294649" y="2306196"/>
            <a:chExt cx="3774553" cy="31356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DFE5AF3-02C8-A393-034D-C3FB54E17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4649" y="2306196"/>
              <a:ext cx="3774553" cy="313560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9E536F9-E15D-43CC-947B-F7C941649BF8}"/>
                </a:ext>
              </a:extLst>
            </p:cNvPr>
            <p:cNvSpPr/>
            <p:nvPr/>
          </p:nvSpPr>
          <p:spPr bwMode="auto">
            <a:xfrm>
              <a:off x="8731623" y="2306196"/>
              <a:ext cx="2438400" cy="150573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9EDF49C-1ECA-1557-B18A-B8DA1D8773B2}"/>
              </a:ext>
            </a:extLst>
          </p:cNvPr>
          <p:cNvSpPr/>
          <p:nvPr/>
        </p:nvSpPr>
        <p:spPr bwMode="auto">
          <a:xfrm>
            <a:off x="122798" y="2532055"/>
            <a:ext cx="3772101" cy="298502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529ADE1-BFDF-5FAB-C345-E97F98E51415}"/>
              </a:ext>
            </a:extLst>
          </p:cNvPr>
          <p:cNvSpPr/>
          <p:nvPr/>
        </p:nvSpPr>
        <p:spPr bwMode="auto">
          <a:xfrm>
            <a:off x="4110964" y="2532054"/>
            <a:ext cx="3772101" cy="298502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502FA0F-F7A7-3CD0-884D-66FDA877ADAC}"/>
              </a:ext>
            </a:extLst>
          </p:cNvPr>
          <p:cNvSpPr/>
          <p:nvPr/>
        </p:nvSpPr>
        <p:spPr bwMode="auto">
          <a:xfrm>
            <a:off x="8297101" y="2532054"/>
            <a:ext cx="3772101" cy="2985027"/>
          </a:xfrm>
          <a:prstGeom prst="roundRect">
            <a:avLst>
              <a:gd name="adj" fmla="val 1710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6DDBE-DBB7-FAE0-7042-4778BA18B8FD}"/>
              </a:ext>
            </a:extLst>
          </p:cNvPr>
          <p:cNvSpPr txBox="1"/>
          <p:nvPr/>
        </p:nvSpPr>
        <p:spPr>
          <a:xfrm>
            <a:off x="319645" y="2116368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D</a:t>
            </a:r>
            <a:r>
              <a:rPr lang="en-US" sz="1800" b="1" dirty="0">
                <a:solidFill>
                  <a:srgbClr val="2C682F"/>
                </a:solidFill>
              </a:rPr>
              <a:t>isc height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B5335-60FA-22D3-DC7A-D0360B594DFF}"/>
              </a:ext>
            </a:extLst>
          </p:cNvPr>
          <p:cNvSpPr txBox="1"/>
          <p:nvPr/>
        </p:nvSpPr>
        <p:spPr>
          <a:xfrm>
            <a:off x="4425971" y="2102381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Ap width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330613-3F50-5EC8-57AF-9298C78C0ADE}"/>
              </a:ext>
            </a:extLst>
          </p:cNvPr>
          <p:cNvSpPr txBox="1"/>
          <p:nvPr/>
        </p:nvSpPr>
        <p:spPr>
          <a:xfrm>
            <a:off x="8604855" y="2116368"/>
            <a:ext cx="3536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C682F"/>
                </a:solidFill>
              </a:rPr>
              <a:t>Lat width </a:t>
            </a:r>
            <a:r>
              <a:rPr lang="en-US" sz="1800" dirty="0">
                <a:solidFill>
                  <a:srgbClr val="2C682F"/>
                </a:solidFill>
              </a:rPr>
              <a:t>and latent features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00617B-B81B-CC14-B8AA-04E5B3A8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Discussions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016EC-2801-A2FE-B621-24553B892D84}"/>
              </a:ext>
            </a:extLst>
          </p:cNvPr>
          <p:cNvSpPr txBox="1"/>
          <p:nvPr/>
        </p:nvSpPr>
        <p:spPr>
          <a:xfrm>
            <a:off x="405312" y="948320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Feature interpretability</a:t>
            </a:r>
            <a:r>
              <a:rPr lang="en-US" sz="2000" b="1" dirty="0">
                <a:solidFill>
                  <a:srgbClr val="2C682F"/>
                </a:solidFill>
              </a:rPr>
              <a:t> and Disc bulging predictions </a:t>
            </a:r>
            <a:endParaRPr lang="en-US" sz="2000" b="1" u="sng" dirty="0">
              <a:solidFill>
                <a:srgbClr val="2C68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67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93A3-E42E-5EE2-F818-C86DF28A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9BDD5-9312-25E3-971B-0CF128215E09}"/>
              </a:ext>
            </a:extLst>
          </p:cNvPr>
          <p:cNvSpPr txBox="1"/>
          <p:nvPr/>
        </p:nvSpPr>
        <p:spPr>
          <a:xfrm>
            <a:off x="457782" y="1563779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Feature interpretability and </a:t>
            </a:r>
            <a:r>
              <a:rPr lang="en-US" sz="2000" b="1" u="sng" dirty="0">
                <a:solidFill>
                  <a:srgbClr val="2C682F"/>
                </a:solidFill>
              </a:rPr>
              <a:t>Disc bulging predictions</a:t>
            </a:r>
            <a:r>
              <a:rPr lang="en-US" sz="2000" b="1" dirty="0">
                <a:solidFill>
                  <a:srgbClr val="2C682F"/>
                </a:solidFill>
              </a:rPr>
              <a:t>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A6313B6-E66C-0E40-863E-6D81A366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347835"/>
              </p:ext>
            </p:extLst>
          </p:nvPr>
        </p:nvGraphicFramePr>
        <p:xfrm>
          <a:off x="1287421" y="2463481"/>
          <a:ext cx="974475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8250">
                  <a:extLst>
                    <a:ext uri="{9D8B030D-6E8A-4147-A177-3AD203B41FA5}">
                      <a16:colId xmlns:a16="http://schemas.microsoft.com/office/drawing/2014/main" val="3671121413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887694861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18381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F1-score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AUC-ROC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3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0.65 (0.63-0.66)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 (0.69-0.71)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 (0.70-0.72)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 (0.76-0.77)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44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and 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 (0.73-0.74)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0.80 (0.79-0.81)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Lin et al.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2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Hung et al.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0872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727B86A-87A5-BD20-53DD-D73A47D4441F}"/>
              </a:ext>
            </a:extLst>
          </p:cNvPr>
          <p:cNvSpPr txBox="1"/>
          <p:nvPr/>
        </p:nvSpPr>
        <p:spPr>
          <a:xfrm>
            <a:off x="602511" y="5188113"/>
            <a:ext cx="10986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 of disc bulging using latent and geometric features from ground truth masks. Comparisons made to relevant examples in literature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6D4A7B-5133-4A8D-0DDF-A94EF5D66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14024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36528C8-D8AD-6B99-72A5-33CE6FAE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55D0A2-88B8-B615-A6A2-D341D038CA85}"/>
              </a:ext>
            </a:extLst>
          </p:cNvPr>
          <p:cNvSpPr txBox="1"/>
          <p:nvPr/>
        </p:nvSpPr>
        <p:spPr>
          <a:xfrm>
            <a:off x="393986" y="844187"/>
            <a:ext cx="7865973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3 – </a:t>
            </a:r>
            <a:r>
              <a:rPr lang="en-US" sz="2000" b="1" u="sng" dirty="0">
                <a:solidFill>
                  <a:srgbClr val="2C682F"/>
                </a:solidFill>
              </a:rPr>
              <a:t>Disc bulging predictions</a:t>
            </a:r>
            <a:r>
              <a:rPr lang="en-US" sz="2000" b="1" dirty="0">
                <a:solidFill>
                  <a:srgbClr val="2C682F"/>
                </a:solidFill>
              </a:rPr>
              <a:t> and Feature interpretability 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42AEB8-7C91-21F4-F647-51D2EDAD8965}"/>
              </a:ext>
            </a:extLst>
          </p:cNvPr>
          <p:cNvGraphicFramePr>
            <a:graphicFrameLocks noGrp="1"/>
          </p:cNvGraphicFramePr>
          <p:nvPr/>
        </p:nvGraphicFramePr>
        <p:xfrm>
          <a:off x="1223625" y="1350778"/>
          <a:ext cx="974475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8250">
                  <a:extLst>
                    <a:ext uri="{9D8B030D-6E8A-4147-A177-3AD203B41FA5}">
                      <a16:colId xmlns:a16="http://schemas.microsoft.com/office/drawing/2014/main" val="3671121413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887694861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18381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F1-score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AUC-ROC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3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0.65 (0.63-0.66)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 (0.69-0.71)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 (0.70-0.72)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0.77 (0.76-0.77)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44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and 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0.74 (0.73-0.74)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0.80 (0.79-0.81)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48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Lin et al.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2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Hung et al. 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308724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1A4054B-C9F0-DAC4-16FE-2306A2555BA1}"/>
              </a:ext>
            </a:extLst>
          </p:cNvPr>
          <p:cNvGraphicFramePr>
            <a:graphicFrameLocks noGrp="1"/>
          </p:cNvGraphicFramePr>
          <p:nvPr/>
        </p:nvGraphicFramePr>
        <p:xfrm>
          <a:off x="1223625" y="4695892"/>
          <a:ext cx="9744750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48250">
                  <a:extLst>
                    <a:ext uri="{9D8B030D-6E8A-4147-A177-3AD203B41FA5}">
                      <a16:colId xmlns:a16="http://schemas.microsoft.com/office/drawing/2014/main" val="3671121413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887694861"/>
                    </a:ext>
                  </a:extLst>
                </a:gridCol>
                <a:gridCol w="3248250">
                  <a:extLst>
                    <a:ext uri="{9D8B030D-6E8A-4147-A177-3AD203B41FA5}">
                      <a16:colId xmlns:a16="http://schemas.microsoft.com/office/drawing/2014/main" val="1838168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F1-score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AUC-ROC (95% CI)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68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23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0.67 (0.66-0.69)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0.71 (0.69-0.73)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263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0.62 (0.61-0.63)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0.67 (0.66-0.68)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44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Geometric and latent features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0.70 (0.70-0.71)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0.73 (0.73-0.74)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6482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1F8AF15-4321-BBA2-24FC-A38BFD6D092A}"/>
              </a:ext>
            </a:extLst>
          </p:cNvPr>
          <p:cNvSpPr txBox="1"/>
          <p:nvPr/>
        </p:nvSpPr>
        <p:spPr>
          <a:xfrm>
            <a:off x="538715" y="6274905"/>
            <a:ext cx="9744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Predictions of disc bulging using latent and geometric features from predicted masks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EF03B-95BD-AFB2-1745-47A8F5173FFC}"/>
              </a:ext>
            </a:extLst>
          </p:cNvPr>
          <p:cNvSpPr txBox="1"/>
          <p:nvPr/>
        </p:nvSpPr>
        <p:spPr>
          <a:xfrm>
            <a:off x="538715" y="3645753"/>
            <a:ext cx="10986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Predictions of disc bulging using latent and geometric features from ground truth masks. Comparisons made to relevant examples in literature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AF5DC0-1F6C-9EF6-8175-1D1ADB59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7453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EF00065-40D5-F8BC-BED4-F11929F1D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4">
            <a:extLst>
              <a:ext uri="{FF2B5EF4-FFF2-40B4-BE49-F238E27FC236}">
                <a16:creationId xmlns:a16="http://schemas.microsoft.com/office/drawing/2014/main" id="{7641E853-CE5F-EC04-8F62-AA0987332319}"/>
              </a:ext>
            </a:extLst>
          </p:cNvPr>
          <p:cNvSpPr/>
          <p:nvPr/>
        </p:nvSpPr>
        <p:spPr>
          <a:xfrm>
            <a:off x="6417309" y="1917289"/>
            <a:ext cx="4838400" cy="4536898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 w="38100">
            <a:solidFill>
              <a:srgbClr val="2C682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182880" tIns="91440" rIns="182880" bIns="9144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2A144-CF87-E236-BCE4-FE23AC9DA33E}"/>
              </a:ext>
            </a:extLst>
          </p:cNvPr>
          <p:cNvSpPr txBox="1"/>
          <p:nvPr/>
        </p:nvSpPr>
        <p:spPr>
          <a:xfrm>
            <a:off x="4130643" y="866488"/>
            <a:ext cx="3930714" cy="52322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C682F"/>
                </a:solidFill>
              </a:rPr>
              <a:t>Take-home Messages</a:t>
            </a:r>
            <a:endParaRPr lang="en-US" sz="2800" b="1" u="sng" dirty="0">
              <a:solidFill>
                <a:srgbClr val="2C682F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E0C62B-7A36-6704-DECC-870999022FEB}"/>
              </a:ext>
            </a:extLst>
          </p:cNvPr>
          <p:cNvSpPr/>
          <p:nvPr/>
        </p:nvSpPr>
        <p:spPr>
          <a:xfrm>
            <a:off x="936291" y="1917290"/>
            <a:ext cx="4833018" cy="4536897"/>
          </a:xfrm>
          <a:prstGeom prst="roundRect">
            <a:avLst>
              <a:gd name="adj" fmla="val 2888"/>
            </a:avLst>
          </a:prstGeom>
          <a:solidFill>
            <a:schemeClr val="bg1"/>
          </a:solidFill>
          <a:ln w="38100">
            <a:solidFill>
              <a:srgbClr val="2C682F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1440" bIns="9144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2C682F"/>
                </a:solidFill>
                <a:effectLst/>
                <a:uLnTx/>
                <a:uFillTx/>
                <a:ea typeface="+mn-ea"/>
                <a:cs typeface="+mn-cs"/>
              </a:rPr>
              <a:t>Disc bulging predictions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9EDBE7-80F8-646C-EEE7-47A3123DF95E}"/>
              </a:ext>
            </a:extLst>
          </p:cNvPr>
          <p:cNvSpPr txBox="1"/>
          <p:nvPr/>
        </p:nvSpPr>
        <p:spPr>
          <a:xfrm>
            <a:off x="5821357" y="2011054"/>
            <a:ext cx="6145160" cy="450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u="sng" noProof="0" dirty="0">
                <a:solidFill>
                  <a:srgbClr val="2C682F"/>
                </a:solidFill>
              </a:rPr>
              <a:t>Feature interpretability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A55E3-5294-7E73-20A0-207599DB9A2A}"/>
              </a:ext>
            </a:extLst>
          </p:cNvPr>
          <p:cNvSpPr txBox="1"/>
          <p:nvPr/>
        </p:nvSpPr>
        <p:spPr>
          <a:xfrm>
            <a:off x="936291" y="4899870"/>
            <a:ext cx="4697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Latent features </a:t>
            </a:r>
            <a:r>
              <a:rPr lang="en-GB" b="1" dirty="0"/>
              <a:t>improve predictions </a:t>
            </a:r>
            <a:r>
              <a:rPr lang="en-GB" dirty="0"/>
              <a:t>compared to using </a:t>
            </a:r>
            <a:r>
              <a:rPr lang="en-GB" b="1" dirty="0"/>
              <a:t>geometric features alone.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F7FE71-0F28-83DF-82DD-227F19E0A67A}"/>
              </a:ext>
            </a:extLst>
          </p:cNvPr>
          <p:cNvSpPr txBox="1"/>
          <p:nvPr/>
        </p:nvSpPr>
        <p:spPr>
          <a:xfrm>
            <a:off x="936291" y="3854120"/>
            <a:ext cx="46975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Achieved better performance with </a:t>
            </a:r>
            <a:r>
              <a:rPr lang="en-GB" b="1" dirty="0"/>
              <a:t>real masks</a:t>
            </a:r>
            <a:r>
              <a:rPr lang="en-GB" dirty="0"/>
              <a:t> compared to predicted masks.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898997-0A6D-7D41-4FBE-5C238ECA2C24}"/>
              </a:ext>
            </a:extLst>
          </p:cNvPr>
          <p:cNvSpPr txBox="1"/>
          <p:nvPr/>
        </p:nvSpPr>
        <p:spPr>
          <a:xfrm>
            <a:off x="936291" y="3039779"/>
            <a:ext cx="4697593" cy="414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</a:rPr>
              <a:t>Predictions </a:t>
            </a:r>
            <a:r>
              <a:rPr lang="en-US" b="1" dirty="0">
                <a:solidFill>
                  <a:prstClr val="black"/>
                </a:solidFill>
              </a:rPr>
              <a:t>comparable</a:t>
            </a:r>
            <a:r>
              <a:rPr lang="en-US" dirty="0">
                <a:solidFill>
                  <a:prstClr val="black"/>
                </a:solidFill>
              </a:rPr>
              <a:t> to the literature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B67030-9F32-2DF1-70F5-59E691581087}"/>
              </a:ext>
            </a:extLst>
          </p:cNvPr>
          <p:cNvSpPr txBox="1"/>
          <p:nvPr/>
        </p:nvSpPr>
        <p:spPr>
          <a:xfrm>
            <a:off x="6474737" y="3854119"/>
            <a:ext cx="48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 segmentation results can be summarized using </a:t>
            </a:r>
            <a:r>
              <a:rPr lang="en-GB" b="1" dirty="0"/>
              <a:t>4 features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1E637CC-1DAF-2595-5C4C-B6DBDD2F449C}"/>
              </a:ext>
            </a:extLst>
          </p:cNvPr>
          <p:cNvSpPr txBox="1"/>
          <p:nvPr/>
        </p:nvSpPr>
        <p:spPr>
          <a:xfrm>
            <a:off x="6446023" y="4899870"/>
            <a:ext cx="48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Two latent features </a:t>
            </a:r>
            <a:r>
              <a:rPr lang="en-GB" dirty="0"/>
              <a:t>are highly correlated to geometric determinants analysed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4ABE6-DBA4-8D3E-259B-37BB4180D23D}"/>
              </a:ext>
            </a:extLst>
          </p:cNvPr>
          <p:cNvSpPr txBox="1"/>
          <p:nvPr/>
        </p:nvSpPr>
        <p:spPr>
          <a:xfrm>
            <a:off x="6474737" y="3039779"/>
            <a:ext cx="483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 correlation between</a:t>
            </a:r>
            <a:r>
              <a:rPr lang="en-GB" b="1" dirty="0"/>
              <a:t> latent </a:t>
            </a:r>
            <a:r>
              <a:rPr lang="en-GB" dirty="0"/>
              <a:t>and </a:t>
            </a:r>
            <a:r>
              <a:rPr lang="en-GB" b="1" dirty="0"/>
              <a:t>geometric </a:t>
            </a:r>
            <a:r>
              <a:rPr lang="en-GB" dirty="0"/>
              <a:t>features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23102B0-FE0D-2967-3D20-7818DBFD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Discussions</a:t>
            </a:r>
          </a:p>
        </p:txBody>
      </p:sp>
    </p:spTree>
    <p:extLst>
      <p:ext uri="{BB962C8B-B14F-4D97-AF65-F5344CB8AC3E}">
        <p14:creationId xmlns:p14="http://schemas.microsoft.com/office/powerpoint/2010/main" val="334839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D447A-72E3-83BF-8618-F6FCC6E0D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A585D350-E526-D374-6C29-1A1C78EBE571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DE163-C772-52DB-FECB-CFD75C300E22}"/>
              </a:ext>
            </a:extLst>
          </p:cNvPr>
          <p:cNvSpPr txBox="1"/>
          <p:nvPr/>
        </p:nvSpPr>
        <p:spPr>
          <a:xfrm>
            <a:off x="3696144" y="2921168"/>
            <a:ext cx="47997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2C682F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847692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8CC2-179E-B68B-D732-1FF74BFA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E8768628-A5B3-3677-D086-655CEDE5B0D8}"/>
              </a:ext>
            </a:extLst>
          </p:cNvPr>
          <p:cNvSpPr txBox="1"/>
          <p:nvPr/>
        </p:nvSpPr>
        <p:spPr>
          <a:xfrm>
            <a:off x="-111432" y="762000"/>
            <a:ext cx="12095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Developed a </a:t>
            </a:r>
            <a:r>
              <a:rPr lang="en-GB" sz="1800" b="1" dirty="0"/>
              <a:t>CNN-autoencoder</a:t>
            </a:r>
            <a:r>
              <a:rPr lang="en-GB" sz="1800" dirty="0"/>
              <a:t> to extract latent features from </a:t>
            </a:r>
            <a:r>
              <a:rPr lang="en-GB" sz="1800" b="1" dirty="0"/>
              <a:t>segmented lumbar disc MRI </a:t>
            </a:r>
            <a:r>
              <a:rPr lang="en-GB" sz="1800" dirty="0"/>
              <a:t>for predicting </a:t>
            </a:r>
            <a:r>
              <a:rPr lang="en-GB" sz="1800" b="1" dirty="0"/>
              <a:t>disc bulging </a:t>
            </a:r>
            <a:r>
              <a:rPr lang="en-GB" sz="1800" dirty="0"/>
              <a:t>and provided </a:t>
            </a:r>
            <a:r>
              <a:rPr lang="en-GB" sz="1800" b="1" dirty="0"/>
              <a:t>interpretability </a:t>
            </a:r>
            <a:r>
              <a:rPr lang="en-GB" sz="1800" dirty="0"/>
              <a:t>of these latent features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2EB32B-E147-F956-8C44-083C2350D8FF}"/>
              </a:ext>
            </a:extLst>
          </p:cNvPr>
          <p:cNvSpPr txBox="1"/>
          <p:nvPr/>
        </p:nvSpPr>
        <p:spPr>
          <a:xfrm>
            <a:off x="364508" y="1496223"/>
            <a:ext cx="118274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Developed a framework that encodes disc geometry from a </a:t>
            </a:r>
            <a:r>
              <a:rPr lang="en-GB" b="1" dirty="0"/>
              <a:t>high-dimensional pixel-based</a:t>
            </a:r>
            <a:r>
              <a:rPr lang="en-GB" dirty="0"/>
              <a:t> representation to four </a:t>
            </a:r>
            <a:r>
              <a:rPr lang="en-GB" b="1" dirty="0"/>
              <a:t>key features</a:t>
            </a:r>
            <a:r>
              <a:rPr lang="en-GB" dirty="0"/>
              <a:t>, expanding on previous studies</a:t>
            </a:r>
            <a:r>
              <a:rPr lang="en-GB" baseline="30000" dirty="0"/>
              <a:t>[1]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17799B-05E2-174F-D954-28B2C5E8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CA" dirty="0">
                <a:solidFill>
                  <a:srgbClr val="2C682F"/>
                </a:solidFill>
              </a:rPr>
              <a:t>Conclusions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2EA1A0-DA93-18F5-5231-C964D87E6656}"/>
              </a:ext>
            </a:extLst>
          </p:cNvPr>
          <p:cNvGrpSpPr/>
          <p:nvPr/>
        </p:nvGrpSpPr>
        <p:grpSpPr>
          <a:xfrm>
            <a:off x="2739066" y="2980781"/>
            <a:ext cx="6918353" cy="3555753"/>
            <a:chOff x="2093135" y="2708825"/>
            <a:chExt cx="7777424" cy="39972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4879A4D-E8DE-0778-DF41-25F58462E21B}"/>
                </a:ext>
              </a:extLst>
            </p:cNvPr>
            <p:cNvGrpSpPr/>
            <p:nvPr/>
          </p:nvGrpSpPr>
          <p:grpSpPr>
            <a:xfrm>
              <a:off x="2093135" y="2708825"/>
              <a:ext cx="7777424" cy="3997280"/>
              <a:chOff x="1940734" y="2282430"/>
              <a:chExt cx="8310531" cy="42712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EE111A-2C76-FA49-B58E-0D26F74A3654}"/>
                  </a:ext>
                </a:extLst>
              </p:cNvPr>
              <p:cNvSpPr/>
              <p:nvPr/>
            </p:nvSpPr>
            <p:spPr bwMode="auto">
              <a:xfrm>
                <a:off x="1940734" y="2282430"/>
                <a:ext cx="8310531" cy="4271275"/>
              </a:xfrm>
              <a:prstGeom prst="rect">
                <a:avLst/>
              </a:prstGeom>
              <a:noFill/>
              <a:ln w="28575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04DEF302-4EC1-35A6-2C1C-0132F071D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8857" y="2388008"/>
                <a:ext cx="8134284" cy="4060117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487A435-2963-AD6E-2D44-74121AF2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0587" y="6395884"/>
              <a:ext cx="1073091" cy="233555"/>
            </a:xfrm>
            <a:prstGeom prst="rect">
              <a:avLst/>
            </a:prstGeom>
          </p:spPr>
        </p:pic>
      </p:grp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8F523B2-C5C4-E4E1-8AB6-51968FA0B0BB}"/>
              </a:ext>
            </a:extLst>
          </p:cNvPr>
          <p:cNvSpPr txBox="1">
            <a:spLocks/>
          </p:cNvSpPr>
          <p:nvPr/>
        </p:nvSpPr>
        <p:spPr>
          <a:xfrm>
            <a:off x="-1" y="6404919"/>
            <a:ext cx="9502545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>
                <a:latin typeface="Arial" panose="020B0604020202020204" pitchFamily="34" charset="0"/>
                <a:cs typeface="Arial" panose="020B0604020202020204" pitchFamily="34" charset="0"/>
              </a:rPr>
              <a:t>[1] Peloquin et al. 2014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DD13C0-4AE6-CDD5-16FD-BA9ACE13C0D7}"/>
              </a:ext>
            </a:extLst>
          </p:cNvPr>
          <p:cNvSpPr txBox="1"/>
          <p:nvPr/>
        </p:nvSpPr>
        <p:spPr>
          <a:xfrm>
            <a:off x="364509" y="2311590"/>
            <a:ext cx="11827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</a:rPr>
              <a:t>Next steps include investigating the relationship between latent variables and </a:t>
            </a:r>
            <a:r>
              <a:rPr lang="en-GB" sz="1800" b="1" dirty="0">
                <a:effectLst/>
              </a:rPr>
              <a:t>patient outcomes</a:t>
            </a:r>
            <a:endParaRPr lang="en-GB" b="1" baseline="30000" dirty="0"/>
          </a:p>
        </p:txBody>
      </p:sp>
    </p:spTree>
    <p:extLst>
      <p:ext uri="{BB962C8B-B14F-4D97-AF65-F5344CB8AC3E}">
        <p14:creationId xmlns:p14="http://schemas.microsoft.com/office/powerpoint/2010/main" val="274742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3625C-774A-61E9-1F44-BCA55559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C477D03-DC10-EB52-D8B9-FF65716CB628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80EFEA-67EC-6A4E-BFE3-432F0C5E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Machine Learning in Spine Research</a:t>
            </a:r>
          </a:p>
        </p:txBody>
      </p:sp>
      <p:sp>
        <p:nvSpPr>
          <p:cNvPr id="11" name="CasellaDiTesto 5">
            <a:extLst>
              <a:ext uri="{FF2B5EF4-FFF2-40B4-BE49-F238E27FC236}">
                <a16:creationId xmlns:a16="http://schemas.microsoft.com/office/drawing/2014/main" id="{6C5FC339-9D1A-18AE-76DB-EA20A9BB1BDF}"/>
              </a:ext>
            </a:extLst>
          </p:cNvPr>
          <p:cNvSpPr txBox="1"/>
          <p:nvPr/>
        </p:nvSpPr>
        <p:spPr>
          <a:xfrm>
            <a:off x="112899" y="1514323"/>
            <a:ext cx="114862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Machine learning </a:t>
            </a:r>
            <a:r>
              <a:rPr lang="en-GB" sz="2000" dirty="0"/>
              <a:t>is widely used to assess disc pathologies and </a:t>
            </a:r>
            <a:r>
              <a:rPr lang="en-GB" sz="2000" b="1" dirty="0"/>
              <a:t>autoencoders</a:t>
            </a:r>
            <a:r>
              <a:rPr lang="en-GB" sz="2000" dirty="0"/>
              <a:t> are among the most common architectures used </a:t>
            </a: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7FD8DD76-49AA-E115-524E-3B731F815680}"/>
              </a:ext>
            </a:extLst>
          </p:cNvPr>
          <p:cNvGrpSpPr/>
          <p:nvPr/>
        </p:nvGrpSpPr>
        <p:grpSpPr>
          <a:xfrm>
            <a:off x="1058987" y="2592567"/>
            <a:ext cx="10074025" cy="3128541"/>
            <a:chOff x="1094855" y="3012161"/>
            <a:chExt cx="10074025" cy="3128541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0351A791-8520-3AD9-8EA5-2C16EEC6A159}"/>
                </a:ext>
              </a:extLst>
            </p:cNvPr>
            <p:cNvGrpSpPr/>
            <p:nvPr/>
          </p:nvGrpSpPr>
          <p:grpSpPr>
            <a:xfrm>
              <a:off x="2633196" y="5650906"/>
              <a:ext cx="3066124" cy="109341"/>
              <a:chOff x="1558896" y="3422824"/>
              <a:chExt cx="3066124" cy="109341"/>
            </a:xfrm>
          </p:grpSpPr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9604ADE8-2A3D-CF67-E3AC-AFD6E3BEF3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8896" y="3530203"/>
                <a:ext cx="30661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1DA54566-0015-445B-7BDC-6B67E92267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897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D909CAA8-77C0-7172-147E-4B91AF4FC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20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227FDA96-672B-4F18-D2BD-ABE0414D87B5}"/>
                </a:ext>
              </a:extLst>
            </p:cNvPr>
            <p:cNvGrpSpPr/>
            <p:nvPr/>
          </p:nvGrpSpPr>
          <p:grpSpPr>
            <a:xfrm>
              <a:off x="5738923" y="5650905"/>
              <a:ext cx="3768379" cy="109341"/>
              <a:chOff x="1558896" y="3422824"/>
              <a:chExt cx="3768379" cy="109341"/>
            </a:xfrm>
          </p:grpSpPr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C24DAD1F-8C93-56E0-6B6C-84A5111738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96" y="3527598"/>
                <a:ext cx="376837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EF789D12-C80A-98C1-7FE6-006C0E9C6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897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6170D0D6-7F16-91EF-FF98-07AEC8FB66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275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CD738E3F-F592-6540-4A29-B0409056423F}"/>
                </a:ext>
              </a:extLst>
            </p:cNvPr>
            <p:cNvGrpSpPr/>
            <p:nvPr/>
          </p:nvGrpSpPr>
          <p:grpSpPr>
            <a:xfrm>
              <a:off x="1094855" y="3012161"/>
              <a:ext cx="10074025" cy="3128541"/>
              <a:chOff x="1094855" y="3012161"/>
              <a:chExt cx="10074025" cy="3128541"/>
            </a:xfrm>
          </p:grpSpPr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188DE09B-01BA-0CFA-9A00-45FA3EE44A1F}"/>
                  </a:ext>
                </a:extLst>
              </p:cNvPr>
              <p:cNvGrpSpPr/>
              <p:nvPr/>
            </p:nvGrpSpPr>
            <p:grpSpPr>
              <a:xfrm>
                <a:off x="2633196" y="3631748"/>
                <a:ext cx="6905070" cy="1916659"/>
                <a:chOff x="2643465" y="2470670"/>
                <a:chExt cx="6905070" cy="1916659"/>
              </a:xfrm>
            </p:grpSpPr>
            <p:sp>
              <p:nvSpPr>
                <p:cNvPr id="3" name="Cube 2">
                  <a:extLst>
                    <a:ext uri="{FF2B5EF4-FFF2-40B4-BE49-F238E27FC236}">
                      <a16:creationId xmlns:a16="http://schemas.microsoft.com/office/drawing/2014/main" id="{E4CA6D2E-831D-2CC7-5C54-20CC58E84991}"/>
                    </a:ext>
                  </a:extLst>
                </p:cNvPr>
                <p:cNvSpPr/>
                <p:nvPr/>
              </p:nvSpPr>
              <p:spPr>
                <a:xfrm>
                  <a:off x="2643465" y="2470700"/>
                  <a:ext cx="681488" cy="1916629"/>
                </a:xfrm>
                <a:prstGeom prst="cube">
                  <a:avLst>
                    <a:gd name="adj" fmla="val 87072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8B68536F-DD5F-C7C8-8A38-8318E466454C}"/>
                    </a:ext>
                  </a:extLst>
                </p:cNvPr>
                <p:cNvSpPr/>
                <p:nvPr/>
              </p:nvSpPr>
              <p:spPr>
                <a:xfrm>
                  <a:off x="2739460" y="2470685"/>
                  <a:ext cx="634483" cy="1916629"/>
                </a:xfrm>
                <a:prstGeom prst="cube">
                  <a:avLst>
                    <a:gd name="adj" fmla="val 9342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4AFE1A46-8CDE-E941-F50D-8D96F5CA6D65}"/>
                    </a:ext>
                  </a:extLst>
                </p:cNvPr>
                <p:cNvGrpSpPr/>
                <p:nvPr/>
              </p:nvGrpSpPr>
              <p:grpSpPr>
                <a:xfrm>
                  <a:off x="3422687" y="3310399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AA78FE87-BACC-6CE4-2ADF-E6C8F3C8F338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A7F8FEF-F7A4-71DD-1CA4-922502311D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3B3CB935-C825-B13B-9F42-6CFD07B2E42B}"/>
                    </a:ext>
                  </a:extLst>
                </p:cNvPr>
                <p:cNvSpPr/>
                <p:nvPr/>
              </p:nvSpPr>
              <p:spPr>
                <a:xfrm>
                  <a:off x="5163651" y="3434032"/>
                  <a:ext cx="385690" cy="400713"/>
                </a:xfrm>
                <a:prstGeom prst="cube">
                  <a:avLst>
                    <a:gd name="adj" fmla="val 89071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0394AF3-0367-ECFD-85FE-A0BFC65B6B64}"/>
                    </a:ext>
                  </a:extLst>
                </p:cNvPr>
                <p:cNvGrpSpPr/>
                <p:nvPr/>
              </p:nvGrpSpPr>
              <p:grpSpPr>
                <a:xfrm>
                  <a:off x="5451351" y="3572523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2A4C4D70-E11F-579B-10C0-923008A23E9F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CEA2F302-C9A2-5793-567E-55BDA29F27C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37974653-2DB2-94F8-85A5-4CB439A0CB18}"/>
                    </a:ext>
                  </a:extLst>
                </p:cNvPr>
                <p:cNvSpPr/>
                <p:nvPr/>
              </p:nvSpPr>
              <p:spPr>
                <a:xfrm>
                  <a:off x="3009121" y="2555358"/>
                  <a:ext cx="735056" cy="1631999"/>
                </a:xfrm>
                <a:prstGeom prst="cube">
                  <a:avLst>
                    <a:gd name="adj" fmla="val 82874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55C5E77D-31CC-7F23-FC34-2E9666FDD4ED}"/>
                    </a:ext>
                  </a:extLst>
                </p:cNvPr>
                <p:cNvSpPr/>
                <p:nvPr/>
              </p:nvSpPr>
              <p:spPr>
                <a:xfrm>
                  <a:off x="3139350" y="2555356"/>
                  <a:ext cx="648715" cy="1632001"/>
                </a:xfrm>
                <a:prstGeom prst="cube">
                  <a:avLst>
                    <a:gd name="adj" fmla="val 9457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E271BDB3-D344-F6E0-49C1-F32BFAFA5C42}"/>
                    </a:ext>
                  </a:extLst>
                </p:cNvPr>
                <p:cNvGrpSpPr/>
                <p:nvPr/>
              </p:nvGrpSpPr>
              <p:grpSpPr>
                <a:xfrm>
                  <a:off x="2811578" y="3604578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EB5C4F5B-C552-5155-E4CD-756C5D05F8C9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7F25F8A-BAA7-6ECF-FCE6-F99135DA96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8ED7389B-B0E0-0D50-06C3-4AF870DE7DD7}"/>
                    </a:ext>
                  </a:extLst>
                </p:cNvPr>
                <p:cNvSpPr/>
                <p:nvPr/>
              </p:nvSpPr>
              <p:spPr>
                <a:xfrm>
                  <a:off x="3483639" y="2905788"/>
                  <a:ext cx="663129" cy="1074225"/>
                </a:xfrm>
                <a:prstGeom prst="cube">
                  <a:avLst>
                    <a:gd name="adj" fmla="val 63822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2D7A538B-6D8F-8F3F-2116-6ABE4667E702}"/>
                    </a:ext>
                  </a:extLst>
                </p:cNvPr>
                <p:cNvSpPr/>
                <p:nvPr/>
              </p:nvSpPr>
              <p:spPr>
                <a:xfrm>
                  <a:off x="3720430" y="2905788"/>
                  <a:ext cx="460727" cy="1074225"/>
                </a:xfrm>
                <a:prstGeom prst="cube">
                  <a:avLst>
                    <a:gd name="adj" fmla="val 91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44E42A4-65F9-7F94-A2C5-F14FF2EA9C62}"/>
                    </a:ext>
                  </a:extLst>
                </p:cNvPr>
                <p:cNvGrpSpPr/>
                <p:nvPr/>
              </p:nvGrpSpPr>
              <p:grpSpPr>
                <a:xfrm>
                  <a:off x="3318131" y="3596124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4247C350-4892-779A-0E71-894E626B9EFD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9F0B74D-8B8A-D1F6-4E57-6D2C4DAB9D1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82C160EE-BB20-3A01-B965-5B5444A8AC72}"/>
                    </a:ext>
                  </a:extLst>
                </p:cNvPr>
                <p:cNvSpPr/>
                <p:nvPr/>
              </p:nvSpPr>
              <p:spPr>
                <a:xfrm>
                  <a:off x="3930502" y="3103404"/>
                  <a:ext cx="802377" cy="758349"/>
                </a:xfrm>
                <a:prstGeom prst="cube">
                  <a:avLst>
                    <a:gd name="adj" fmla="val 66136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A209CEA8-9993-C57C-7D5D-FC5368DEDF2A}"/>
                    </a:ext>
                  </a:extLst>
                </p:cNvPr>
                <p:cNvSpPr/>
                <p:nvPr/>
              </p:nvSpPr>
              <p:spPr>
                <a:xfrm>
                  <a:off x="4232205" y="3103404"/>
                  <a:ext cx="540889" cy="758349"/>
                </a:xfrm>
                <a:prstGeom prst="cube">
                  <a:avLst>
                    <a:gd name="adj" fmla="val 9239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BCCC79C1-5FEE-8A5C-BDDF-3ACED0F98A4F}"/>
                    </a:ext>
                  </a:extLst>
                </p:cNvPr>
                <p:cNvGrpSpPr/>
                <p:nvPr/>
              </p:nvGrpSpPr>
              <p:grpSpPr>
                <a:xfrm>
                  <a:off x="3880913" y="3573253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E198AE69-0F7D-4780-F708-D2A9D6E07114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1D8994EB-C62A-30FE-C3C0-A6570D228F9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CE4D1554-EBAE-F500-B32A-AAFCEEAB1A61}"/>
                    </a:ext>
                  </a:extLst>
                </p:cNvPr>
                <p:cNvGrpSpPr/>
                <p:nvPr/>
              </p:nvGrpSpPr>
              <p:grpSpPr>
                <a:xfrm>
                  <a:off x="4517153" y="3310399"/>
                  <a:ext cx="709836" cy="519339"/>
                  <a:chOff x="2236315" y="2552042"/>
                  <a:chExt cx="709836" cy="519339"/>
                </a:xfrm>
              </p:grpSpPr>
              <p:sp>
                <p:nvSpPr>
                  <p:cNvPr id="32" name="Cube 31">
                    <a:extLst>
                      <a:ext uri="{FF2B5EF4-FFF2-40B4-BE49-F238E27FC236}">
                        <a16:creationId xmlns:a16="http://schemas.microsoft.com/office/drawing/2014/main" id="{5AF139C8-3BB8-4C23-8925-7756DCBB15B2}"/>
                      </a:ext>
                    </a:extLst>
                  </p:cNvPr>
                  <p:cNvSpPr/>
                  <p:nvPr/>
                </p:nvSpPr>
                <p:spPr>
                  <a:xfrm>
                    <a:off x="2236315" y="2552043"/>
                    <a:ext cx="678455" cy="519338"/>
                  </a:xfrm>
                  <a:prstGeom prst="cube">
                    <a:avLst>
                      <a:gd name="adj" fmla="val 59450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Cube 32">
                    <a:extLst>
                      <a:ext uri="{FF2B5EF4-FFF2-40B4-BE49-F238E27FC236}">
                        <a16:creationId xmlns:a16="http://schemas.microsoft.com/office/drawing/2014/main" id="{D3D3B5B1-3DD7-609E-B72B-33F4F63F54B9}"/>
                      </a:ext>
                    </a:extLst>
                  </p:cNvPr>
                  <p:cNvSpPr/>
                  <p:nvPr/>
                </p:nvSpPr>
                <p:spPr>
                  <a:xfrm>
                    <a:off x="2598105" y="2552042"/>
                    <a:ext cx="348046" cy="519338"/>
                  </a:xfrm>
                  <a:prstGeom prst="cube">
                    <a:avLst>
                      <a:gd name="adj" fmla="val 8868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0918DE8-A588-A4F7-29C6-EAC30E376905}"/>
                    </a:ext>
                  </a:extLst>
                </p:cNvPr>
                <p:cNvGrpSpPr/>
                <p:nvPr/>
              </p:nvGrpSpPr>
              <p:grpSpPr>
                <a:xfrm>
                  <a:off x="4461207" y="3579222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B25FA3F6-3E3E-40DD-F11C-C1D1B6E8D944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C6CEB3F1-ECC4-7D20-C7AB-F5974B43A51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F39848A1-B607-12CC-F96D-7FFDFBEAAF8F}"/>
                    </a:ext>
                  </a:extLst>
                </p:cNvPr>
                <p:cNvGrpSpPr/>
                <p:nvPr/>
              </p:nvGrpSpPr>
              <p:grpSpPr>
                <a:xfrm>
                  <a:off x="5094539" y="3582174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125A1B9E-2BAC-0224-5A69-1857F611303F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32A7FAA-C9B4-221F-F5FA-780F1C8CB06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8E7B1E02-39D3-9716-F535-EF20B5B73BD9}"/>
                    </a:ext>
                  </a:extLst>
                </p:cNvPr>
                <p:cNvSpPr/>
                <p:nvPr/>
              </p:nvSpPr>
              <p:spPr>
                <a:xfrm>
                  <a:off x="5656566" y="3514305"/>
                  <a:ext cx="168852" cy="180546"/>
                </a:xfrm>
                <a:prstGeom prst="cube">
                  <a:avLst>
                    <a:gd name="adj" fmla="val 78367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1DA574B6-1310-E1B3-A2C1-8CFA3C93B692}"/>
                    </a:ext>
                  </a:extLst>
                </p:cNvPr>
                <p:cNvGrpSpPr/>
                <p:nvPr/>
              </p:nvGrpSpPr>
              <p:grpSpPr>
                <a:xfrm>
                  <a:off x="8815316" y="3525861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3CBFB9FA-6EFC-9816-ABEA-07DDB1FF400F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46430472-BFB0-0390-07D6-5BA666610D0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ADC8A2C9-570A-8AEE-9FCF-EBEAA371B5B6}"/>
                    </a:ext>
                  </a:extLst>
                </p:cNvPr>
                <p:cNvSpPr/>
                <p:nvPr/>
              </p:nvSpPr>
              <p:spPr>
                <a:xfrm>
                  <a:off x="5879420" y="3434031"/>
                  <a:ext cx="385690" cy="400713"/>
                </a:xfrm>
                <a:prstGeom prst="cube">
                  <a:avLst>
                    <a:gd name="adj" fmla="val 89071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A920FA9-827E-4CAB-26E9-6B8AA41ACA4D}"/>
                    </a:ext>
                  </a:extLst>
                </p:cNvPr>
                <p:cNvGrpSpPr/>
                <p:nvPr/>
              </p:nvGrpSpPr>
              <p:grpSpPr>
                <a:xfrm>
                  <a:off x="5790368" y="3570068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82422B16-3702-07A2-7A69-08082E2F0357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0410A7-3A49-4F46-EA9A-A257977B6F2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8B886C2E-9CFA-2299-1941-E288F213A806}"/>
                    </a:ext>
                  </a:extLst>
                </p:cNvPr>
                <p:cNvGrpSpPr/>
                <p:nvPr/>
              </p:nvGrpSpPr>
              <p:grpSpPr>
                <a:xfrm>
                  <a:off x="6128882" y="3574359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2B0B9F23-EA31-70E0-0A29-EE8A9DB6F8B2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DDA4677-2F60-5E2E-0960-7B80333F1C7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13F3074-6A60-1821-96B9-0DA2EEEE2CDC}"/>
                    </a:ext>
                  </a:extLst>
                </p:cNvPr>
                <p:cNvGrpSpPr/>
                <p:nvPr/>
              </p:nvGrpSpPr>
              <p:grpSpPr>
                <a:xfrm>
                  <a:off x="6306264" y="3310399"/>
                  <a:ext cx="709836" cy="519339"/>
                  <a:chOff x="2236315" y="2552042"/>
                  <a:chExt cx="709836" cy="519339"/>
                </a:xfrm>
              </p:grpSpPr>
              <p:sp>
                <p:nvSpPr>
                  <p:cNvPr id="52" name="Cube 51">
                    <a:extLst>
                      <a:ext uri="{FF2B5EF4-FFF2-40B4-BE49-F238E27FC236}">
                        <a16:creationId xmlns:a16="http://schemas.microsoft.com/office/drawing/2014/main" id="{5EF49CC1-1B9E-A594-C2F8-04F256670E04}"/>
                      </a:ext>
                    </a:extLst>
                  </p:cNvPr>
                  <p:cNvSpPr/>
                  <p:nvPr/>
                </p:nvSpPr>
                <p:spPr>
                  <a:xfrm>
                    <a:off x="2236315" y="2552043"/>
                    <a:ext cx="678455" cy="519338"/>
                  </a:xfrm>
                  <a:prstGeom prst="cube">
                    <a:avLst>
                      <a:gd name="adj" fmla="val 59450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Cube 52">
                    <a:extLst>
                      <a:ext uri="{FF2B5EF4-FFF2-40B4-BE49-F238E27FC236}">
                        <a16:creationId xmlns:a16="http://schemas.microsoft.com/office/drawing/2014/main" id="{BB64C973-CB83-02CD-10DB-AEBE886EF31F}"/>
                      </a:ext>
                    </a:extLst>
                  </p:cNvPr>
                  <p:cNvSpPr/>
                  <p:nvPr/>
                </p:nvSpPr>
                <p:spPr>
                  <a:xfrm>
                    <a:off x="2598105" y="2552042"/>
                    <a:ext cx="348046" cy="519338"/>
                  </a:xfrm>
                  <a:prstGeom prst="cube">
                    <a:avLst>
                      <a:gd name="adj" fmla="val 8868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F0C117E-3B59-0F0F-862C-A6D7D81035D5}"/>
                    </a:ext>
                  </a:extLst>
                </p:cNvPr>
                <p:cNvGrpSpPr/>
                <p:nvPr/>
              </p:nvGrpSpPr>
              <p:grpSpPr>
                <a:xfrm>
                  <a:off x="6897864" y="3103404"/>
                  <a:ext cx="842592" cy="758349"/>
                  <a:chOff x="7042293" y="2560509"/>
                  <a:chExt cx="842592" cy="758349"/>
                </a:xfrm>
              </p:grpSpPr>
              <p:sp>
                <p:nvSpPr>
                  <p:cNvPr id="55" name="Cube 54">
                    <a:extLst>
                      <a:ext uri="{FF2B5EF4-FFF2-40B4-BE49-F238E27FC236}">
                        <a16:creationId xmlns:a16="http://schemas.microsoft.com/office/drawing/2014/main" id="{804F7FFB-F64B-E075-C1CD-4CE45CF15E95}"/>
                      </a:ext>
                    </a:extLst>
                  </p:cNvPr>
                  <p:cNvSpPr/>
                  <p:nvPr/>
                </p:nvSpPr>
                <p:spPr>
                  <a:xfrm>
                    <a:off x="7042293" y="2560509"/>
                    <a:ext cx="802377" cy="758349"/>
                  </a:xfrm>
                  <a:prstGeom prst="cube">
                    <a:avLst>
                      <a:gd name="adj" fmla="val 66136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Cube 56">
                    <a:extLst>
                      <a:ext uri="{FF2B5EF4-FFF2-40B4-BE49-F238E27FC236}">
                        <a16:creationId xmlns:a16="http://schemas.microsoft.com/office/drawing/2014/main" id="{376B7776-4BAE-2A7A-315B-11721851F708}"/>
                      </a:ext>
                    </a:extLst>
                  </p:cNvPr>
                  <p:cNvSpPr/>
                  <p:nvPr/>
                </p:nvSpPr>
                <p:spPr>
                  <a:xfrm>
                    <a:off x="7343996" y="2560509"/>
                    <a:ext cx="540889" cy="758349"/>
                  </a:xfrm>
                  <a:prstGeom prst="cube">
                    <a:avLst>
                      <a:gd name="adj" fmla="val 9239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B69DC4A5-A31E-170F-21EA-B6911ECD61BC}"/>
                    </a:ext>
                  </a:extLst>
                </p:cNvPr>
                <p:cNvGrpSpPr/>
                <p:nvPr/>
              </p:nvGrpSpPr>
              <p:grpSpPr>
                <a:xfrm>
                  <a:off x="7554943" y="2917383"/>
                  <a:ext cx="697518" cy="1074225"/>
                  <a:chOff x="6595430" y="2362893"/>
                  <a:chExt cx="697518" cy="1074225"/>
                </a:xfrm>
              </p:grpSpPr>
              <p:sp>
                <p:nvSpPr>
                  <p:cNvPr id="59" name="Cube 58">
                    <a:extLst>
                      <a:ext uri="{FF2B5EF4-FFF2-40B4-BE49-F238E27FC236}">
                        <a16:creationId xmlns:a16="http://schemas.microsoft.com/office/drawing/2014/main" id="{EF4CE1C0-4B6E-C024-843D-F938C266469A}"/>
                      </a:ext>
                    </a:extLst>
                  </p:cNvPr>
                  <p:cNvSpPr/>
                  <p:nvPr/>
                </p:nvSpPr>
                <p:spPr>
                  <a:xfrm>
                    <a:off x="6595430" y="2362893"/>
                    <a:ext cx="663129" cy="1074225"/>
                  </a:xfrm>
                  <a:prstGeom prst="cube">
                    <a:avLst>
                      <a:gd name="adj" fmla="val 63822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Cube 59">
                    <a:extLst>
                      <a:ext uri="{FF2B5EF4-FFF2-40B4-BE49-F238E27FC236}">
                        <a16:creationId xmlns:a16="http://schemas.microsoft.com/office/drawing/2014/main" id="{03BE65DF-F9A7-42F8-D10F-674055D40ECD}"/>
                      </a:ext>
                    </a:extLst>
                  </p:cNvPr>
                  <p:cNvSpPr/>
                  <p:nvPr/>
                </p:nvSpPr>
                <p:spPr>
                  <a:xfrm>
                    <a:off x="6832221" y="2362893"/>
                    <a:ext cx="460727" cy="1074225"/>
                  </a:xfrm>
                  <a:prstGeom prst="cube">
                    <a:avLst>
                      <a:gd name="adj" fmla="val 91867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381DB1FE-3C6B-AA2F-63D8-DC6065BBD8D9}"/>
                    </a:ext>
                  </a:extLst>
                </p:cNvPr>
                <p:cNvGrpSpPr/>
                <p:nvPr/>
              </p:nvGrpSpPr>
              <p:grpSpPr>
                <a:xfrm>
                  <a:off x="7318142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02D0E7D6-1F73-DC4C-8E61-D102F90DC742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46C61F32-0DB8-6155-B2A1-DA3E91C7520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A0DDC835-5277-CDC2-511D-D2FA5B027D2E}"/>
                    </a:ext>
                  </a:extLst>
                </p:cNvPr>
                <p:cNvGrpSpPr/>
                <p:nvPr/>
              </p:nvGrpSpPr>
              <p:grpSpPr>
                <a:xfrm>
                  <a:off x="8199719" y="2555356"/>
                  <a:ext cx="778944" cy="1632001"/>
                  <a:chOff x="6120912" y="2012461"/>
                  <a:chExt cx="778944" cy="1632001"/>
                </a:xfrm>
              </p:grpSpPr>
              <p:sp>
                <p:nvSpPr>
                  <p:cNvPr id="1025" name="Cube 1024">
                    <a:extLst>
                      <a:ext uri="{FF2B5EF4-FFF2-40B4-BE49-F238E27FC236}">
                        <a16:creationId xmlns:a16="http://schemas.microsoft.com/office/drawing/2014/main" id="{869D0001-BCCA-CA84-BC32-830B9A28B7CF}"/>
                      </a:ext>
                    </a:extLst>
                  </p:cNvPr>
                  <p:cNvSpPr/>
                  <p:nvPr/>
                </p:nvSpPr>
                <p:spPr>
                  <a:xfrm>
                    <a:off x="6120912" y="2012463"/>
                    <a:ext cx="735056" cy="1631999"/>
                  </a:xfrm>
                  <a:prstGeom prst="cube">
                    <a:avLst>
                      <a:gd name="adj" fmla="val 82874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7" name="Cube 1026">
                    <a:extLst>
                      <a:ext uri="{FF2B5EF4-FFF2-40B4-BE49-F238E27FC236}">
                        <a16:creationId xmlns:a16="http://schemas.microsoft.com/office/drawing/2014/main" id="{24E6961E-BF9A-85EA-C25E-DCA1F5E9A651}"/>
                      </a:ext>
                    </a:extLst>
                  </p:cNvPr>
                  <p:cNvSpPr/>
                  <p:nvPr/>
                </p:nvSpPr>
                <p:spPr>
                  <a:xfrm>
                    <a:off x="6251141" y="2012461"/>
                    <a:ext cx="648715" cy="1632001"/>
                  </a:xfrm>
                  <a:prstGeom prst="cube">
                    <a:avLst>
                      <a:gd name="adj" fmla="val 94571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33FF14CE-E90A-C2F6-3791-87A4F3B15660}"/>
                    </a:ext>
                  </a:extLst>
                </p:cNvPr>
                <p:cNvGrpSpPr/>
                <p:nvPr/>
              </p:nvGrpSpPr>
              <p:grpSpPr>
                <a:xfrm>
                  <a:off x="8008877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29" name="Straight Arrow Connector 1028">
                    <a:extLst>
                      <a:ext uri="{FF2B5EF4-FFF2-40B4-BE49-F238E27FC236}">
                        <a16:creationId xmlns:a16="http://schemas.microsoft.com/office/drawing/2014/main" id="{EA065AE1-10FE-A53C-2FA0-DEE2081B82E8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73F36E80-501C-33A1-3E95-9EAAC268132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1AD67A8E-7FCF-9EB1-9290-3FF886D8C77A}"/>
                    </a:ext>
                  </a:extLst>
                </p:cNvPr>
                <p:cNvGrpSpPr/>
                <p:nvPr/>
              </p:nvGrpSpPr>
              <p:grpSpPr>
                <a:xfrm>
                  <a:off x="8575581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32" name="Straight Arrow Connector 1031">
                    <a:extLst>
                      <a:ext uri="{FF2B5EF4-FFF2-40B4-BE49-F238E27FC236}">
                        <a16:creationId xmlns:a16="http://schemas.microsoft.com/office/drawing/2014/main" id="{FD1E96EF-EECB-80A4-60C1-CAFDC1A11FE2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3" name="Straight Connector 1032">
                    <a:extLst>
                      <a:ext uri="{FF2B5EF4-FFF2-40B4-BE49-F238E27FC236}">
                        <a16:creationId xmlns:a16="http://schemas.microsoft.com/office/drawing/2014/main" id="{599F69D0-CA6E-D2A7-2379-7DE6908D47B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1C0CB403-C497-B7AD-720C-543EDAB689CF}"/>
                    </a:ext>
                  </a:extLst>
                </p:cNvPr>
                <p:cNvGrpSpPr/>
                <p:nvPr/>
              </p:nvGrpSpPr>
              <p:grpSpPr>
                <a:xfrm>
                  <a:off x="8818057" y="2470670"/>
                  <a:ext cx="730478" cy="1916644"/>
                  <a:chOff x="5755256" y="1927790"/>
                  <a:chExt cx="730478" cy="1916644"/>
                </a:xfrm>
              </p:grpSpPr>
              <p:sp>
                <p:nvSpPr>
                  <p:cNvPr id="1035" name="Cube 1034">
                    <a:extLst>
                      <a:ext uri="{FF2B5EF4-FFF2-40B4-BE49-F238E27FC236}">
                        <a16:creationId xmlns:a16="http://schemas.microsoft.com/office/drawing/2014/main" id="{CD205F1E-471C-B2AD-37B0-A6FBFAF24E08}"/>
                      </a:ext>
                    </a:extLst>
                  </p:cNvPr>
                  <p:cNvSpPr/>
                  <p:nvPr/>
                </p:nvSpPr>
                <p:spPr>
                  <a:xfrm>
                    <a:off x="5755256" y="1927805"/>
                    <a:ext cx="681488" cy="1916629"/>
                  </a:xfrm>
                  <a:prstGeom prst="cube">
                    <a:avLst>
                      <a:gd name="adj" fmla="val 87072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6" name="Cube 1035">
                    <a:extLst>
                      <a:ext uri="{FF2B5EF4-FFF2-40B4-BE49-F238E27FC236}">
                        <a16:creationId xmlns:a16="http://schemas.microsoft.com/office/drawing/2014/main" id="{BCDCE614-F62B-29A7-6A4D-B2C64A49CF55}"/>
                      </a:ext>
                    </a:extLst>
                  </p:cNvPr>
                  <p:cNvSpPr/>
                  <p:nvPr/>
                </p:nvSpPr>
                <p:spPr>
                  <a:xfrm>
                    <a:off x="5851251" y="1927790"/>
                    <a:ext cx="634483" cy="1916629"/>
                  </a:xfrm>
                  <a:prstGeom prst="cube">
                    <a:avLst>
                      <a:gd name="adj" fmla="val 9342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67F3B019-0252-DD20-6196-6525AE6FF37F}"/>
                    </a:ext>
                  </a:extLst>
                </p:cNvPr>
                <p:cNvGrpSpPr/>
                <p:nvPr/>
              </p:nvGrpSpPr>
              <p:grpSpPr>
                <a:xfrm>
                  <a:off x="6778168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38" name="Straight Arrow Connector 1037">
                    <a:extLst>
                      <a:ext uri="{FF2B5EF4-FFF2-40B4-BE49-F238E27FC236}">
                        <a16:creationId xmlns:a16="http://schemas.microsoft.com/office/drawing/2014/main" id="{8DAC8F95-B635-CE81-EABC-DE7A34E8F38A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Straight Connector 1038">
                    <a:extLst>
                      <a:ext uri="{FF2B5EF4-FFF2-40B4-BE49-F238E27FC236}">
                        <a16:creationId xmlns:a16="http://schemas.microsoft.com/office/drawing/2014/main" id="{D154F9B1-B6E2-AC0E-B9FC-5FD3C9509E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0D0AFF95-C330-C0E3-A6A1-7A3049F08481}"/>
                  </a:ext>
                </a:extLst>
              </p:cNvPr>
              <p:cNvSpPr/>
              <p:nvPr/>
            </p:nvSpPr>
            <p:spPr bwMode="auto">
              <a:xfrm>
                <a:off x="2476577" y="3429000"/>
                <a:ext cx="7238846" cy="2711702"/>
              </a:xfrm>
              <a:prstGeom prst="rect">
                <a:avLst/>
              </a:prstGeom>
              <a:noFill/>
              <a:ln w="28575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42" name="Picture 1041">
                <a:extLst>
                  <a:ext uri="{FF2B5EF4-FFF2-40B4-BE49-F238E27FC236}">
                    <a16:creationId xmlns:a16="http://schemas.microsoft.com/office/drawing/2014/main" id="{4598F636-93B1-9ECC-C29A-E5C69CCD7E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7822" r="88650" b="66889"/>
              <a:stretch/>
            </p:blipFill>
            <p:spPr>
              <a:xfrm>
                <a:off x="1116732" y="4030695"/>
                <a:ext cx="1143652" cy="1271821"/>
              </a:xfrm>
              <a:prstGeom prst="rect">
                <a:avLst/>
              </a:prstGeom>
            </p:spPr>
          </p:pic>
          <p:pic>
            <p:nvPicPr>
              <p:cNvPr id="1043" name="Picture 1042">
                <a:extLst>
                  <a:ext uri="{FF2B5EF4-FFF2-40B4-BE49-F238E27FC236}">
                    <a16:creationId xmlns:a16="http://schemas.microsoft.com/office/drawing/2014/main" id="{E8CFCC06-1CD6-9798-0A40-FFDE0892E8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2862" t="9453" r="64850" b="66961"/>
              <a:stretch/>
            </p:blipFill>
            <p:spPr>
              <a:xfrm>
                <a:off x="9860147" y="3988667"/>
                <a:ext cx="1308733" cy="1253811"/>
              </a:xfrm>
              <a:prstGeom prst="rect">
                <a:avLst/>
              </a:prstGeom>
            </p:spPr>
          </p:pic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BFAE6292-6BC4-5B90-0CFC-09563357EBA0}"/>
                  </a:ext>
                </a:extLst>
              </p:cNvPr>
              <p:cNvSpPr txBox="1"/>
              <p:nvPr/>
            </p:nvSpPr>
            <p:spPr>
              <a:xfrm>
                <a:off x="1094855" y="3753696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Input data</a:t>
                </a: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2A41FE39-60B4-4546-1165-911C7E1D8C20}"/>
                  </a:ext>
                </a:extLst>
              </p:cNvPr>
              <p:cNvSpPr txBox="1"/>
              <p:nvPr/>
            </p:nvSpPr>
            <p:spPr>
              <a:xfrm>
                <a:off x="9844077" y="3724186"/>
                <a:ext cx="9877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Output data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DE112F1-280E-EA12-D510-C2407F747AC8}"/>
                  </a:ext>
                </a:extLst>
              </p:cNvPr>
              <p:cNvSpPr txBox="1"/>
              <p:nvPr/>
            </p:nvSpPr>
            <p:spPr>
              <a:xfrm>
                <a:off x="3672069" y="5755679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Encoder</a:t>
                </a:r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BAD3EC63-E3B0-819E-414D-5A67A78A0E57}"/>
                  </a:ext>
                </a:extLst>
              </p:cNvPr>
              <p:cNvSpPr txBox="1"/>
              <p:nvPr/>
            </p:nvSpPr>
            <p:spPr>
              <a:xfrm>
                <a:off x="7227124" y="5740451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Decoder</a:t>
                </a: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E0FD97C3-7AC2-3F99-F924-6540D765780F}"/>
                  </a:ext>
                </a:extLst>
              </p:cNvPr>
              <p:cNvSpPr txBox="1"/>
              <p:nvPr/>
            </p:nvSpPr>
            <p:spPr>
              <a:xfrm>
                <a:off x="5216720" y="3012161"/>
                <a:ext cx="1447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C6730"/>
                    </a:solidFill>
                  </a:rPr>
                  <a:t>Autoencoder</a:t>
                </a:r>
              </a:p>
            </p:txBody>
          </p:sp>
        </p:grpSp>
      </p:grpSp>
      <p:sp>
        <p:nvSpPr>
          <p:cNvPr id="1067" name="TextBox 1066">
            <a:extLst>
              <a:ext uri="{FF2B5EF4-FFF2-40B4-BE49-F238E27FC236}">
                <a16:creationId xmlns:a16="http://schemas.microsoft.com/office/drawing/2014/main" id="{5A0C2255-A77E-EA78-628B-131B2D8CD566}"/>
              </a:ext>
            </a:extLst>
          </p:cNvPr>
          <p:cNvSpPr txBox="1"/>
          <p:nvPr/>
        </p:nvSpPr>
        <p:spPr>
          <a:xfrm>
            <a:off x="5057985" y="618725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 task</a:t>
            </a:r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7ACA6004-DD87-9ED7-610D-0E30A15FCB5D}"/>
              </a:ext>
            </a:extLst>
          </p:cNvPr>
          <p:cNvCxnSpPr>
            <a:cxnSpLocks/>
          </p:cNvCxnSpPr>
          <p:nvPr/>
        </p:nvCxnSpPr>
        <p:spPr>
          <a:xfrm flipH="1">
            <a:off x="1080864" y="6074278"/>
            <a:ext cx="102160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2CA8EC5-7D97-2497-6F42-314409565BFD}"/>
              </a:ext>
            </a:extLst>
          </p:cNvPr>
          <p:cNvCxnSpPr>
            <a:cxnSpLocks/>
          </p:cNvCxnSpPr>
          <p:nvPr/>
        </p:nvCxnSpPr>
        <p:spPr>
          <a:xfrm>
            <a:off x="1075915" y="5972644"/>
            <a:ext cx="0" cy="109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C7BBC17F-6B8B-0D88-BE0B-BF22CD84694D}"/>
              </a:ext>
            </a:extLst>
          </p:cNvPr>
          <p:cNvCxnSpPr>
            <a:cxnSpLocks/>
          </p:cNvCxnSpPr>
          <p:nvPr/>
        </p:nvCxnSpPr>
        <p:spPr>
          <a:xfrm>
            <a:off x="11294496" y="5970062"/>
            <a:ext cx="0" cy="109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3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21E1-6D9A-6D52-A906-C0E4B8C3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CBA0BE24-A313-E10C-AE92-6B09DD59965F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48D5F3-66F1-3BD9-08B8-0BFB76235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Introduction: Machine Learning in Spine Research</a:t>
            </a:r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3CA07ADA-2A72-0BE6-8C09-B7CFC5FBC8DE}"/>
              </a:ext>
            </a:extLst>
          </p:cNvPr>
          <p:cNvGrpSpPr/>
          <p:nvPr/>
        </p:nvGrpSpPr>
        <p:grpSpPr>
          <a:xfrm>
            <a:off x="1058987" y="2592567"/>
            <a:ext cx="10074025" cy="3128541"/>
            <a:chOff x="1094855" y="3012161"/>
            <a:chExt cx="10074025" cy="3128541"/>
          </a:xfrm>
        </p:grpSpPr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2E9F3040-9F19-6005-7F54-380582C85E95}"/>
                </a:ext>
              </a:extLst>
            </p:cNvPr>
            <p:cNvGrpSpPr/>
            <p:nvPr/>
          </p:nvGrpSpPr>
          <p:grpSpPr>
            <a:xfrm>
              <a:off x="2633196" y="5650906"/>
              <a:ext cx="3066124" cy="109341"/>
              <a:chOff x="1558896" y="3422824"/>
              <a:chExt cx="3066124" cy="109341"/>
            </a:xfrm>
          </p:grpSpPr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01E3454F-F8E1-7900-4D6C-BE6F5152E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58896" y="3530203"/>
                <a:ext cx="30661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5DDFE15D-3CD1-41D8-D3EC-BECA471B5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897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EAF4210-6EE0-7053-E99D-B7221AD5D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20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83BAA718-25DC-BA9B-F386-F8463D0DFD29}"/>
                </a:ext>
              </a:extLst>
            </p:cNvPr>
            <p:cNvGrpSpPr/>
            <p:nvPr/>
          </p:nvGrpSpPr>
          <p:grpSpPr>
            <a:xfrm>
              <a:off x="5738923" y="5650905"/>
              <a:ext cx="3768379" cy="109341"/>
              <a:chOff x="1558896" y="3422824"/>
              <a:chExt cx="3768379" cy="109341"/>
            </a:xfrm>
          </p:grpSpPr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B37B35AA-DA7B-58EB-11B8-AD36C1E0F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8896" y="3527598"/>
                <a:ext cx="376837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A7DD133D-5CFE-190C-0217-E9276D42B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8897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8ACAC0B4-1973-88AE-5D1C-FCA6A16DD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7275" y="3422824"/>
                <a:ext cx="0" cy="1093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EE82DF1D-2735-2467-5404-671E5D826983}"/>
                </a:ext>
              </a:extLst>
            </p:cNvPr>
            <p:cNvGrpSpPr/>
            <p:nvPr/>
          </p:nvGrpSpPr>
          <p:grpSpPr>
            <a:xfrm>
              <a:off x="1094855" y="3012161"/>
              <a:ext cx="10074025" cy="3128541"/>
              <a:chOff x="1094855" y="3012161"/>
              <a:chExt cx="10074025" cy="3128541"/>
            </a:xfrm>
          </p:grpSpPr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EFC0FE4D-A6FE-F2E8-D2C2-9F056A824F02}"/>
                  </a:ext>
                </a:extLst>
              </p:cNvPr>
              <p:cNvGrpSpPr/>
              <p:nvPr/>
            </p:nvGrpSpPr>
            <p:grpSpPr>
              <a:xfrm>
                <a:off x="2633196" y="3631748"/>
                <a:ext cx="6905070" cy="1916659"/>
                <a:chOff x="2643465" y="2470670"/>
                <a:chExt cx="6905070" cy="1916659"/>
              </a:xfrm>
            </p:grpSpPr>
            <p:sp>
              <p:nvSpPr>
                <p:cNvPr id="3" name="Cube 2">
                  <a:extLst>
                    <a:ext uri="{FF2B5EF4-FFF2-40B4-BE49-F238E27FC236}">
                      <a16:creationId xmlns:a16="http://schemas.microsoft.com/office/drawing/2014/main" id="{9DA5B9AC-7634-FB52-DA02-68CA6B038505}"/>
                    </a:ext>
                  </a:extLst>
                </p:cNvPr>
                <p:cNvSpPr/>
                <p:nvPr/>
              </p:nvSpPr>
              <p:spPr>
                <a:xfrm>
                  <a:off x="2643465" y="2470700"/>
                  <a:ext cx="681488" cy="1916629"/>
                </a:xfrm>
                <a:prstGeom prst="cube">
                  <a:avLst>
                    <a:gd name="adj" fmla="val 87072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" name="Cube 3">
                  <a:extLst>
                    <a:ext uri="{FF2B5EF4-FFF2-40B4-BE49-F238E27FC236}">
                      <a16:creationId xmlns:a16="http://schemas.microsoft.com/office/drawing/2014/main" id="{6FF3F64E-090A-2F3D-05A7-C8892B4D9816}"/>
                    </a:ext>
                  </a:extLst>
                </p:cNvPr>
                <p:cNvSpPr/>
                <p:nvPr/>
              </p:nvSpPr>
              <p:spPr>
                <a:xfrm>
                  <a:off x="2739460" y="2470685"/>
                  <a:ext cx="634483" cy="1916629"/>
                </a:xfrm>
                <a:prstGeom prst="cube">
                  <a:avLst>
                    <a:gd name="adj" fmla="val 9342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52E5F5A1-4C93-6916-6DB8-F8B69782E05C}"/>
                    </a:ext>
                  </a:extLst>
                </p:cNvPr>
                <p:cNvGrpSpPr/>
                <p:nvPr/>
              </p:nvGrpSpPr>
              <p:grpSpPr>
                <a:xfrm>
                  <a:off x="3422687" y="3310399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907CB4C4-0460-384E-888F-D0E460397616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F173FEE5-97C5-0F27-8115-D5EAF238E52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851BE58F-222E-BC4E-ACBC-E97A2600E42F}"/>
                    </a:ext>
                  </a:extLst>
                </p:cNvPr>
                <p:cNvSpPr/>
                <p:nvPr/>
              </p:nvSpPr>
              <p:spPr>
                <a:xfrm>
                  <a:off x="5163651" y="3434032"/>
                  <a:ext cx="385690" cy="400713"/>
                </a:xfrm>
                <a:prstGeom prst="cube">
                  <a:avLst>
                    <a:gd name="adj" fmla="val 89071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1181944-DD62-86F7-D0B4-4FF7586CA979}"/>
                    </a:ext>
                  </a:extLst>
                </p:cNvPr>
                <p:cNvGrpSpPr/>
                <p:nvPr/>
              </p:nvGrpSpPr>
              <p:grpSpPr>
                <a:xfrm>
                  <a:off x="5451351" y="3572523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5CF54C66-9541-2E75-2A5F-A1949090A150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C56427D2-C676-DC18-F423-F25994D6E68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2BDDBA8A-51FB-57E1-8563-C5E33DA7FDED}"/>
                    </a:ext>
                  </a:extLst>
                </p:cNvPr>
                <p:cNvSpPr/>
                <p:nvPr/>
              </p:nvSpPr>
              <p:spPr>
                <a:xfrm>
                  <a:off x="3009121" y="2555358"/>
                  <a:ext cx="735056" cy="1631999"/>
                </a:xfrm>
                <a:prstGeom prst="cube">
                  <a:avLst>
                    <a:gd name="adj" fmla="val 82874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D1AC7A5D-BB74-2CC9-3FA3-4DB2DA162BF1}"/>
                    </a:ext>
                  </a:extLst>
                </p:cNvPr>
                <p:cNvSpPr/>
                <p:nvPr/>
              </p:nvSpPr>
              <p:spPr>
                <a:xfrm>
                  <a:off x="3139350" y="2555356"/>
                  <a:ext cx="648715" cy="1632001"/>
                </a:xfrm>
                <a:prstGeom prst="cube">
                  <a:avLst>
                    <a:gd name="adj" fmla="val 94571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E784049-48C0-EC9C-A1B5-47ED0CF7843E}"/>
                    </a:ext>
                  </a:extLst>
                </p:cNvPr>
                <p:cNvGrpSpPr/>
                <p:nvPr/>
              </p:nvGrpSpPr>
              <p:grpSpPr>
                <a:xfrm>
                  <a:off x="2811578" y="3604578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345BD59A-CF78-9A7D-70BC-82B883DB5616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0183C481-BA86-F8A7-2CF1-3FC2A95FBE3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" name="Cube 20">
                  <a:extLst>
                    <a:ext uri="{FF2B5EF4-FFF2-40B4-BE49-F238E27FC236}">
                      <a16:creationId xmlns:a16="http://schemas.microsoft.com/office/drawing/2014/main" id="{91C099FD-521F-C161-AEB0-B7C8ECFD538B}"/>
                    </a:ext>
                  </a:extLst>
                </p:cNvPr>
                <p:cNvSpPr/>
                <p:nvPr/>
              </p:nvSpPr>
              <p:spPr>
                <a:xfrm>
                  <a:off x="3483639" y="2905788"/>
                  <a:ext cx="663129" cy="1074225"/>
                </a:xfrm>
                <a:prstGeom prst="cube">
                  <a:avLst>
                    <a:gd name="adj" fmla="val 63822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CA72B259-74F0-054A-8EE3-1F8D6696D4CB}"/>
                    </a:ext>
                  </a:extLst>
                </p:cNvPr>
                <p:cNvSpPr/>
                <p:nvPr/>
              </p:nvSpPr>
              <p:spPr>
                <a:xfrm>
                  <a:off x="3720430" y="2905788"/>
                  <a:ext cx="460727" cy="1074225"/>
                </a:xfrm>
                <a:prstGeom prst="cube">
                  <a:avLst>
                    <a:gd name="adj" fmla="val 91867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CF8FE45-E45E-722B-780F-12C7B4F6F7AF}"/>
                    </a:ext>
                  </a:extLst>
                </p:cNvPr>
                <p:cNvGrpSpPr/>
                <p:nvPr/>
              </p:nvGrpSpPr>
              <p:grpSpPr>
                <a:xfrm>
                  <a:off x="3318131" y="3596124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A1577C5C-BFCA-3C8D-FB67-CD921CAE36C9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7DC9044-86F3-09D5-7C22-F1C5D90293D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08C61C0F-DCA6-6D5F-9BA6-8817DFAE3A25}"/>
                    </a:ext>
                  </a:extLst>
                </p:cNvPr>
                <p:cNvSpPr/>
                <p:nvPr/>
              </p:nvSpPr>
              <p:spPr>
                <a:xfrm>
                  <a:off x="3930502" y="3103404"/>
                  <a:ext cx="802377" cy="758349"/>
                </a:xfrm>
                <a:prstGeom prst="cube">
                  <a:avLst>
                    <a:gd name="adj" fmla="val 66136"/>
                  </a:avLst>
                </a:prstGeom>
                <a:solidFill>
                  <a:srgbClr val="2C673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Cube 26">
                  <a:extLst>
                    <a:ext uri="{FF2B5EF4-FFF2-40B4-BE49-F238E27FC236}">
                      <a16:creationId xmlns:a16="http://schemas.microsoft.com/office/drawing/2014/main" id="{ABF392F4-04F7-4AF7-4329-E05697C66E43}"/>
                    </a:ext>
                  </a:extLst>
                </p:cNvPr>
                <p:cNvSpPr/>
                <p:nvPr/>
              </p:nvSpPr>
              <p:spPr>
                <a:xfrm>
                  <a:off x="4232205" y="3103404"/>
                  <a:ext cx="540889" cy="758349"/>
                </a:xfrm>
                <a:prstGeom prst="cube">
                  <a:avLst>
                    <a:gd name="adj" fmla="val 92399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19C9965-6545-62AD-595C-334A7E14FD92}"/>
                    </a:ext>
                  </a:extLst>
                </p:cNvPr>
                <p:cNvGrpSpPr/>
                <p:nvPr/>
              </p:nvGrpSpPr>
              <p:grpSpPr>
                <a:xfrm>
                  <a:off x="3880913" y="3573253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FC1A835A-DAF9-ED4A-B4B9-CADB55209E74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61DBE205-F3DA-4158-F5B8-7671515A728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8031A87A-1BAE-4C31-6A4B-78D2B9486627}"/>
                    </a:ext>
                  </a:extLst>
                </p:cNvPr>
                <p:cNvGrpSpPr/>
                <p:nvPr/>
              </p:nvGrpSpPr>
              <p:grpSpPr>
                <a:xfrm>
                  <a:off x="4517153" y="3310399"/>
                  <a:ext cx="709836" cy="519339"/>
                  <a:chOff x="2236315" y="2552042"/>
                  <a:chExt cx="709836" cy="519339"/>
                </a:xfrm>
              </p:grpSpPr>
              <p:sp>
                <p:nvSpPr>
                  <p:cNvPr id="32" name="Cube 31">
                    <a:extLst>
                      <a:ext uri="{FF2B5EF4-FFF2-40B4-BE49-F238E27FC236}">
                        <a16:creationId xmlns:a16="http://schemas.microsoft.com/office/drawing/2014/main" id="{09717DA3-DD64-0A11-40F9-52EA06762AEF}"/>
                      </a:ext>
                    </a:extLst>
                  </p:cNvPr>
                  <p:cNvSpPr/>
                  <p:nvPr/>
                </p:nvSpPr>
                <p:spPr>
                  <a:xfrm>
                    <a:off x="2236315" y="2552043"/>
                    <a:ext cx="678455" cy="519338"/>
                  </a:xfrm>
                  <a:prstGeom prst="cube">
                    <a:avLst>
                      <a:gd name="adj" fmla="val 59450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Cube 32">
                    <a:extLst>
                      <a:ext uri="{FF2B5EF4-FFF2-40B4-BE49-F238E27FC236}">
                        <a16:creationId xmlns:a16="http://schemas.microsoft.com/office/drawing/2014/main" id="{295C139B-D0AC-F065-875C-F7F40126D3FF}"/>
                      </a:ext>
                    </a:extLst>
                  </p:cNvPr>
                  <p:cNvSpPr/>
                  <p:nvPr/>
                </p:nvSpPr>
                <p:spPr>
                  <a:xfrm>
                    <a:off x="2598105" y="2552042"/>
                    <a:ext cx="348046" cy="519338"/>
                  </a:xfrm>
                  <a:prstGeom prst="cube">
                    <a:avLst>
                      <a:gd name="adj" fmla="val 8868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1E747ED-CBB0-CB16-D9CF-8286DD3B36B9}"/>
                    </a:ext>
                  </a:extLst>
                </p:cNvPr>
                <p:cNvGrpSpPr/>
                <p:nvPr/>
              </p:nvGrpSpPr>
              <p:grpSpPr>
                <a:xfrm>
                  <a:off x="4461207" y="3579222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5E321243-0920-DACF-A7CB-2B87F05FFC8F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A00579CC-DC46-8CC6-6E48-4B231A2D4DB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5F6A3F0-B09D-D193-37D1-70D35C20BB55}"/>
                    </a:ext>
                  </a:extLst>
                </p:cNvPr>
                <p:cNvGrpSpPr/>
                <p:nvPr/>
              </p:nvGrpSpPr>
              <p:grpSpPr>
                <a:xfrm>
                  <a:off x="5094539" y="3582174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2031C4A4-0B3B-8593-E9AF-E57D5779E41A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BB173A61-701C-B096-E793-615BA6F5018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" name="Cube 39">
                  <a:extLst>
                    <a:ext uri="{FF2B5EF4-FFF2-40B4-BE49-F238E27FC236}">
                      <a16:creationId xmlns:a16="http://schemas.microsoft.com/office/drawing/2014/main" id="{FBA56A74-F883-D774-1790-0AB4263EE5C1}"/>
                    </a:ext>
                  </a:extLst>
                </p:cNvPr>
                <p:cNvSpPr/>
                <p:nvPr/>
              </p:nvSpPr>
              <p:spPr>
                <a:xfrm>
                  <a:off x="5656566" y="3514305"/>
                  <a:ext cx="168852" cy="180546"/>
                </a:xfrm>
                <a:prstGeom prst="cube">
                  <a:avLst>
                    <a:gd name="adj" fmla="val 78367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08144326-A393-C743-BDDD-A2898B867E62}"/>
                    </a:ext>
                  </a:extLst>
                </p:cNvPr>
                <p:cNvGrpSpPr/>
                <p:nvPr/>
              </p:nvGrpSpPr>
              <p:grpSpPr>
                <a:xfrm>
                  <a:off x="8815316" y="3525861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FA85998B-E872-B688-2BED-EAF416FFDCDE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6F45CEA3-860A-B243-9155-6F542D19F22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" name="Cube 43">
                  <a:extLst>
                    <a:ext uri="{FF2B5EF4-FFF2-40B4-BE49-F238E27FC236}">
                      <a16:creationId xmlns:a16="http://schemas.microsoft.com/office/drawing/2014/main" id="{C567D367-1310-EB50-A65D-3D747FBB4141}"/>
                    </a:ext>
                  </a:extLst>
                </p:cNvPr>
                <p:cNvSpPr/>
                <p:nvPr/>
              </p:nvSpPr>
              <p:spPr>
                <a:xfrm>
                  <a:off x="5879420" y="3434031"/>
                  <a:ext cx="385690" cy="400713"/>
                </a:xfrm>
                <a:prstGeom prst="cube">
                  <a:avLst>
                    <a:gd name="adj" fmla="val 89071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4AE8E9CC-D7EE-CAE9-1D55-ED16A811EB14}"/>
                    </a:ext>
                  </a:extLst>
                </p:cNvPr>
                <p:cNvGrpSpPr/>
                <p:nvPr/>
              </p:nvGrpSpPr>
              <p:grpSpPr>
                <a:xfrm>
                  <a:off x="5790368" y="3570068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849320AC-B915-C764-AEC5-69F435E3BF53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20446E59-B27B-DCD1-4658-38A10E2DA01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03399DC-BE81-64F5-AA09-B7F16C7CDABA}"/>
                    </a:ext>
                  </a:extLst>
                </p:cNvPr>
                <p:cNvGrpSpPr/>
                <p:nvPr/>
              </p:nvGrpSpPr>
              <p:grpSpPr>
                <a:xfrm>
                  <a:off x="6128882" y="3574359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AEE43A31-81A4-7A3A-3831-EC7D89306283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8E621B42-15F9-1717-A020-D406A479C56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C0A5A41B-5E27-7FAC-ED13-8EE486D82123}"/>
                    </a:ext>
                  </a:extLst>
                </p:cNvPr>
                <p:cNvGrpSpPr/>
                <p:nvPr/>
              </p:nvGrpSpPr>
              <p:grpSpPr>
                <a:xfrm>
                  <a:off x="6306264" y="3310399"/>
                  <a:ext cx="709836" cy="519339"/>
                  <a:chOff x="2236315" y="2552042"/>
                  <a:chExt cx="709836" cy="519339"/>
                </a:xfrm>
              </p:grpSpPr>
              <p:sp>
                <p:nvSpPr>
                  <p:cNvPr id="52" name="Cube 51">
                    <a:extLst>
                      <a:ext uri="{FF2B5EF4-FFF2-40B4-BE49-F238E27FC236}">
                        <a16:creationId xmlns:a16="http://schemas.microsoft.com/office/drawing/2014/main" id="{08487031-C5F6-2EF1-CEA8-7BCFB8844D49}"/>
                      </a:ext>
                    </a:extLst>
                  </p:cNvPr>
                  <p:cNvSpPr/>
                  <p:nvPr/>
                </p:nvSpPr>
                <p:spPr>
                  <a:xfrm>
                    <a:off x="2236315" y="2552043"/>
                    <a:ext cx="678455" cy="519338"/>
                  </a:xfrm>
                  <a:prstGeom prst="cube">
                    <a:avLst>
                      <a:gd name="adj" fmla="val 59450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Cube 52">
                    <a:extLst>
                      <a:ext uri="{FF2B5EF4-FFF2-40B4-BE49-F238E27FC236}">
                        <a16:creationId xmlns:a16="http://schemas.microsoft.com/office/drawing/2014/main" id="{62D37F60-6430-F191-19AC-5F8B37F7197B}"/>
                      </a:ext>
                    </a:extLst>
                  </p:cNvPr>
                  <p:cNvSpPr/>
                  <p:nvPr/>
                </p:nvSpPr>
                <p:spPr>
                  <a:xfrm>
                    <a:off x="2598105" y="2552042"/>
                    <a:ext cx="348046" cy="519338"/>
                  </a:xfrm>
                  <a:prstGeom prst="cube">
                    <a:avLst>
                      <a:gd name="adj" fmla="val 88682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39C5D90-F41B-7350-C0E5-885243090FE3}"/>
                    </a:ext>
                  </a:extLst>
                </p:cNvPr>
                <p:cNvGrpSpPr/>
                <p:nvPr/>
              </p:nvGrpSpPr>
              <p:grpSpPr>
                <a:xfrm>
                  <a:off x="6897864" y="3103404"/>
                  <a:ext cx="842592" cy="758349"/>
                  <a:chOff x="7042293" y="2560509"/>
                  <a:chExt cx="842592" cy="758349"/>
                </a:xfrm>
              </p:grpSpPr>
              <p:sp>
                <p:nvSpPr>
                  <p:cNvPr id="55" name="Cube 54">
                    <a:extLst>
                      <a:ext uri="{FF2B5EF4-FFF2-40B4-BE49-F238E27FC236}">
                        <a16:creationId xmlns:a16="http://schemas.microsoft.com/office/drawing/2014/main" id="{73D4DDD8-94AB-AF42-7E87-C873D479DC55}"/>
                      </a:ext>
                    </a:extLst>
                  </p:cNvPr>
                  <p:cNvSpPr/>
                  <p:nvPr/>
                </p:nvSpPr>
                <p:spPr>
                  <a:xfrm>
                    <a:off x="7042293" y="2560509"/>
                    <a:ext cx="802377" cy="758349"/>
                  </a:xfrm>
                  <a:prstGeom prst="cube">
                    <a:avLst>
                      <a:gd name="adj" fmla="val 66136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Cube 56">
                    <a:extLst>
                      <a:ext uri="{FF2B5EF4-FFF2-40B4-BE49-F238E27FC236}">
                        <a16:creationId xmlns:a16="http://schemas.microsoft.com/office/drawing/2014/main" id="{92569D4D-5E5A-AA48-B03D-5783F4672D3D}"/>
                      </a:ext>
                    </a:extLst>
                  </p:cNvPr>
                  <p:cNvSpPr/>
                  <p:nvPr/>
                </p:nvSpPr>
                <p:spPr>
                  <a:xfrm>
                    <a:off x="7343996" y="2560509"/>
                    <a:ext cx="540889" cy="758349"/>
                  </a:xfrm>
                  <a:prstGeom prst="cube">
                    <a:avLst>
                      <a:gd name="adj" fmla="val 9239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F24E49B-E254-6A76-461F-84A03E7818F1}"/>
                    </a:ext>
                  </a:extLst>
                </p:cNvPr>
                <p:cNvGrpSpPr/>
                <p:nvPr/>
              </p:nvGrpSpPr>
              <p:grpSpPr>
                <a:xfrm>
                  <a:off x="7554943" y="2917383"/>
                  <a:ext cx="697518" cy="1074225"/>
                  <a:chOff x="6595430" y="2362893"/>
                  <a:chExt cx="697518" cy="1074225"/>
                </a:xfrm>
              </p:grpSpPr>
              <p:sp>
                <p:nvSpPr>
                  <p:cNvPr id="59" name="Cube 58">
                    <a:extLst>
                      <a:ext uri="{FF2B5EF4-FFF2-40B4-BE49-F238E27FC236}">
                        <a16:creationId xmlns:a16="http://schemas.microsoft.com/office/drawing/2014/main" id="{C33F3B72-8191-73CC-31CA-C5BD7C413128}"/>
                      </a:ext>
                    </a:extLst>
                  </p:cNvPr>
                  <p:cNvSpPr/>
                  <p:nvPr/>
                </p:nvSpPr>
                <p:spPr>
                  <a:xfrm>
                    <a:off x="6595430" y="2362893"/>
                    <a:ext cx="663129" cy="1074225"/>
                  </a:xfrm>
                  <a:prstGeom prst="cube">
                    <a:avLst>
                      <a:gd name="adj" fmla="val 63822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Cube 59">
                    <a:extLst>
                      <a:ext uri="{FF2B5EF4-FFF2-40B4-BE49-F238E27FC236}">
                        <a16:creationId xmlns:a16="http://schemas.microsoft.com/office/drawing/2014/main" id="{BE61DB7B-03EA-79B5-102D-15C975B7B1FB}"/>
                      </a:ext>
                    </a:extLst>
                  </p:cNvPr>
                  <p:cNvSpPr/>
                  <p:nvPr/>
                </p:nvSpPr>
                <p:spPr>
                  <a:xfrm>
                    <a:off x="6832221" y="2362893"/>
                    <a:ext cx="460727" cy="1074225"/>
                  </a:xfrm>
                  <a:prstGeom prst="cube">
                    <a:avLst>
                      <a:gd name="adj" fmla="val 91867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2523C38-12FF-5B18-89ED-264CFA01C5B4}"/>
                    </a:ext>
                  </a:extLst>
                </p:cNvPr>
                <p:cNvGrpSpPr/>
                <p:nvPr/>
              </p:nvGrpSpPr>
              <p:grpSpPr>
                <a:xfrm>
                  <a:off x="7318142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F95C3ACF-529E-BF24-5EAD-DECB57F4ED07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CCD99AB5-5F84-1DD5-0536-53048C9AE8F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4" name="Group 1023">
                  <a:extLst>
                    <a:ext uri="{FF2B5EF4-FFF2-40B4-BE49-F238E27FC236}">
                      <a16:creationId xmlns:a16="http://schemas.microsoft.com/office/drawing/2014/main" id="{70FD66AF-4769-37A8-54A5-097030A6B633}"/>
                    </a:ext>
                  </a:extLst>
                </p:cNvPr>
                <p:cNvGrpSpPr/>
                <p:nvPr/>
              </p:nvGrpSpPr>
              <p:grpSpPr>
                <a:xfrm>
                  <a:off x="8199719" y="2555356"/>
                  <a:ext cx="778944" cy="1632001"/>
                  <a:chOff x="6120912" y="2012461"/>
                  <a:chExt cx="778944" cy="1632001"/>
                </a:xfrm>
              </p:grpSpPr>
              <p:sp>
                <p:nvSpPr>
                  <p:cNvPr id="1025" name="Cube 1024">
                    <a:extLst>
                      <a:ext uri="{FF2B5EF4-FFF2-40B4-BE49-F238E27FC236}">
                        <a16:creationId xmlns:a16="http://schemas.microsoft.com/office/drawing/2014/main" id="{728BCB86-A54E-C942-F25F-B5272F0F21E4}"/>
                      </a:ext>
                    </a:extLst>
                  </p:cNvPr>
                  <p:cNvSpPr/>
                  <p:nvPr/>
                </p:nvSpPr>
                <p:spPr>
                  <a:xfrm>
                    <a:off x="6120912" y="2012463"/>
                    <a:ext cx="735056" cy="1631999"/>
                  </a:xfrm>
                  <a:prstGeom prst="cube">
                    <a:avLst>
                      <a:gd name="adj" fmla="val 82874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27" name="Cube 1026">
                    <a:extLst>
                      <a:ext uri="{FF2B5EF4-FFF2-40B4-BE49-F238E27FC236}">
                        <a16:creationId xmlns:a16="http://schemas.microsoft.com/office/drawing/2014/main" id="{45A29D19-C4D4-BEF6-4BBB-70B0B1735658}"/>
                      </a:ext>
                    </a:extLst>
                  </p:cNvPr>
                  <p:cNvSpPr/>
                  <p:nvPr/>
                </p:nvSpPr>
                <p:spPr>
                  <a:xfrm>
                    <a:off x="6251141" y="2012461"/>
                    <a:ext cx="648715" cy="1632001"/>
                  </a:xfrm>
                  <a:prstGeom prst="cube">
                    <a:avLst>
                      <a:gd name="adj" fmla="val 94571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7A6DB5C4-6332-7256-F0BA-48890865B222}"/>
                    </a:ext>
                  </a:extLst>
                </p:cNvPr>
                <p:cNvGrpSpPr/>
                <p:nvPr/>
              </p:nvGrpSpPr>
              <p:grpSpPr>
                <a:xfrm>
                  <a:off x="8008877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29" name="Straight Arrow Connector 1028">
                    <a:extLst>
                      <a:ext uri="{FF2B5EF4-FFF2-40B4-BE49-F238E27FC236}">
                        <a16:creationId xmlns:a16="http://schemas.microsoft.com/office/drawing/2014/main" id="{5D2DE194-069D-37CB-DDBF-8D5B859A5E08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0" name="Straight Connector 1029">
                    <a:extLst>
                      <a:ext uri="{FF2B5EF4-FFF2-40B4-BE49-F238E27FC236}">
                        <a16:creationId xmlns:a16="http://schemas.microsoft.com/office/drawing/2014/main" id="{4434F7E1-E2F0-3BAF-F379-10057762369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C50EB442-F8EA-55D5-4313-415E0303C357}"/>
                    </a:ext>
                  </a:extLst>
                </p:cNvPr>
                <p:cNvGrpSpPr/>
                <p:nvPr/>
              </p:nvGrpSpPr>
              <p:grpSpPr>
                <a:xfrm>
                  <a:off x="8575581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32" name="Straight Arrow Connector 1031">
                    <a:extLst>
                      <a:ext uri="{FF2B5EF4-FFF2-40B4-BE49-F238E27FC236}">
                        <a16:creationId xmlns:a16="http://schemas.microsoft.com/office/drawing/2014/main" id="{FE94FFAA-2421-B2CA-9DF8-99228FCEF460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3" name="Straight Connector 1032">
                    <a:extLst>
                      <a:ext uri="{FF2B5EF4-FFF2-40B4-BE49-F238E27FC236}">
                        <a16:creationId xmlns:a16="http://schemas.microsoft.com/office/drawing/2014/main" id="{AA0FB420-5A44-0104-FBF8-37A6BB07EDF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34" name="Group 1033">
                  <a:extLst>
                    <a:ext uri="{FF2B5EF4-FFF2-40B4-BE49-F238E27FC236}">
                      <a16:creationId xmlns:a16="http://schemas.microsoft.com/office/drawing/2014/main" id="{8F6C3178-F1AA-0075-1744-AF5F80A6EE38}"/>
                    </a:ext>
                  </a:extLst>
                </p:cNvPr>
                <p:cNvGrpSpPr/>
                <p:nvPr/>
              </p:nvGrpSpPr>
              <p:grpSpPr>
                <a:xfrm>
                  <a:off x="8818057" y="2470670"/>
                  <a:ext cx="730478" cy="1916644"/>
                  <a:chOff x="5755256" y="1927790"/>
                  <a:chExt cx="730478" cy="1916644"/>
                </a:xfrm>
              </p:grpSpPr>
              <p:sp>
                <p:nvSpPr>
                  <p:cNvPr id="1035" name="Cube 1034">
                    <a:extLst>
                      <a:ext uri="{FF2B5EF4-FFF2-40B4-BE49-F238E27FC236}">
                        <a16:creationId xmlns:a16="http://schemas.microsoft.com/office/drawing/2014/main" id="{43470D28-17E7-AD29-C514-D01BD0DAC7F6}"/>
                      </a:ext>
                    </a:extLst>
                  </p:cNvPr>
                  <p:cNvSpPr/>
                  <p:nvPr/>
                </p:nvSpPr>
                <p:spPr>
                  <a:xfrm>
                    <a:off x="5755256" y="1927805"/>
                    <a:ext cx="681488" cy="1916629"/>
                  </a:xfrm>
                  <a:prstGeom prst="cube">
                    <a:avLst>
                      <a:gd name="adj" fmla="val 87072"/>
                    </a:avLst>
                  </a:prstGeom>
                  <a:solidFill>
                    <a:srgbClr val="2C673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36" name="Cube 1035">
                    <a:extLst>
                      <a:ext uri="{FF2B5EF4-FFF2-40B4-BE49-F238E27FC236}">
                        <a16:creationId xmlns:a16="http://schemas.microsoft.com/office/drawing/2014/main" id="{328710CB-777E-74EF-58B5-0A8B28C2B659}"/>
                      </a:ext>
                    </a:extLst>
                  </p:cNvPr>
                  <p:cNvSpPr/>
                  <p:nvPr/>
                </p:nvSpPr>
                <p:spPr>
                  <a:xfrm>
                    <a:off x="5851251" y="1927790"/>
                    <a:ext cx="634483" cy="1916629"/>
                  </a:xfrm>
                  <a:prstGeom prst="cube">
                    <a:avLst>
                      <a:gd name="adj" fmla="val 93429"/>
                    </a:avLst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7" name="Group 1036">
                  <a:extLst>
                    <a:ext uri="{FF2B5EF4-FFF2-40B4-BE49-F238E27FC236}">
                      <a16:creationId xmlns:a16="http://schemas.microsoft.com/office/drawing/2014/main" id="{33A20597-A054-C212-AA25-8DF9A688932A}"/>
                    </a:ext>
                  </a:extLst>
                </p:cNvPr>
                <p:cNvGrpSpPr/>
                <p:nvPr/>
              </p:nvGrpSpPr>
              <p:grpSpPr>
                <a:xfrm>
                  <a:off x="6778168" y="3567365"/>
                  <a:ext cx="280358" cy="0"/>
                  <a:chOff x="2734574" y="1272396"/>
                  <a:chExt cx="759124" cy="0"/>
                </a:xfrm>
              </p:grpSpPr>
              <p:cxnSp>
                <p:nvCxnSpPr>
                  <p:cNvPr id="1038" name="Straight Arrow Connector 1037">
                    <a:extLst>
                      <a:ext uri="{FF2B5EF4-FFF2-40B4-BE49-F238E27FC236}">
                        <a16:creationId xmlns:a16="http://schemas.microsoft.com/office/drawing/2014/main" id="{13106A61-AF9B-C172-E619-794E16D5CD1E}"/>
                      </a:ext>
                    </a:extLst>
                  </p:cNvPr>
                  <p:cNvCxnSpPr/>
                  <p:nvPr/>
                </p:nvCxnSpPr>
                <p:spPr>
                  <a:xfrm>
                    <a:off x="2734574" y="1272396"/>
                    <a:ext cx="539151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9" name="Straight Connector 1038">
                    <a:extLst>
                      <a:ext uri="{FF2B5EF4-FFF2-40B4-BE49-F238E27FC236}">
                        <a16:creationId xmlns:a16="http://schemas.microsoft.com/office/drawing/2014/main" id="{8595F062-321C-F62D-2BA1-3CE8942072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3036498" y="1272396"/>
                    <a:ext cx="457200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74945530-0DC9-8B89-0E46-9262BD28356E}"/>
                  </a:ext>
                </a:extLst>
              </p:cNvPr>
              <p:cNvSpPr/>
              <p:nvPr/>
            </p:nvSpPr>
            <p:spPr bwMode="auto">
              <a:xfrm>
                <a:off x="2476577" y="3429000"/>
                <a:ext cx="7238846" cy="2711702"/>
              </a:xfrm>
              <a:prstGeom prst="rect">
                <a:avLst/>
              </a:prstGeom>
              <a:noFill/>
              <a:ln w="28575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43" name="Picture 1042">
                <a:extLst>
                  <a:ext uri="{FF2B5EF4-FFF2-40B4-BE49-F238E27FC236}">
                    <a16:creationId xmlns:a16="http://schemas.microsoft.com/office/drawing/2014/main" id="{1A228329-1140-22A8-E3FF-DA7944C703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22862" t="9453" r="64850" b="66961"/>
              <a:stretch/>
            </p:blipFill>
            <p:spPr>
              <a:xfrm>
                <a:off x="9860147" y="3988667"/>
                <a:ext cx="1308733" cy="1253811"/>
              </a:xfrm>
              <a:prstGeom prst="rect">
                <a:avLst/>
              </a:prstGeom>
            </p:spPr>
          </p:pic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DDD0871F-080A-5E07-3033-62F2AF7E5922}"/>
                  </a:ext>
                </a:extLst>
              </p:cNvPr>
              <p:cNvSpPr txBox="1"/>
              <p:nvPr/>
            </p:nvSpPr>
            <p:spPr>
              <a:xfrm>
                <a:off x="1094855" y="3753696"/>
                <a:ext cx="8675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Input data</a:t>
                </a:r>
              </a:p>
            </p:txBody>
          </p: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975A3CB2-C0AB-7F6A-3507-2BAAB510704B}"/>
                  </a:ext>
                </a:extLst>
              </p:cNvPr>
              <p:cNvSpPr txBox="1"/>
              <p:nvPr/>
            </p:nvSpPr>
            <p:spPr>
              <a:xfrm>
                <a:off x="9844077" y="3724186"/>
                <a:ext cx="98777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Output data</a:t>
                </a:r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06D6EF04-FF19-A60D-8098-F994D2A96F39}"/>
                  </a:ext>
                </a:extLst>
              </p:cNvPr>
              <p:cNvSpPr txBox="1"/>
              <p:nvPr/>
            </p:nvSpPr>
            <p:spPr>
              <a:xfrm>
                <a:off x="3672069" y="5755679"/>
                <a:ext cx="9476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Encoder</a:t>
                </a:r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B1BDB150-FF2E-E7D0-F8D1-0A95692B9243}"/>
                  </a:ext>
                </a:extLst>
              </p:cNvPr>
              <p:cNvSpPr txBox="1"/>
              <p:nvPr/>
            </p:nvSpPr>
            <p:spPr>
              <a:xfrm>
                <a:off x="7227124" y="5740451"/>
                <a:ext cx="9589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Decoder</a:t>
                </a:r>
              </a:p>
            </p:txBody>
          </p:sp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29BA1858-B326-59D2-C8DF-205D3D5DF030}"/>
                  </a:ext>
                </a:extLst>
              </p:cNvPr>
              <p:cNvSpPr txBox="1"/>
              <p:nvPr/>
            </p:nvSpPr>
            <p:spPr>
              <a:xfrm>
                <a:off x="5216720" y="3012161"/>
                <a:ext cx="14478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solidFill>
                      <a:srgbClr val="2C6730"/>
                    </a:solidFill>
                  </a:rPr>
                  <a:t>Autoencoder</a:t>
                </a:r>
              </a:p>
            </p:txBody>
          </p:sp>
        </p:grpSp>
      </p:grp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F8EB746-F75D-61F1-75CE-656A022140BB}"/>
              </a:ext>
            </a:extLst>
          </p:cNvPr>
          <p:cNvSpPr txBox="1"/>
          <p:nvPr/>
        </p:nvSpPr>
        <p:spPr>
          <a:xfrm>
            <a:off x="4686742" y="617166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extraction task</a:t>
            </a:r>
          </a:p>
        </p:txBody>
      </p: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930CE308-62BC-F9D8-2158-89AF183C6806}"/>
              </a:ext>
            </a:extLst>
          </p:cNvPr>
          <p:cNvCxnSpPr>
            <a:cxnSpLocks/>
          </p:cNvCxnSpPr>
          <p:nvPr/>
        </p:nvCxnSpPr>
        <p:spPr>
          <a:xfrm flipH="1">
            <a:off x="1080864" y="6074278"/>
            <a:ext cx="102160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07665694-10C4-EE0F-F8A6-A1BB9A5779B2}"/>
              </a:ext>
            </a:extLst>
          </p:cNvPr>
          <p:cNvCxnSpPr>
            <a:cxnSpLocks/>
          </p:cNvCxnSpPr>
          <p:nvPr/>
        </p:nvCxnSpPr>
        <p:spPr>
          <a:xfrm>
            <a:off x="1075915" y="5972644"/>
            <a:ext cx="0" cy="109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2C832247-9F40-FF68-9715-B5AB492C4105}"/>
              </a:ext>
            </a:extLst>
          </p:cNvPr>
          <p:cNvCxnSpPr>
            <a:cxnSpLocks/>
          </p:cNvCxnSpPr>
          <p:nvPr/>
        </p:nvCxnSpPr>
        <p:spPr>
          <a:xfrm>
            <a:off x="11294496" y="5970062"/>
            <a:ext cx="0" cy="109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2DF25DD-5E0C-B60B-C4A1-109454B73D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62" t="9453" r="64850" b="66961"/>
          <a:stretch/>
        </p:blipFill>
        <p:spPr>
          <a:xfrm>
            <a:off x="1009077" y="3581591"/>
            <a:ext cx="1308733" cy="12538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55D67AF-8BC6-B2BB-7643-2C0DDA0088FE}"/>
              </a:ext>
            </a:extLst>
          </p:cNvPr>
          <p:cNvSpPr/>
          <p:nvPr/>
        </p:nvSpPr>
        <p:spPr bwMode="auto">
          <a:xfrm>
            <a:off x="5573293" y="4208496"/>
            <a:ext cx="254068" cy="26154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4C69F4-AACB-6072-8AA7-7F78746D7BBB}"/>
              </a:ext>
            </a:extLst>
          </p:cNvPr>
          <p:cNvCxnSpPr/>
          <p:nvPr/>
        </p:nvCxnSpPr>
        <p:spPr bwMode="auto">
          <a:xfrm flipV="1">
            <a:off x="5697782" y="3727978"/>
            <a:ext cx="0" cy="4680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5B782E7-5508-01AC-5BF2-1E054B4F2132}"/>
              </a:ext>
            </a:extLst>
          </p:cNvPr>
          <p:cNvSpPr txBox="1"/>
          <p:nvPr/>
        </p:nvSpPr>
        <p:spPr>
          <a:xfrm>
            <a:off x="5085729" y="3407683"/>
            <a:ext cx="1229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EB500"/>
                </a:solidFill>
              </a:rPr>
              <a:t>Latent space</a:t>
            </a:r>
            <a:endParaRPr lang="en-US" sz="1400" dirty="0"/>
          </a:p>
        </p:txBody>
      </p:sp>
      <p:sp>
        <p:nvSpPr>
          <p:cNvPr id="1044" name="CasellaDiTesto 5">
            <a:extLst>
              <a:ext uri="{FF2B5EF4-FFF2-40B4-BE49-F238E27FC236}">
                <a16:creationId xmlns:a16="http://schemas.microsoft.com/office/drawing/2014/main" id="{CE889567-0186-4E90-B3CC-3763A727A841}"/>
              </a:ext>
            </a:extLst>
          </p:cNvPr>
          <p:cNvSpPr txBox="1"/>
          <p:nvPr/>
        </p:nvSpPr>
        <p:spPr>
          <a:xfrm>
            <a:off x="112899" y="1514323"/>
            <a:ext cx="114862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Autoencoders map input data into a lower-dimensional space known as the </a:t>
            </a:r>
            <a:r>
              <a:rPr lang="en-GB" sz="2000" b="1" dirty="0"/>
              <a:t>latent space</a:t>
            </a:r>
          </a:p>
        </p:txBody>
      </p:sp>
    </p:spTree>
    <p:extLst>
      <p:ext uri="{BB962C8B-B14F-4D97-AF65-F5344CB8AC3E}">
        <p14:creationId xmlns:p14="http://schemas.microsoft.com/office/powerpoint/2010/main" val="417316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9B27C6-5C25-17AB-BEE6-604F0FAFF7DE}"/>
              </a:ext>
            </a:extLst>
          </p:cNvPr>
          <p:cNvSpPr txBox="1"/>
          <p:nvPr/>
        </p:nvSpPr>
        <p:spPr>
          <a:xfrm>
            <a:off x="4259599" y="695406"/>
            <a:ext cx="3672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2C682F"/>
                </a:solidFill>
              </a:rPr>
              <a:t>Study 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F2E231-C9FC-4E4C-A1C0-B3937E02C3C3}"/>
              </a:ext>
            </a:extLst>
          </p:cNvPr>
          <p:cNvSpPr txBox="1"/>
          <p:nvPr/>
        </p:nvSpPr>
        <p:spPr>
          <a:xfrm>
            <a:off x="-190093" y="1359192"/>
            <a:ext cx="11608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Develop an</a:t>
            </a:r>
            <a:r>
              <a:rPr lang="en-GB" sz="1800" b="1" dirty="0"/>
              <a:t> autoencoder</a:t>
            </a:r>
            <a:r>
              <a:rPr lang="en-GB" sz="1800" dirty="0"/>
              <a:t> to extract latent features from </a:t>
            </a:r>
            <a:r>
              <a:rPr lang="en-GB" sz="1800" b="1" dirty="0"/>
              <a:t>segmented lumbar disc MRI </a:t>
            </a:r>
            <a:r>
              <a:rPr lang="en-GB" sz="1800" dirty="0"/>
              <a:t>for predicting </a:t>
            </a:r>
            <a:r>
              <a:rPr lang="en-GB" sz="1800" b="1" dirty="0"/>
              <a:t>disc bulging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222626-DBEB-1488-20CA-21C32DC01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5C534-ADBD-9867-548E-188F77E7C6A7}"/>
              </a:ext>
            </a:extLst>
          </p:cNvPr>
          <p:cNvSpPr txBox="1"/>
          <p:nvPr/>
        </p:nvSpPr>
        <p:spPr>
          <a:xfrm>
            <a:off x="-190092" y="2044977"/>
            <a:ext cx="11608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Explore the </a:t>
            </a:r>
            <a:r>
              <a:rPr lang="en-GB" sz="1800" b="1" dirty="0"/>
              <a:t>interpretability of latent features </a:t>
            </a:r>
            <a:r>
              <a:rPr lang="en-GB" sz="1800" dirty="0"/>
              <a:t>by linking them to structural disc features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B2B70C-2952-8529-CE0F-FA03CB4E3D00}"/>
              </a:ext>
            </a:extLst>
          </p:cNvPr>
          <p:cNvGrpSpPr/>
          <p:nvPr/>
        </p:nvGrpSpPr>
        <p:grpSpPr>
          <a:xfrm>
            <a:off x="2266000" y="2613284"/>
            <a:ext cx="7402849" cy="3804764"/>
            <a:chOff x="2093135" y="2708825"/>
            <a:chExt cx="7777424" cy="39972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ABCD88-85BB-E28C-B9DD-D523FF89AB79}"/>
                </a:ext>
              </a:extLst>
            </p:cNvPr>
            <p:cNvGrpSpPr/>
            <p:nvPr/>
          </p:nvGrpSpPr>
          <p:grpSpPr>
            <a:xfrm>
              <a:off x="2093135" y="2708825"/>
              <a:ext cx="7777424" cy="3997280"/>
              <a:chOff x="1940734" y="2282430"/>
              <a:chExt cx="8310531" cy="42712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AFE4B44-687B-3AB9-3A69-0646FEC4E166}"/>
                  </a:ext>
                </a:extLst>
              </p:cNvPr>
              <p:cNvSpPr/>
              <p:nvPr/>
            </p:nvSpPr>
            <p:spPr bwMode="auto">
              <a:xfrm>
                <a:off x="1940734" y="2282430"/>
                <a:ext cx="8310531" cy="4271275"/>
              </a:xfrm>
              <a:prstGeom prst="rect">
                <a:avLst/>
              </a:prstGeom>
              <a:noFill/>
              <a:ln w="28575" cap="flat" cmpd="sng" algn="ctr">
                <a:solidFill>
                  <a:srgbClr val="2C682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1B3DE1C-7751-14D2-32DA-3C1022505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28857" y="2388008"/>
                <a:ext cx="8134284" cy="4060117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C3C438-8BDD-06C1-4363-4C98EF9FE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80587" y="6395884"/>
              <a:ext cx="1073091" cy="233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3476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2756-A8A9-4334-1206-33D2C84DA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F16B3A2-CA59-E021-F6AD-5E9898836FB5}"/>
              </a:ext>
            </a:extLst>
          </p:cNvPr>
          <p:cNvSpPr/>
          <p:nvPr/>
        </p:nvSpPr>
        <p:spPr bwMode="auto">
          <a:xfrm>
            <a:off x="9678567" y="2028825"/>
            <a:ext cx="1389480" cy="855889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92622C-AAB3-BCF7-CDE1-B74D2590CE99}"/>
              </a:ext>
            </a:extLst>
          </p:cNvPr>
          <p:cNvSpPr txBox="1"/>
          <p:nvPr/>
        </p:nvSpPr>
        <p:spPr>
          <a:xfrm>
            <a:off x="4422304" y="2921168"/>
            <a:ext cx="3347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2C682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317430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85E64-72F9-3649-AEDE-9A87C750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073D0F6-A712-3A73-8CBB-36A078A0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</a:t>
            </a:r>
            <a:endParaRPr lang="en-CA" dirty="0">
              <a:solidFill>
                <a:srgbClr val="2C682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AFBD4-055E-CD92-38B6-44A15AF2B500}"/>
              </a:ext>
            </a:extLst>
          </p:cNvPr>
          <p:cNvSpPr txBox="1"/>
          <p:nvPr/>
        </p:nvSpPr>
        <p:spPr>
          <a:xfrm>
            <a:off x="183362" y="10731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C682F"/>
                </a:solidFill>
              </a:rPr>
              <a:t>Dataset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E6C56C-936E-71A6-E0D3-E8B06CDE6C56}"/>
              </a:ext>
            </a:extLst>
          </p:cNvPr>
          <p:cNvSpPr txBox="1"/>
          <p:nvPr/>
        </p:nvSpPr>
        <p:spPr>
          <a:xfrm>
            <a:off x="183362" y="1447501"/>
            <a:ext cx="1202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195 sagittal T1-weighted MRI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sequences from a publicly available multi-institutional dataset</a:t>
            </a:r>
            <a:r>
              <a:rPr lang="en-GB" sz="1800" baseline="30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GB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people with LBP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E956D39-7D98-0E6C-21D9-882B627EEFC0}"/>
              </a:ext>
            </a:extLst>
          </p:cNvPr>
          <p:cNvGrpSpPr/>
          <p:nvPr/>
        </p:nvGrpSpPr>
        <p:grpSpPr>
          <a:xfrm>
            <a:off x="183362" y="1781416"/>
            <a:ext cx="11623875" cy="1200329"/>
            <a:chOff x="439838" y="2034283"/>
            <a:chExt cx="11623875" cy="120032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93CDFA-23D4-1C67-4149-8D14B8AE2CDB}"/>
                </a:ext>
              </a:extLst>
            </p:cNvPr>
            <p:cNvSpPr txBox="1"/>
            <p:nvPr/>
          </p:nvSpPr>
          <p:spPr>
            <a:xfrm>
              <a:off x="439838" y="2034283"/>
              <a:ext cx="614615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dataset: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>
                  <a:effectLst/>
                </a:rPr>
                <a:t>make: Siemens, Philips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>
                  <a:effectLst/>
                </a:rPr>
                <a:t>field strength: 1.5-3T;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BF5DBE-A237-F1EB-D1DE-1C344A08A518}"/>
                </a:ext>
              </a:extLst>
            </p:cNvPr>
            <p:cNvSpPr txBox="1"/>
            <p:nvPr/>
          </p:nvSpPr>
          <p:spPr>
            <a:xfrm>
              <a:off x="4051140" y="2311281"/>
              <a:ext cx="614615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/>
                <a:t>Echo time (</a:t>
              </a:r>
              <a:r>
                <a:rPr lang="en-GB" dirty="0">
                  <a:effectLst/>
                </a:rPr>
                <a:t>TE): 8 ms-124 </a:t>
              </a:r>
              <a:r>
                <a:rPr lang="en-GB" dirty="0" err="1">
                  <a:effectLst/>
                </a:rPr>
                <a:t>ms</a:t>
              </a:r>
              <a:r>
                <a:rPr lang="en-GB" dirty="0">
                  <a:effectLst/>
                </a:rPr>
                <a:t>;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>
                  <a:effectLst/>
                </a:rPr>
                <a:t>Repetition time (TR): 446-5570 </a:t>
              </a:r>
              <a:r>
                <a:rPr lang="en-GB" dirty="0" err="1">
                  <a:effectLst/>
                </a:rPr>
                <a:t>ms</a:t>
              </a:r>
              <a:r>
                <a:rPr lang="en-GB" dirty="0">
                  <a:effectLst/>
                </a:rPr>
                <a:t>;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681796-C5AB-E42E-2AB0-4183E5AAF4DD}"/>
                </a:ext>
              </a:extLst>
            </p:cNvPr>
            <p:cNvSpPr txBox="1"/>
            <p:nvPr/>
          </p:nvSpPr>
          <p:spPr>
            <a:xfrm>
              <a:off x="8330878" y="2311281"/>
              <a:ext cx="37328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GB" dirty="0">
                  <a:effectLst/>
                </a:rPr>
                <a:t>flip angle: 80-160 degrees </a:t>
              </a:r>
              <a:endParaRPr lang="en-GB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BA55E4-11F9-CACC-AD95-F6B282103E5A}"/>
              </a:ext>
            </a:extLst>
          </p:cNvPr>
          <p:cNvGrpSpPr/>
          <p:nvPr/>
        </p:nvGrpSpPr>
        <p:grpSpPr>
          <a:xfrm>
            <a:off x="183362" y="3136345"/>
            <a:ext cx="11312324" cy="1517898"/>
            <a:chOff x="439838" y="3228945"/>
            <a:chExt cx="11312324" cy="15178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DA7AA-47D9-1E14-C8F0-EC8CCBE3ECDB}"/>
                </a:ext>
              </a:extLst>
            </p:cNvPr>
            <p:cNvSpPr txBox="1"/>
            <p:nvPr/>
          </p:nvSpPr>
          <p:spPr>
            <a:xfrm>
              <a:off x="439838" y="3228945"/>
              <a:ext cx="27077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2C682F"/>
                  </a:solidFill>
                </a:rPr>
                <a:t>Preprocessing steps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7E4AE5-4BD5-76C7-8CB1-3167A147C847}"/>
                </a:ext>
              </a:extLst>
            </p:cNvPr>
            <p:cNvSpPr txBox="1"/>
            <p:nvPr/>
          </p:nvSpPr>
          <p:spPr>
            <a:xfrm>
              <a:off x="439838" y="3643875"/>
              <a:ext cx="548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b="1" dirty="0"/>
                <a:t>Isotropic resampling </a:t>
              </a:r>
              <a:r>
                <a:rPr lang="en-GB" dirty="0"/>
                <a:t>to voxel size of [1,1,1] mm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255E54-033D-2E9A-F9D5-3E4434E62768}"/>
                </a:ext>
              </a:extLst>
            </p:cNvPr>
            <p:cNvSpPr txBox="1"/>
            <p:nvPr/>
          </p:nvSpPr>
          <p:spPr>
            <a:xfrm>
              <a:off x="7832118" y="3963700"/>
              <a:ext cx="3920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size: 192 x 128 x 96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EEC2A5-8362-E1A0-F49C-326633E13FCE}"/>
                </a:ext>
              </a:extLst>
            </p:cNvPr>
            <p:cNvSpPr txBox="1"/>
            <p:nvPr/>
          </p:nvSpPr>
          <p:spPr>
            <a:xfrm>
              <a:off x="439838" y="4013207"/>
              <a:ext cx="6146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Padding/Cropping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A1313637-0BD0-352A-BF2F-61D518EEFDBF}"/>
                </a:ext>
              </a:extLst>
            </p:cNvPr>
            <p:cNvSpPr/>
            <p:nvPr/>
          </p:nvSpPr>
          <p:spPr bwMode="auto">
            <a:xfrm>
              <a:off x="6424407" y="3963700"/>
              <a:ext cx="910542" cy="369332"/>
            </a:xfrm>
            <a:prstGeom prst="rightArrow">
              <a:avLst/>
            </a:prstGeom>
            <a:solidFill>
              <a:srgbClr val="2C682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6389EB-718D-040B-B687-CCBE09E1123B}"/>
                </a:ext>
              </a:extLst>
            </p:cNvPr>
            <p:cNvSpPr txBox="1"/>
            <p:nvPr/>
          </p:nvSpPr>
          <p:spPr>
            <a:xfrm>
              <a:off x="439838" y="4377511"/>
              <a:ext cx="61461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Z-score</a:t>
              </a:r>
              <a:r>
                <a:rPr lang="en-US" b="1" dirty="0"/>
                <a:t> normalization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B87891-1F14-1B98-A46C-C8DD2C9377F1}"/>
              </a:ext>
            </a:extLst>
          </p:cNvPr>
          <p:cNvGrpSpPr/>
          <p:nvPr/>
        </p:nvGrpSpPr>
        <p:grpSpPr>
          <a:xfrm>
            <a:off x="183362" y="5028185"/>
            <a:ext cx="10956708" cy="1335363"/>
            <a:chOff x="439838" y="5139695"/>
            <a:chExt cx="10956708" cy="13353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D049FB-978A-DA96-E9AF-9EC3D3594819}"/>
                </a:ext>
              </a:extLst>
            </p:cNvPr>
            <p:cNvSpPr txBox="1"/>
            <p:nvPr/>
          </p:nvSpPr>
          <p:spPr>
            <a:xfrm>
              <a:off x="439838" y="5139695"/>
              <a:ext cx="16956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2C682F"/>
                  </a:solidFill>
                </a:rPr>
                <a:t>Data splitting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986910-4DD2-CAED-E0F2-4EF9EE55C431}"/>
                </a:ext>
              </a:extLst>
            </p:cNvPr>
            <p:cNvSpPr txBox="1"/>
            <p:nvPr/>
          </p:nvSpPr>
          <p:spPr>
            <a:xfrm>
              <a:off x="439838" y="5509027"/>
              <a:ext cx="10636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Segmentation</a:t>
              </a:r>
              <a:r>
                <a:rPr lang="en-US" dirty="0"/>
                <a:t> (spine level): 195 spines -&gt; 70% training (137) – 10% validation (19) – 20% test (39)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A30102-E884-FA0A-7CAC-757BAEFB67F8}"/>
                </a:ext>
              </a:extLst>
            </p:cNvPr>
            <p:cNvSpPr txBox="1"/>
            <p:nvPr/>
          </p:nvSpPr>
          <p:spPr>
            <a:xfrm>
              <a:off x="439838" y="5828727"/>
              <a:ext cx="109567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/>
                <a:t>Disc bulging prediction </a:t>
              </a:r>
              <a:r>
                <a:rPr lang="en-US" dirty="0"/>
                <a:t>(disc level): 202 discs -&gt; 152 samples for training – 40 samples for testing (5-fold cross validation)</a:t>
              </a:r>
            </a:p>
          </p:txBody>
        </p:sp>
      </p:grp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2CF0B13-789C-8C96-8B11-C5F1AA667ECF}"/>
              </a:ext>
            </a:extLst>
          </p:cNvPr>
          <p:cNvSpPr txBox="1">
            <a:spLocks/>
          </p:cNvSpPr>
          <p:nvPr/>
        </p:nvSpPr>
        <p:spPr>
          <a:xfrm>
            <a:off x="0" y="6460979"/>
            <a:ext cx="5994401" cy="3048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[1] Van der Graaf et al. 2024</a:t>
            </a:r>
          </a:p>
        </p:txBody>
      </p:sp>
    </p:spTree>
    <p:extLst>
      <p:ext uri="{BB962C8B-B14F-4D97-AF65-F5344CB8AC3E}">
        <p14:creationId xmlns:p14="http://schemas.microsoft.com/office/powerpoint/2010/main" val="344479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6D861-83E0-B0E2-B891-3E14D270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7A46D5-2900-6260-4770-89288438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Pipeline</a:t>
            </a:r>
            <a:endParaRPr lang="en-CA" dirty="0">
              <a:solidFill>
                <a:srgbClr val="2C682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49D93-C2B4-B93D-C028-4DB98CE76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2" y="6283842"/>
            <a:ext cx="1656715" cy="3605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21ECF-88F2-E5A6-9569-DF1BD2BCF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680" y="762000"/>
            <a:ext cx="11710640" cy="58452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AC5905-AF5B-CEB7-8328-03FE596F55D7}"/>
              </a:ext>
            </a:extLst>
          </p:cNvPr>
          <p:cNvSpPr/>
          <p:nvPr/>
        </p:nvSpPr>
        <p:spPr bwMode="auto">
          <a:xfrm>
            <a:off x="8589818" y="2784764"/>
            <a:ext cx="2078182" cy="5857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BEA1000A-1B1D-A276-DFEB-839FA20C5FA0}"/>
              </a:ext>
            </a:extLst>
          </p:cNvPr>
          <p:cNvSpPr/>
          <p:nvPr/>
        </p:nvSpPr>
        <p:spPr bwMode="auto">
          <a:xfrm>
            <a:off x="8674520" y="2873776"/>
            <a:ext cx="842900" cy="304800"/>
          </a:xfrm>
          <a:prstGeom prst="rightArrow">
            <a:avLst/>
          </a:prstGeom>
          <a:solidFill>
            <a:srgbClr val="2D682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C7E109-5CC7-B77C-FD3E-FED0D1E35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81" y="6283842"/>
            <a:ext cx="1656715" cy="3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7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BA2DF-BFEC-F631-15A7-249A3A5A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72669C-8D50-C43C-5A54-6F7C43A1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80" y="762000"/>
            <a:ext cx="11710640" cy="58452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FF1656-697A-2075-B7A6-7416A1D6F513}"/>
              </a:ext>
            </a:extLst>
          </p:cNvPr>
          <p:cNvSpPr txBox="1"/>
          <p:nvPr/>
        </p:nvSpPr>
        <p:spPr>
          <a:xfrm>
            <a:off x="1523972" y="3540494"/>
            <a:ext cx="1838965" cy="338554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2C682F"/>
                </a:solidFill>
              </a:rPr>
              <a:t>1 - Segmentation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25BBDB2-5ED2-3C69-2D91-F8A0518B63E1}"/>
              </a:ext>
            </a:extLst>
          </p:cNvPr>
          <p:cNvSpPr/>
          <p:nvPr/>
        </p:nvSpPr>
        <p:spPr bwMode="auto">
          <a:xfrm>
            <a:off x="200041" y="773723"/>
            <a:ext cx="4176016" cy="2667000"/>
          </a:xfrm>
          <a:prstGeom prst="roundRect">
            <a:avLst>
              <a:gd name="adj" fmla="val 6118"/>
            </a:avLst>
          </a:prstGeom>
          <a:noFill/>
          <a:ln w="38100" cap="flat" cmpd="sng" algn="ctr">
            <a:solidFill>
              <a:srgbClr val="2C682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2C682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BC6ED-6A84-E101-FF7F-3123FC0F4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0" y="0"/>
            <a:ext cx="8839200" cy="762000"/>
          </a:xfrm>
        </p:spPr>
        <p:txBody>
          <a:bodyPr/>
          <a:lstStyle/>
          <a:p>
            <a:r>
              <a:rPr lang="en-US" dirty="0">
                <a:solidFill>
                  <a:srgbClr val="2C682F"/>
                </a:solidFill>
              </a:rPr>
              <a:t>Methods: Pipeline</a:t>
            </a:r>
            <a:endParaRPr lang="en-CA" dirty="0">
              <a:solidFill>
                <a:srgbClr val="2C682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A799C6-A80A-9E37-A286-1BB19BE9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982" y="6283842"/>
            <a:ext cx="1656715" cy="36057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0B5CF3-A142-1B4C-45B9-D1E83F31E948}"/>
              </a:ext>
            </a:extLst>
          </p:cNvPr>
          <p:cNvSpPr/>
          <p:nvPr/>
        </p:nvSpPr>
        <p:spPr bwMode="auto">
          <a:xfrm>
            <a:off x="8589818" y="2784764"/>
            <a:ext cx="2078182" cy="5857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78603E1-9C98-2000-C71F-683768EA058A}"/>
              </a:ext>
            </a:extLst>
          </p:cNvPr>
          <p:cNvSpPr/>
          <p:nvPr/>
        </p:nvSpPr>
        <p:spPr bwMode="auto">
          <a:xfrm>
            <a:off x="8674520" y="2873776"/>
            <a:ext cx="842900" cy="304800"/>
          </a:xfrm>
          <a:prstGeom prst="rightArrow">
            <a:avLst/>
          </a:prstGeom>
          <a:solidFill>
            <a:srgbClr val="2D682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0996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sh_Template_CYuh.potx" id="{1441393C-EB74-4783-A1CA-BE5FC3AB88B7}" vid="{15D4E80F-1E80-4421-B4A3-B40B0574DCF1}"/>
    </a:ext>
  </a:extLst>
</a:theme>
</file>

<file path=ppt/theme/theme2.xml><?xml version="1.0" encoding="utf-8"?>
<a:theme xmlns:a="http://schemas.openxmlformats.org/drawingml/2006/main" name="Urban">
  <a:themeElements>
    <a:clrScheme name="Custom 7">
      <a:dk1>
        <a:srgbClr val="0D0B1B"/>
      </a:dk1>
      <a:lt1>
        <a:sysClr val="window" lastClr="FFFFFF"/>
      </a:lt1>
      <a:dk2>
        <a:srgbClr val="164224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3">
      <a:majorFont>
        <a:latin typeface="Arial Nova Cond"/>
        <a:ea typeface=""/>
        <a:cs typeface=""/>
      </a:majorFont>
      <a:minorFont>
        <a:latin typeface="Arial Nova Cond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ush_Template_CYuh.potx" id="{1441393C-EB74-4783-A1CA-BE5FC3AB88B7}" vid="{119D4F6B-B503-45DB-8A30-6F3F7D8E8B4E}"/>
    </a:ext>
  </a:extLst>
</a:theme>
</file>

<file path=ppt/theme/theme3.xml><?xml version="1.0" encoding="utf-8"?>
<a:theme xmlns:a="http://schemas.openxmlformats.org/drawingml/2006/main" name="4_Rush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ush_Template_CYuh.potx" id="{1441393C-EB74-4783-A1CA-BE5FC3AB88B7}" vid="{CBADC7E7-2D78-41AA-BE8A-AF7F239984B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E0A4EFF3773940BEF504071E88C9A1" ma:contentTypeVersion="19" ma:contentTypeDescription="Create a new document." ma:contentTypeScope="" ma:versionID="b68a413b1e372ff01063194a5958c95a">
  <xsd:schema xmlns:xsd="http://www.w3.org/2001/XMLSchema" xmlns:xs="http://www.w3.org/2001/XMLSchema" xmlns:p="http://schemas.microsoft.com/office/2006/metadata/properties" xmlns:ns2="9043b573-797a-42ad-a828-df11bddb4df1" xmlns:ns3="0228056e-7cea-4e00-ba87-9e99b9899bb7" targetNamespace="http://schemas.microsoft.com/office/2006/metadata/properties" ma:root="true" ma:fieldsID="fb2689e9b1becca5c9c21ec210145f58" ns2:_="" ns3:_="">
    <xsd:import namespace="9043b573-797a-42ad-a828-df11bddb4df1"/>
    <xsd:import namespace="0228056e-7cea-4e00-ba87-9e99b9899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Topic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2:Project" minOccurs="0"/>
                <xsd:element ref="ns2:Si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43b573-797a-42ad-a828-df11bddb4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d13866ec-708a-4939-9987-fc92148048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Topic" ma:index="19" nillable="true" ma:displayName="Topic" ma:format="Dropdown" ma:internalName="Topic">
      <xsd:simpleType>
        <xsd:union memberTypes="dms:Text">
          <xsd:simpleType>
            <xsd:restriction base="dms:Choice">
              <xsd:enumeration value="Motion"/>
              <xsd:enumeration value="FEA"/>
              <xsd:enumeration value="Tissue"/>
              <xsd:enumeration value="Imaging"/>
              <xsd:enumeration value="Shape Fit"/>
              <xsd:enumeration value="Biomarker"/>
              <xsd:enumeration value="PROs"/>
              <xsd:enumeration value="Surgical Technique"/>
              <xsd:enumeration value="Contact"/>
            </xsd:restriction>
          </xsd:simpleType>
        </xsd:un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Project" ma:index="25" nillable="true" ma:displayName="Project" ma:format="Dropdown" ma:internalName="Project">
      <xsd:simpleType>
        <xsd:restriction base="dms:Choice">
          <xsd:enumeration value="Motion"/>
          <xsd:enumeration value="Imaging"/>
          <xsd:enumeration value="FEA"/>
          <xsd:enumeration value="Tissue"/>
          <xsd:enumeration value="Machine Learning"/>
          <xsd:enumeration value="Outcomes"/>
          <xsd:enumeration value="Shape"/>
          <xsd:enumeration value="Biomarkers"/>
          <xsd:enumeration value="Cadaver"/>
        </xsd:restriction>
      </xsd:simpleType>
    </xsd:element>
    <xsd:element name="Site" ma:index="26" nillable="true" ma:displayName="Site" ma:format="Dropdown" ma:internalName="Sit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28056e-7cea-4e00-ba87-9e99b9899bb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de48a4f-01bb-4d27-a7f9-037cbd8d06e7}" ma:internalName="TaxCatchAll" ma:showField="CatchAllData" ma:web="0228056e-7cea-4e00-ba87-9e99b9899b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22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ite xmlns="9043b573-797a-42ad-a828-df11bddb4df1" xsi:nil="true"/>
    <TaxCatchAll xmlns="0228056e-7cea-4e00-ba87-9e99b9899bb7" xsi:nil="true"/>
    <Topic xmlns="9043b573-797a-42ad-a828-df11bddb4df1" xsi:nil="true"/>
    <lcf76f155ced4ddcb4097134ff3c332f xmlns="9043b573-797a-42ad-a828-df11bddb4df1">
      <Terms xmlns="http://schemas.microsoft.com/office/infopath/2007/PartnerControls"/>
    </lcf76f155ced4ddcb4097134ff3c332f>
    <Project xmlns="9043b573-797a-42ad-a828-df11bddb4df1" xsi:nil="true"/>
  </documentManagement>
</p:properties>
</file>

<file path=customXml/itemProps1.xml><?xml version="1.0" encoding="utf-8"?>
<ds:datastoreItem xmlns:ds="http://schemas.openxmlformats.org/officeDocument/2006/customXml" ds:itemID="{884D19FC-3372-4F3F-93E9-A499278626A1}">
  <ds:schemaRefs>
    <ds:schemaRef ds:uri="0228056e-7cea-4e00-ba87-9e99b9899bb7"/>
    <ds:schemaRef ds:uri="9043b573-797a-42ad-a828-df11bddb4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FFCAFFF-41C0-4C8A-A10A-029B39C0CB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454E18-F0D1-402D-ABBC-7E32A08CC6C8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0228056e-7cea-4e00-ba87-9e99b9899bb7"/>
    <ds:schemaRef ds:uri="9043b573-797a-42ad-a828-df11bddb4d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Rush_Template_CYuh</Template>
  <TotalTime>16235</TotalTime>
  <Words>1267</Words>
  <Application>Microsoft Macintosh PowerPoint</Application>
  <PresentationFormat>Widescreen</PresentationFormat>
  <Paragraphs>247</Paragraphs>
  <Slides>25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Aptos</vt:lpstr>
      <vt:lpstr>Arial</vt:lpstr>
      <vt:lpstr>Arial Nova Cond</vt:lpstr>
      <vt:lpstr>Calibri</vt:lpstr>
      <vt:lpstr>Georgia</vt:lpstr>
      <vt:lpstr>Times New Roman</vt:lpstr>
      <vt:lpstr>Trebuchet MS</vt:lpstr>
      <vt:lpstr>Wingdings</vt:lpstr>
      <vt:lpstr>Wingdings 2</vt:lpstr>
      <vt:lpstr>1_Office Theme</vt:lpstr>
      <vt:lpstr>Urban</vt:lpstr>
      <vt:lpstr>4_Rush</vt:lpstr>
      <vt:lpstr>An Image Autoencoder for Learning Latent Disc Geometry from Segmented Lumbar Spine MRI</vt:lpstr>
      <vt:lpstr>Introduction: Clinical Problem</vt:lpstr>
      <vt:lpstr>Introduction: Machine Learning in Spine Research</vt:lpstr>
      <vt:lpstr>Introduction: Machine Learning in Spine Research</vt:lpstr>
      <vt:lpstr>Introduction</vt:lpstr>
      <vt:lpstr>PowerPoint Presentation</vt:lpstr>
      <vt:lpstr>Methods</vt:lpstr>
      <vt:lpstr>Methods: Pipeline</vt:lpstr>
      <vt:lpstr>Methods: Pipeline</vt:lpstr>
      <vt:lpstr>Methods: Pipeline</vt:lpstr>
      <vt:lpstr>Methods: Pipeline</vt:lpstr>
      <vt:lpstr>Methods: 3) Pipeline End Stage</vt:lpstr>
      <vt:lpstr>PowerPoint Presentation</vt:lpstr>
      <vt:lpstr>Results</vt:lpstr>
      <vt:lpstr>Methods: 3) Pipeline End Stage</vt:lpstr>
      <vt:lpstr>Results</vt:lpstr>
      <vt:lpstr>Results</vt:lpstr>
      <vt:lpstr>Results</vt:lpstr>
      <vt:lpstr>Discussions</vt:lpstr>
      <vt:lpstr>Discussions</vt:lpstr>
      <vt:lpstr>Results</vt:lpstr>
      <vt:lpstr>Results</vt:lpstr>
      <vt:lpstr>Discussions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Learning-Based Predictions of Polyethylene Insert Wear in Total Knee Replacements</dc:title>
  <dc:creator>Kevin Mell</dc:creator>
  <cp:lastModifiedBy>Mattia  Perrone</cp:lastModifiedBy>
  <cp:revision>508</cp:revision>
  <dcterms:created xsi:type="dcterms:W3CDTF">2024-08-18T16:56:47Z</dcterms:created>
  <dcterms:modified xsi:type="dcterms:W3CDTF">2025-01-28T20:17:59Z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0x010100CBE0A4EFF3773940BEF504071E88C9A1</vt:lpwstr>
  </property>
  <property fmtid="{D5CDD505-2E9C-101B-9397-08002B2CF9AE}" pid="3" name="MediaServiceImageTags">
    <vt:lpwstr/>
  </property>
</Properties>
</file>