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8" r:id="rId5"/>
  </p:sldIdLst>
  <p:sldSz cx="384048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118" userDrawn="1">
          <p15:clr>
            <a:srgbClr val="A4A3A4"/>
          </p15:clr>
        </p15:guide>
        <p15:guide id="2" pos="1211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CDBBD1E-267D-80F7-47CC-A3086EFBBD2F}" name="John Martin" initials="JM" userId="S::John_Martin@rush.edu::8208c420-421c-4fea-9bf4-43a27a1e084e" providerId="AD"/>
  <p188:author id="{687DAD4C-5447-199B-CE64-BE55A64E7CD5}" name="martina guidetti" initials="mg" userId="4bd945c4d22e785b" providerId="Windows Live"/>
  <p188:author id="{4E371770-73C4-BB8A-D6A1-48D97DCE804C}" name="Mattia Perrone" initials="MP" userId="S::10581043@polimi.it::b14057c3-16de-411b-95ab-1e0cf1eb34f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B663B"/>
    <a:srgbClr val="00653B"/>
    <a:srgbClr val="161514"/>
    <a:srgbClr val="100F0F"/>
    <a:srgbClr val="D3F3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FD60D2-DB62-456E-9D9D-FAF16159A860}" v="1" dt="2025-01-21T15:17:44.5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162" autoAdjust="0"/>
    <p:restoredTop sz="94249" autoAdjust="0"/>
  </p:normalViewPr>
  <p:slideViewPr>
    <p:cSldViewPr snapToGrid="0">
      <p:cViewPr>
        <p:scale>
          <a:sx n="50" d="100"/>
          <a:sy n="50" d="100"/>
        </p:scale>
        <p:origin x="-824" y="-7304"/>
      </p:cViewPr>
      <p:guideLst>
        <p:guide orient="horz" pos="12118"/>
        <p:guide pos="1211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a Guidetti" userId="77b7b0cf-1401-4c71-a1c7-9153500cf52f" providerId="ADAL" clId="{32288E37-7E9F-4E59-A894-9E1FD55F3FBD}"/>
    <pc:docChg chg="undo custSel addSld modSld">
      <pc:chgData name="Martina Guidetti" userId="77b7b0cf-1401-4c71-a1c7-9153500cf52f" providerId="ADAL" clId="{32288E37-7E9F-4E59-A894-9E1FD55F3FBD}" dt="2022-01-06T03:47:34.141" v="941" actId="1036"/>
      <pc:docMkLst>
        <pc:docMk/>
      </pc:docMkLst>
      <pc:sldChg chg="addSp delSp modSp mod">
        <pc:chgData name="Martina Guidetti" userId="77b7b0cf-1401-4c71-a1c7-9153500cf52f" providerId="ADAL" clId="{32288E37-7E9F-4E59-A894-9E1FD55F3FBD}" dt="2022-01-06T03:47:34.141" v="941" actId="1036"/>
        <pc:sldMkLst>
          <pc:docMk/>
          <pc:sldMk cId="301581569" sldId="257"/>
        </pc:sldMkLst>
      </pc:sldChg>
      <pc:sldChg chg="delSp modSp add mod">
        <pc:chgData name="Martina Guidetti" userId="77b7b0cf-1401-4c71-a1c7-9153500cf52f" providerId="ADAL" clId="{32288E37-7E9F-4E59-A894-9E1FD55F3FBD}" dt="2022-01-06T03:02:33.240" v="109" actId="1035"/>
        <pc:sldMkLst>
          <pc:docMk/>
          <pc:sldMk cId="2159283110" sldId="258"/>
        </pc:sldMkLst>
      </pc:sldChg>
      <pc:sldChg chg="add">
        <pc:chgData name="Martina Guidetti" userId="77b7b0cf-1401-4c71-a1c7-9153500cf52f" providerId="ADAL" clId="{32288E37-7E9F-4E59-A894-9E1FD55F3FBD}" dt="2022-01-06T03:12:56.370" v="418" actId="2890"/>
        <pc:sldMkLst>
          <pc:docMk/>
          <pc:sldMk cId="3411781967" sldId="259"/>
        </pc:sldMkLst>
      </pc:sldChg>
    </pc:docChg>
  </pc:docChgLst>
  <pc:docChgLst>
    <pc:chgData name="martina guidetti" userId="4bd945c4d22e785b" providerId="LiveId" clId="{BF2FB578-5E74-4986-AB70-78A3126EF304}"/>
    <pc:docChg chg="">
      <pc:chgData name="martina guidetti" userId="4bd945c4d22e785b" providerId="LiveId" clId="{BF2FB578-5E74-4986-AB70-78A3126EF304}" dt="2022-09-22T23:08:42.276" v="3"/>
      <pc:docMkLst>
        <pc:docMk/>
      </pc:docMkLst>
      <pc:sldChg chg="addCm modCm">
        <pc:chgData name="martina guidetti" userId="4bd945c4d22e785b" providerId="LiveId" clId="{BF2FB578-5E74-4986-AB70-78A3126EF304}" dt="2022-09-22T23:08:42.276" v="3"/>
        <pc:sldMkLst>
          <pc:docMk/>
          <pc:sldMk cId="3320271601" sldId="258"/>
        </pc:sldMkLst>
      </pc:sldChg>
    </pc:docChg>
  </pc:docChgLst>
  <pc:docChgLst>
    <pc:chgData name="John Martin" userId="8208c420-421c-4fea-9bf4-43a27a1e084e" providerId="ADAL" clId="{75FD60D2-DB62-456E-9D9D-FAF16159A860}"/>
    <pc:docChg chg="undo custSel modSld">
      <pc:chgData name="John Martin" userId="8208c420-421c-4fea-9bf4-43a27a1e084e" providerId="ADAL" clId="{75FD60D2-DB62-456E-9D9D-FAF16159A860}" dt="2025-01-21T16:11:24.741" v="345" actId="20577"/>
      <pc:docMkLst>
        <pc:docMk/>
      </pc:docMkLst>
      <pc:sldChg chg="modSp mod">
        <pc:chgData name="John Martin" userId="8208c420-421c-4fea-9bf4-43a27a1e084e" providerId="ADAL" clId="{75FD60D2-DB62-456E-9D9D-FAF16159A860}" dt="2025-01-21T16:11:24.741" v="345" actId="20577"/>
        <pc:sldMkLst>
          <pc:docMk/>
          <pc:sldMk cId="3320271601" sldId="258"/>
        </pc:sldMkLst>
        <pc:spChg chg="mod">
          <ac:chgData name="John Martin" userId="8208c420-421c-4fea-9bf4-43a27a1e084e" providerId="ADAL" clId="{75FD60D2-DB62-456E-9D9D-FAF16159A860}" dt="2025-01-21T16:11:24.741" v="345" actId="20577"/>
          <ac:spMkLst>
            <pc:docMk/>
            <pc:sldMk cId="3320271601" sldId="258"/>
            <ac:spMk id="4" creationId="{DA0252A4-5295-925D-814D-1E2034A4CB69}"/>
          </ac:spMkLst>
        </pc:spChg>
        <pc:spChg chg="mod">
          <ac:chgData name="John Martin" userId="8208c420-421c-4fea-9bf4-43a27a1e084e" providerId="ADAL" clId="{75FD60D2-DB62-456E-9D9D-FAF16159A860}" dt="2025-01-21T15:18:52.843" v="87" actId="20577"/>
          <ac:spMkLst>
            <pc:docMk/>
            <pc:sldMk cId="3320271601" sldId="258"/>
            <ac:spMk id="22" creationId="{E2CADE0F-1D1C-35E1-799A-20D358543773}"/>
          </ac:spMkLst>
        </pc:spChg>
        <pc:spChg chg="mod">
          <ac:chgData name="John Martin" userId="8208c420-421c-4fea-9bf4-43a27a1e084e" providerId="ADAL" clId="{75FD60D2-DB62-456E-9D9D-FAF16159A860}" dt="2025-01-21T16:08:13.523" v="343" actId="20577"/>
          <ac:spMkLst>
            <pc:docMk/>
            <pc:sldMk cId="3320271601" sldId="258"/>
            <ac:spMk id="57" creationId="{E4AC12B8-81B6-A2B8-589F-6C84A3706F7C}"/>
          </ac:spMkLst>
        </pc:spChg>
        <pc:spChg chg="mod">
          <ac:chgData name="John Martin" userId="8208c420-421c-4fea-9bf4-43a27a1e084e" providerId="ADAL" clId="{75FD60D2-DB62-456E-9D9D-FAF16159A860}" dt="2025-01-21T15:24:42.299" v="342" actId="20577"/>
          <ac:spMkLst>
            <pc:docMk/>
            <pc:sldMk cId="3320271601" sldId="258"/>
            <ac:spMk id="145" creationId="{F27C393C-D007-94E1-D809-33729AA00167}"/>
          </ac:spMkLst>
        </pc:spChg>
      </pc:sldChg>
    </pc:docChg>
  </pc:docChgLst>
  <pc:docChgLst>
    <pc:chgData name="Martina Guidetti" userId="77b7b0cf-1401-4c71-a1c7-9153500cf52f" providerId="ADAL" clId="{CAB75D79-04D7-4C86-8491-EFF1781D0337}"/>
    <pc:docChg chg="delSld">
      <pc:chgData name="Martina Guidetti" userId="77b7b0cf-1401-4c71-a1c7-9153500cf52f" providerId="ADAL" clId="{CAB75D79-04D7-4C86-8491-EFF1781D0337}" dt="2022-01-06T16:46:15.863" v="1" actId="47"/>
      <pc:docMkLst>
        <pc:docMk/>
      </pc:docMkLst>
      <pc:sldChg chg="del">
        <pc:chgData name="Martina Guidetti" userId="77b7b0cf-1401-4c71-a1c7-9153500cf52f" providerId="ADAL" clId="{CAB75D79-04D7-4C86-8491-EFF1781D0337}" dt="2022-01-06T16:46:15.863" v="1" actId="47"/>
        <pc:sldMkLst>
          <pc:docMk/>
          <pc:sldMk cId="2159283110" sldId="258"/>
        </pc:sldMkLst>
      </pc:sldChg>
      <pc:sldChg chg="del">
        <pc:chgData name="Martina Guidetti" userId="77b7b0cf-1401-4c71-a1c7-9153500cf52f" providerId="ADAL" clId="{CAB75D79-04D7-4C86-8491-EFF1781D0337}" dt="2022-01-06T16:46:14.615" v="0" actId="47"/>
        <pc:sldMkLst>
          <pc:docMk/>
          <pc:sldMk cId="3411781967" sldId="259"/>
        </pc:sldMkLst>
      </pc:sldChg>
    </pc:docChg>
  </pc:docChgLst>
  <pc:docChgLst>
    <pc:chgData name="Martina Guidetti" userId="77b7b0cf-1401-4c71-a1c7-9153500cf52f" providerId="ADAL" clId="{5F427041-C9FA-475A-8C74-87458922C1D6}"/>
    <pc:docChg chg="undo redo custSel modSld">
      <pc:chgData name="Martina Guidetti" userId="77b7b0cf-1401-4c71-a1c7-9153500cf52f" providerId="ADAL" clId="{5F427041-C9FA-475A-8C74-87458922C1D6}" dt="2022-01-24T01:03:43.214" v="1923" actId="20577"/>
      <pc:docMkLst>
        <pc:docMk/>
      </pc:docMkLst>
      <pc:sldChg chg="addSp delSp modSp mod modNotesTx">
        <pc:chgData name="Martina Guidetti" userId="77b7b0cf-1401-4c71-a1c7-9153500cf52f" providerId="ADAL" clId="{5F427041-C9FA-475A-8C74-87458922C1D6}" dt="2022-01-24T01:03:43.214" v="1923" actId="20577"/>
        <pc:sldMkLst>
          <pc:docMk/>
          <pc:sldMk cId="3320271601" sldId="258"/>
        </pc:sldMkLst>
      </pc:sldChg>
    </pc:docChg>
  </pc:docChgLst>
  <pc:docChgLst>
    <pc:chgData name="Martina Guidetti" userId="77b7b0cf-1401-4c71-a1c7-9153500cf52f" providerId="ADAL" clId="{DD3811AD-A12F-480D-8148-4B341088A60E}"/>
    <pc:docChg chg="undo custSel addSld delSld modSld">
      <pc:chgData name="Martina Guidetti" userId="77b7b0cf-1401-4c71-a1c7-9153500cf52f" providerId="ADAL" clId="{DD3811AD-A12F-480D-8148-4B341088A60E}" dt="2022-01-06T23:17:19.891" v="796" actId="47"/>
      <pc:docMkLst>
        <pc:docMk/>
      </pc:docMkLst>
      <pc:sldChg chg="addSp delSp modSp del mod modAnim">
        <pc:chgData name="Martina Guidetti" userId="77b7b0cf-1401-4c71-a1c7-9153500cf52f" providerId="ADAL" clId="{DD3811AD-A12F-480D-8148-4B341088A60E}" dt="2022-01-06T23:17:19.891" v="796" actId="47"/>
        <pc:sldMkLst>
          <pc:docMk/>
          <pc:sldMk cId="301581569" sldId="257"/>
        </pc:sldMkLst>
      </pc:sldChg>
      <pc:sldChg chg="modSp add mod">
        <pc:chgData name="Martina Guidetti" userId="77b7b0cf-1401-4c71-a1c7-9153500cf52f" providerId="ADAL" clId="{DD3811AD-A12F-480D-8148-4B341088A60E}" dt="2022-01-06T23:12:23.862" v="795" actId="14100"/>
        <pc:sldMkLst>
          <pc:docMk/>
          <pc:sldMk cId="3320271601"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20B2C3-16AA-4C4F-93B4-C95306B635A9}" type="datetimeFigureOut">
              <a:rPr lang="en-US" smtClean="0"/>
              <a:t>1/22/25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EE448-8A40-423E-A8CC-3E57D0B6AB92}" type="slidenum">
              <a:rPr lang="en-US" smtClean="0"/>
              <a:t>‹#›</a:t>
            </a:fld>
            <a:endParaRPr lang="en-US"/>
          </a:p>
        </p:txBody>
      </p:sp>
    </p:spTree>
    <p:extLst>
      <p:ext uri="{BB962C8B-B14F-4D97-AF65-F5344CB8AC3E}">
        <p14:creationId xmlns:p14="http://schemas.microsoft.com/office/powerpoint/2010/main" val="2827575193"/>
      </p:ext>
    </p:extLst>
  </p:cSld>
  <p:clrMap bg1="lt1" tx1="dk1" bg2="lt2" tx2="dk2" accent1="accent1" accent2="accent2" accent3="accent3" accent4="accent4" accent5="accent5" accent6="accent6" hlink="hlink" folHlink="folHlink"/>
  <p:notesStyle>
    <a:lvl1pPr marL="0" algn="l" defTabSz="853410" rtl="0" eaLnBrk="1" latinLnBrk="0" hangingPunct="1">
      <a:defRPr sz="1120" kern="1200">
        <a:solidFill>
          <a:schemeClr val="tx1"/>
        </a:solidFill>
        <a:latin typeface="+mn-lt"/>
        <a:ea typeface="+mn-ea"/>
        <a:cs typeface="+mn-cs"/>
      </a:defRPr>
    </a:lvl1pPr>
    <a:lvl2pPr marL="426705" algn="l" defTabSz="853410" rtl="0" eaLnBrk="1" latinLnBrk="0" hangingPunct="1">
      <a:defRPr sz="1120" kern="1200">
        <a:solidFill>
          <a:schemeClr val="tx1"/>
        </a:solidFill>
        <a:latin typeface="+mn-lt"/>
        <a:ea typeface="+mn-ea"/>
        <a:cs typeface="+mn-cs"/>
      </a:defRPr>
    </a:lvl2pPr>
    <a:lvl3pPr marL="853410" algn="l" defTabSz="853410" rtl="0" eaLnBrk="1" latinLnBrk="0" hangingPunct="1">
      <a:defRPr sz="1120" kern="1200">
        <a:solidFill>
          <a:schemeClr val="tx1"/>
        </a:solidFill>
        <a:latin typeface="+mn-lt"/>
        <a:ea typeface="+mn-ea"/>
        <a:cs typeface="+mn-cs"/>
      </a:defRPr>
    </a:lvl3pPr>
    <a:lvl4pPr marL="1280114" algn="l" defTabSz="853410" rtl="0" eaLnBrk="1" latinLnBrk="0" hangingPunct="1">
      <a:defRPr sz="1120" kern="1200">
        <a:solidFill>
          <a:schemeClr val="tx1"/>
        </a:solidFill>
        <a:latin typeface="+mn-lt"/>
        <a:ea typeface="+mn-ea"/>
        <a:cs typeface="+mn-cs"/>
      </a:defRPr>
    </a:lvl4pPr>
    <a:lvl5pPr marL="1706819" algn="l" defTabSz="853410" rtl="0" eaLnBrk="1" latinLnBrk="0" hangingPunct="1">
      <a:defRPr sz="1120" kern="1200">
        <a:solidFill>
          <a:schemeClr val="tx1"/>
        </a:solidFill>
        <a:latin typeface="+mn-lt"/>
        <a:ea typeface="+mn-ea"/>
        <a:cs typeface="+mn-cs"/>
      </a:defRPr>
    </a:lvl5pPr>
    <a:lvl6pPr marL="2133524" algn="l" defTabSz="853410" rtl="0" eaLnBrk="1" latinLnBrk="0" hangingPunct="1">
      <a:defRPr sz="1120" kern="1200">
        <a:solidFill>
          <a:schemeClr val="tx1"/>
        </a:solidFill>
        <a:latin typeface="+mn-lt"/>
        <a:ea typeface="+mn-ea"/>
        <a:cs typeface="+mn-cs"/>
      </a:defRPr>
    </a:lvl6pPr>
    <a:lvl7pPr marL="2560229" algn="l" defTabSz="853410" rtl="0" eaLnBrk="1" latinLnBrk="0" hangingPunct="1">
      <a:defRPr sz="1120" kern="1200">
        <a:solidFill>
          <a:schemeClr val="tx1"/>
        </a:solidFill>
        <a:latin typeface="+mn-lt"/>
        <a:ea typeface="+mn-ea"/>
        <a:cs typeface="+mn-cs"/>
      </a:defRPr>
    </a:lvl7pPr>
    <a:lvl8pPr marL="2986933" algn="l" defTabSz="853410" rtl="0" eaLnBrk="1" latinLnBrk="0" hangingPunct="1">
      <a:defRPr sz="1120" kern="1200">
        <a:solidFill>
          <a:schemeClr val="tx1"/>
        </a:solidFill>
        <a:latin typeface="+mn-lt"/>
        <a:ea typeface="+mn-ea"/>
        <a:cs typeface="+mn-cs"/>
      </a:defRPr>
    </a:lvl8pPr>
    <a:lvl9pPr marL="3413638" algn="l" defTabSz="853410" rtl="0" eaLnBrk="1" latinLnBrk="0" hangingPunct="1">
      <a:defRPr sz="11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POSTER SESSION #: PS1-040</a:t>
            </a:r>
            <a:br>
              <a:rPr lang="en-US"/>
            </a:br>
            <a:r>
              <a:rPr lang="en-US"/>
              <a:t>POSTER CATEGORY: Hip - Structure, Function and Mechanics</a:t>
            </a:r>
            <a:br>
              <a:rPr lang="en-US"/>
            </a:br>
            <a:r>
              <a:rPr lang="en-US" b="1"/>
              <a:t>POSTER #: </a:t>
            </a:r>
            <a:r>
              <a:rPr lang="en-US"/>
              <a:t>0800</a:t>
            </a:r>
            <a:br>
              <a:rPr lang="en-US"/>
            </a:br>
            <a:r>
              <a:rPr lang="en-US"/>
              <a:t>POSTER TITLE: A Novel Shape-Fitting Method Aids In Virtual Surgical Correction Planning For Cam-Type </a:t>
            </a:r>
            <a:r>
              <a:rPr lang="en-US" err="1"/>
              <a:t>Femoroacetabular</a:t>
            </a:r>
            <a:r>
              <a:rPr lang="en-US"/>
              <a:t> Impingement Syndrome</a:t>
            </a:r>
            <a:br>
              <a:rPr lang="en-US"/>
            </a:br>
            <a:r>
              <a:rPr lang="en-US"/>
              <a:t>AUTHORS: Martina Guidetti; Alexander Newhouse; Thomas Alter; Alejandro Espinoza Orias; Shane Nho; Philip Malloy</a:t>
            </a:r>
          </a:p>
          <a:p>
            <a:endParaRPr lang="en-US"/>
          </a:p>
          <a:p>
            <a:r>
              <a:rPr lang="en-US" b="1"/>
              <a:t>POSTER SESSION INFORMATION</a:t>
            </a:r>
            <a:br>
              <a:rPr lang="en-US"/>
            </a:br>
            <a:r>
              <a:rPr lang="en-US" b="1"/>
              <a:t>Poster Session 1 (PS1)</a:t>
            </a:r>
            <a:r>
              <a:rPr lang="en-US"/>
              <a:t>: Posters displayed Saturday and Sunday</a:t>
            </a:r>
            <a:br>
              <a:rPr lang="en-US"/>
            </a:br>
            <a:r>
              <a:rPr lang="en-US"/>
              <a:t>You are expected to be at your poster during the designated times noted below:</a:t>
            </a:r>
            <a:br>
              <a:rPr lang="en-US"/>
            </a:br>
            <a:r>
              <a:rPr lang="en-US"/>
              <a:t>If your POSTER # is EVEN you will present on Saturday, February 5, 10:15 AM - 11:15 AM</a:t>
            </a:r>
            <a:br>
              <a:rPr lang="en-US"/>
            </a:br>
            <a:r>
              <a:rPr lang="en-US"/>
              <a:t>If your POSTER # is ODD you will present on Sunday, February 6, 10:15 AM - 11:15 AM</a:t>
            </a:r>
            <a:br>
              <a:rPr lang="en-US"/>
            </a:br>
            <a:r>
              <a:rPr lang="en-US"/>
              <a:t>A Poster Reception will be held on Saturday, February 5, 5:30 PM - 7:00 PM</a:t>
            </a:r>
          </a:p>
          <a:p>
            <a:endParaRPr lang="en-US"/>
          </a:p>
          <a:p>
            <a:r>
              <a:rPr lang="en-US" b="1"/>
              <a:t>POSTER FORMAT</a:t>
            </a:r>
            <a:r>
              <a:rPr lang="en-US"/>
              <a:t>: Poster size is 45'' x 45" (Maximum)</a:t>
            </a:r>
            <a:br>
              <a:rPr lang="en-US"/>
            </a:br>
            <a:r>
              <a:rPr lang="en-US"/>
              <a:t>Poster must reflect the material summarized in your submitted abstract. For all posters we suggest that you embed a QR code that can be used for those visiting your poster to hear your personal presentation, and to include your email for any questions your colleagues may have about your work. Information for poster presenters - including poster set-up, removal, etc. is available on the 2022 Annual Meeting website at https://www.ors.org/2022-poster-presenter-speaker-moderator-info.</a:t>
            </a:r>
          </a:p>
          <a:p>
            <a:r>
              <a:rPr lang="en-US" b="1"/>
              <a:t>POSTER PRINTING SERVICE</a:t>
            </a:r>
            <a:br>
              <a:rPr lang="en-US"/>
            </a:br>
            <a:r>
              <a:rPr lang="en-US"/>
              <a:t>ORS will offer a Poster Printing Service through a third-party vendor. Poster presenters (Presenting authors) will receive an email in December with information on the poster printing service. Poster presenters wanting to take advantage of this service will be able to pick up their poster upon arrival to the Tampa Convention Center.</a:t>
            </a:r>
          </a:p>
          <a:p>
            <a:endParaRPr lang="en-US"/>
          </a:p>
        </p:txBody>
      </p:sp>
      <p:sp>
        <p:nvSpPr>
          <p:cNvPr id="4" name="Slide Number Placeholder 3"/>
          <p:cNvSpPr>
            <a:spLocks noGrp="1"/>
          </p:cNvSpPr>
          <p:nvPr>
            <p:ph type="sldNum" sz="quarter" idx="5"/>
          </p:nvPr>
        </p:nvSpPr>
        <p:spPr/>
        <p:txBody>
          <a:bodyPr/>
          <a:lstStyle/>
          <a:p>
            <a:fld id="{B41EE448-8A40-423E-A8CC-3E57D0B6AB92}" type="slidenum">
              <a:rPr lang="en-US" smtClean="0"/>
              <a:t>1</a:t>
            </a:fld>
            <a:endParaRPr lang="en-US"/>
          </a:p>
        </p:txBody>
      </p:sp>
    </p:spTree>
    <p:extLst>
      <p:ext uri="{BB962C8B-B14F-4D97-AF65-F5344CB8AC3E}">
        <p14:creationId xmlns:p14="http://schemas.microsoft.com/office/powerpoint/2010/main" val="3260341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GB"/>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8F27092-BAD9-479B-A2CE-71D0699C8B41}"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3724116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8F27092-BAD9-479B-A2CE-71D0699C8B41}"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773840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8F27092-BAD9-479B-A2CE-71D0699C8B41}"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997154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8F27092-BAD9-479B-A2CE-71D0699C8B41}"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88679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GB"/>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8F27092-BAD9-479B-A2CE-71D0699C8B41}"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650994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8F27092-BAD9-479B-A2CE-71D0699C8B41}"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254553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GB"/>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GB"/>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8F27092-BAD9-479B-A2CE-71D0699C8B41}" type="datetimeFigureOut">
              <a:rPr lang="en-US" smtClean="0"/>
              <a:t>1/22/25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414193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8F27092-BAD9-479B-A2CE-71D0699C8B41}" type="datetimeFigureOut">
              <a:rPr lang="en-US" smtClean="0"/>
              <a:t>1/22/25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329554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27092-BAD9-479B-A2CE-71D0699C8B41}" type="datetimeFigureOut">
              <a:rPr lang="en-US" smtClean="0"/>
              <a:t>1/22/25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422437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GB"/>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GB"/>
              <a:t>Click to edit Master text styles</a:t>
            </a:r>
          </a:p>
        </p:txBody>
      </p:sp>
      <p:sp>
        <p:nvSpPr>
          <p:cNvPr id="5" name="Date Placeholder 4"/>
          <p:cNvSpPr>
            <a:spLocks noGrp="1"/>
          </p:cNvSpPr>
          <p:nvPr>
            <p:ph type="dt" sz="half" idx="10"/>
          </p:nvPr>
        </p:nvSpPr>
        <p:spPr/>
        <p:txBody>
          <a:bodyPr/>
          <a:lstStyle/>
          <a:p>
            <a:fld id="{68F27092-BAD9-479B-A2CE-71D0699C8B41}"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394811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GB"/>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GB"/>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GB"/>
              <a:t>Click to edit Master text styles</a:t>
            </a:r>
          </a:p>
        </p:txBody>
      </p:sp>
      <p:sp>
        <p:nvSpPr>
          <p:cNvPr id="5" name="Date Placeholder 4"/>
          <p:cNvSpPr>
            <a:spLocks noGrp="1"/>
          </p:cNvSpPr>
          <p:nvPr>
            <p:ph type="dt" sz="half" idx="10"/>
          </p:nvPr>
        </p:nvSpPr>
        <p:spPr/>
        <p:txBody>
          <a:bodyPr/>
          <a:lstStyle/>
          <a:p>
            <a:fld id="{68F27092-BAD9-479B-A2CE-71D0699C8B41}"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DF6ABA-BE38-475D-A0F6-7330E61696D5}" type="slidenum">
              <a:rPr lang="en-US" smtClean="0"/>
              <a:t>‹#›</a:t>
            </a:fld>
            <a:endParaRPr lang="en-US"/>
          </a:p>
        </p:txBody>
      </p:sp>
    </p:spTree>
    <p:extLst>
      <p:ext uri="{BB962C8B-B14F-4D97-AF65-F5344CB8AC3E}">
        <p14:creationId xmlns:p14="http://schemas.microsoft.com/office/powerpoint/2010/main" val="42206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68F27092-BAD9-479B-A2CE-71D0699C8B41}" type="datetimeFigureOut">
              <a:rPr lang="en-US" smtClean="0"/>
              <a:t>1/22/25</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9DF6ABA-BE38-475D-A0F6-7330E61696D5}" type="slidenum">
              <a:rPr lang="en-US" smtClean="0"/>
              <a:t>‹#›</a:t>
            </a:fld>
            <a:endParaRPr lang="en-US"/>
          </a:p>
        </p:txBody>
      </p:sp>
    </p:spTree>
    <p:extLst>
      <p:ext uri="{BB962C8B-B14F-4D97-AF65-F5344CB8AC3E}">
        <p14:creationId xmlns:p14="http://schemas.microsoft.com/office/powerpoint/2010/main" val="29917718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61">
            <a:extLst>
              <a:ext uri="{FF2B5EF4-FFF2-40B4-BE49-F238E27FC236}">
                <a16:creationId xmlns:a16="http://schemas.microsoft.com/office/drawing/2014/main" id="{E2CADE0F-1D1C-35E1-799A-20D358543773}"/>
              </a:ext>
            </a:extLst>
          </p:cNvPr>
          <p:cNvSpPr/>
          <p:nvPr/>
        </p:nvSpPr>
        <p:spPr>
          <a:xfrm>
            <a:off x="1245962" y="18853059"/>
            <a:ext cx="15105982" cy="6691725"/>
          </a:xfrm>
          <a:prstGeom prst="roundRect">
            <a:avLst>
              <a:gd name="adj" fmla="val 2284"/>
            </a:avLst>
          </a:prstGeom>
          <a:no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381" indent="-533381">
              <a:buFontTx/>
              <a:buChar char="-"/>
            </a:pPr>
            <a:r>
              <a:rPr lang="en-GB" sz="3360" b="1" dirty="0">
                <a:solidFill>
                  <a:schemeClr val="tx1"/>
                </a:solidFill>
                <a:latin typeface="Arial" panose="020B0604020202020204" pitchFamily="34" charset="0"/>
                <a:cs typeface="Arial" panose="020B0604020202020204" pitchFamily="34" charset="0"/>
              </a:rPr>
              <a:t>Study Data: </a:t>
            </a:r>
            <a:r>
              <a:rPr lang="en-GB" sz="3360" dirty="0">
                <a:solidFill>
                  <a:schemeClr val="tx1"/>
                </a:solidFill>
                <a:latin typeface="Arial" panose="020B0604020202020204" pitchFamily="34" charset="0"/>
                <a:cs typeface="Arial" panose="020B0604020202020204" pitchFamily="34" charset="0"/>
              </a:rPr>
              <a:t>IRB-approved data were retrieved from the </a:t>
            </a:r>
            <a:r>
              <a:rPr lang="en-GB" sz="3360" b="1" dirty="0">
                <a:solidFill>
                  <a:schemeClr val="tx1"/>
                </a:solidFill>
                <a:latin typeface="Arial" panose="020B0604020202020204" pitchFamily="34" charset="0"/>
                <a:cs typeface="Arial" panose="020B0604020202020204" pitchFamily="34" charset="0"/>
              </a:rPr>
              <a:t>Rush EHR </a:t>
            </a:r>
            <a:r>
              <a:rPr lang="en-GB" sz="3360" dirty="0">
                <a:solidFill>
                  <a:schemeClr val="tx1"/>
                </a:solidFill>
                <a:latin typeface="Arial" panose="020B0604020202020204" pitchFamily="34" charset="0"/>
                <a:cs typeface="Arial" panose="020B0604020202020204" pitchFamily="34" charset="0"/>
              </a:rPr>
              <a:t>for patients with </a:t>
            </a:r>
            <a:r>
              <a:rPr lang="en-GB" sz="3360" b="1" dirty="0">
                <a:solidFill>
                  <a:schemeClr val="tx1"/>
                </a:solidFill>
                <a:latin typeface="Arial" panose="020B0604020202020204" pitchFamily="34" charset="0"/>
                <a:cs typeface="Arial" panose="020B0604020202020204" pitchFamily="34" charset="0"/>
              </a:rPr>
              <a:t>degenerative lumbar or thoracic scoliosis </a:t>
            </a:r>
            <a:r>
              <a:rPr lang="en-GB" sz="3360" dirty="0">
                <a:solidFill>
                  <a:schemeClr val="tx1"/>
                </a:solidFill>
                <a:latin typeface="Arial" panose="020B0604020202020204" pitchFamily="34" charset="0"/>
                <a:cs typeface="Arial" panose="020B0604020202020204" pitchFamily="34" charset="0"/>
              </a:rPr>
              <a:t>(ICD-10 codes: M41.50-57, M41.80-87, M41.90) who underwent </a:t>
            </a:r>
            <a:r>
              <a:rPr lang="en-GB" sz="3360" b="1" dirty="0">
                <a:solidFill>
                  <a:schemeClr val="tx1"/>
                </a:solidFill>
                <a:latin typeface="Arial" panose="020B0604020202020204" pitchFamily="34" charset="0"/>
                <a:cs typeface="Arial" panose="020B0604020202020204" pitchFamily="34" charset="0"/>
              </a:rPr>
              <a:t>PET/CT scans </a:t>
            </a:r>
            <a:r>
              <a:rPr lang="en-GB" sz="3360" dirty="0">
                <a:solidFill>
                  <a:schemeClr val="tx1"/>
                </a:solidFill>
                <a:latin typeface="Arial" panose="020B0604020202020204" pitchFamily="34" charset="0"/>
                <a:cs typeface="Arial" panose="020B0604020202020204" pitchFamily="34" charset="0"/>
              </a:rPr>
              <a:t>(CPT codes: 78812, 78813, 78815, 78816). Data covered the period from February 2014 to February 2024.</a:t>
            </a:r>
          </a:p>
          <a:p>
            <a:pPr marL="533381" indent="-533381">
              <a:buFontTx/>
              <a:buChar char="-"/>
            </a:pPr>
            <a:endParaRPr lang="en-GB" sz="933" dirty="0">
              <a:solidFill>
                <a:schemeClr val="tx1"/>
              </a:solidFill>
              <a:latin typeface="Arial" panose="020B0604020202020204" pitchFamily="34" charset="0"/>
              <a:cs typeface="Arial" panose="020B0604020202020204" pitchFamily="34" charset="0"/>
            </a:endParaRPr>
          </a:p>
          <a:p>
            <a:pPr marL="533381" indent="-533381">
              <a:buFontTx/>
              <a:buChar char="-"/>
            </a:pPr>
            <a:r>
              <a:rPr lang="en-GB" sz="3360" b="1" dirty="0">
                <a:solidFill>
                  <a:schemeClr val="tx1"/>
                </a:solidFill>
                <a:latin typeface="Arial" panose="020B0604020202020204" pitchFamily="34" charset="0"/>
                <a:cs typeface="Arial" panose="020B0604020202020204" pitchFamily="34" charset="0"/>
              </a:rPr>
              <a:t>Patient Demographics</a:t>
            </a:r>
            <a:r>
              <a:rPr lang="en-GB" sz="3360" dirty="0">
                <a:solidFill>
                  <a:schemeClr val="tx1"/>
                </a:solidFill>
                <a:latin typeface="Arial" panose="020B0604020202020204" pitchFamily="34" charset="0"/>
                <a:cs typeface="Arial" panose="020B0604020202020204" pitchFamily="34" charset="0"/>
              </a:rPr>
              <a:t>: Total patients: 40</a:t>
            </a:r>
          </a:p>
          <a:p>
            <a:pPr marL="960086" lvl="1" indent="-533381">
              <a:buFont typeface="Arial" panose="020B0604020202020204" pitchFamily="34" charset="0"/>
              <a:buChar char="•"/>
            </a:pPr>
            <a:r>
              <a:rPr lang="en-GB" sz="3360" dirty="0">
                <a:solidFill>
                  <a:schemeClr val="tx1"/>
                </a:solidFill>
                <a:latin typeface="Arial" panose="020B0604020202020204" pitchFamily="34" charset="0"/>
                <a:cs typeface="Arial" panose="020B0604020202020204" pitchFamily="34" charset="0"/>
              </a:rPr>
              <a:t>Age: 72 ± 11 years // Gender: 40% male, 60% female // BMI: 26.4 ± 6.2</a:t>
            </a:r>
          </a:p>
          <a:p>
            <a:pPr marL="1386790" lvl="2" indent="-533381">
              <a:buFont typeface="Arial" panose="020B0604020202020204" pitchFamily="34" charset="0"/>
              <a:buChar char="•"/>
            </a:pPr>
            <a:endParaRPr lang="en-GB" sz="933" dirty="0">
              <a:solidFill>
                <a:schemeClr val="tx1"/>
              </a:solidFill>
              <a:latin typeface="Arial" panose="020B0604020202020204" pitchFamily="34" charset="0"/>
              <a:cs typeface="Arial" panose="020B0604020202020204" pitchFamily="34" charset="0"/>
            </a:endParaRPr>
          </a:p>
          <a:p>
            <a:pPr marL="533381" indent="-533381">
              <a:buFontTx/>
              <a:buChar char="-"/>
            </a:pPr>
            <a:r>
              <a:rPr lang="en-GB" sz="3360" b="1" dirty="0">
                <a:solidFill>
                  <a:schemeClr val="tx1"/>
                </a:solidFill>
                <a:latin typeface="Arial" panose="020B0604020202020204" pitchFamily="34" charset="0"/>
                <a:cs typeface="Arial" panose="020B0604020202020204" pitchFamily="34" charset="0"/>
              </a:rPr>
              <a:t>Scan Details</a:t>
            </a:r>
            <a:r>
              <a:rPr lang="en-GB" sz="3360" dirty="0">
                <a:solidFill>
                  <a:schemeClr val="tx1"/>
                </a:solidFill>
                <a:latin typeface="Arial" panose="020B0604020202020204" pitchFamily="34" charset="0"/>
                <a:cs typeface="Arial" panose="020B0604020202020204" pitchFamily="34" charset="0"/>
              </a:rPr>
              <a:t>: manufacturer=Philips, model=GEMINI </a:t>
            </a:r>
          </a:p>
          <a:p>
            <a:pPr marL="960086" lvl="1" indent="-533381">
              <a:buFont typeface="Arial" panose="020B0604020202020204" pitchFamily="34" charset="0"/>
              <a:buChar char="•"/>
            </a:pPr>
            <a:r>
              <a:rPr lang="en-GB" sz="3360" b="1" dirty="0">
                <a:solidFill>
                  <a:schemeClr val="tx1"/>
                </a:solidFill>
                <a:latin typeface="Arial" panose="020B0604020202020204" pitchFamily="34" charset="0"/>
                <a:cs typeface="Arial" panose="020B0604020202020204" pitchFamily="34" charset="0"/>
              </a:rPr>
              <a:t>CT settings</a:t>
            </a:r>
            <a:r>
              <a:rPr lang="en-GB" sz="3360" dirty="0">
                <a:solidFill>
                  <a:schemeClr val="tx1"/>
                </a:solidFill>
                <a:latin typeface="Arial" panose="020B0604020202020204" pitchFamily="34" charset="0"/>
                <a:cs typeface="Arial" panose="020B0604020202020204" pitchFamily="34" charset="0"/>
              </a:rPr>
              <a:t>: </a:t>
            </a:r>
            <a:r>
              <a:rPr lang="en-GB" sz="3360" dirty="0" err="1">
                <a:solidFill>
                  <a:schemeClr val="tx1"/>
                </a:solidFill>
                <a:latin typeface="Arial" panose="020B0604020202020204" pitchFamily="34" charset="0"/>
                <a:cs typeface="Arial" panose="020B0604020202020204" pitchFamily="34" charset="0"/>
              </a:rPr>
              <a:t>kVp</a:t>
            </a:r>
            <a:r>
              <a:rPr lang="en-GB" sz="3360" dirty="0">
                <a:solidFill>
                  <a:schemeClr val="tx1"/>
                </a:solidFill>
                <a:latin typeface="Arial" panose="020B0604020202020204" pitchFamily="34" charset="0"/>
                <a:cs typeface="Arial" panose="020B0604020202020204" pitchFamily="34" charset="0"/>
              </a:rPr>
              <a:t>=120kV, current=158 </a:t>
            </a:r>
            <a:r>
              <a:rPr lang="en-IT" sz="3360" dirty="0">
                <a:solidFill>
                  <a:schemeClr val="tx1"/>
                </a:solidFill>
                <a:latin typeface="Arial" panose="020B0604020202020204" pitchFamily="34" charset="0"/>
                <a:cs typeface="Arial" panose="020B0604020202020204" pitchFamily="34" charset="0"/>
              </a:rPr>
              <a:t>± 94</a:t>
            </a:r>
            <a:r>
              <a:rPr lang="en-GB" sz="3360" dirty="0">
                <a:solidFill>
                  <a:schemeClr val="tx1"/>
                </a:solidFill>
                <a:latin typeface="Arial" panose="020B0604020202020204" pitchFamily="34" charset="0"/>
                <a:cs typeface="Arial" panose="020B0604020202020204" pitchFamily="34" charset="0"/>
              </a:rPr>
              <a:t> mA</a:t>
            </a:r>
            <a:endParaRPr lang="en-IT" sz="3360" dirty="0">
              <a:solidFill>
                <a:schemeClr val="tx1"/>
              </a:solidFill>
            </a:endParaRPr>
          </a:p>
          <a:p>
            <a:pPr marL="960086" lvl="1" indent="-533381">
              <a:buFont typeface="Arial" panose="020B0604020202020204" pitchFamily="34" charset="0"/>
              <a:buChar char="•"/>
            </a:pPr>
            <a:r>
              <a:rPr lang="en-GB" sz="3360" b="1" dirty="0">
                <a:solidFill>
                  <a:schemeClr val="tx1"/>
                </a:solidFill>
                <a:latin typeface="Arial" panose="020B0604020202020204" pitchFamily="34" charset="0"/>
                <a:cs typeface="Arial" panose="020B0604020202020204" pitchFamily="34" charset="0"/>
              </a:rPr>
              <a:t>PET settings</a:t>
            </a:r>
            <a:r>
              <a:rPr lang="en-GB" sz="3360" dirty="0">
                <a:solidFill>
                  <a:schemeClr val="tx1"/>
                </a:solidFill>
                <a:latin typeface="Arial" panose="020B0604020202020204" pitchFamily="34" charset="0"/>
                <a:cs typeface="Arial" panose="020B0604020202020204" pitchFamily="34" charset="0"/>
              </a:rPr>
              <a:t>: injection dose=384 </a:t>
            </a:r>
            <a:r>
              <a:rPr lang="en-IT" sz="3360" dirty="0">
                <a:solidFill>
                  <a:schemeClr val="tx1"/>
                </a:solidFill>
                <a:latin typeface="Arial" panose="020B0604020202020204" pitchFamily="34" charset="0"/>
                <a:cs typeface="Arial" panose="020B0604020202020204" pitchFamily="34" charset="0"/>
              </a:rPr>
              <a:t>± 97</a:t>
            </a:r>
            <a:r>
              <a:rPr lang="en-GB" sz="3360" dirty="0">
                <a:solidFill>
                  <a:schemeClr val="tx1"/>
                </a:solidFill>
                <a:latin typeface="Arial" panose="020B0604020202020204" pitchFamily="34" charset="0"/>
                <a:cs typeface="Arial" panose="020B0604020202020204" pitchFamily="34" charset="0"/>
              </a:rPr>
              <a:t> MBq, time from injection=1h 20m </a:t>
            </a:r>
            <a:r>
              <a:rPr lang="en-IT" sz="3360" dirty="0">
                <a:solidFill>
                  <a:schemeClr val="tx1"/>
                </a:solidFill>
                <a:latin typeface="Arial" panose="020B0604020202020204" pitchFamily="34" charset="0"/>
                <a:cs typeface="Arial" panose="020B0604020202020204" pitchFamily="34" charset="0"/>
              </a:rPr>
              <a:t>± 25m</a:t>
            </a:r>
            <a:endParaRPr lang="en-GB" sz="3360" dirty="0">
              <a:solidFill>
                <a:schemeClr val="tx1"/>
              </a:solidFill>
              <a:latin typeface="Arial" panose="020B0604020202020204" pitchFamily="34" charset="0"/>
              <a:cs typeface="Arial" panose="020B0604020202020204" pitchFamily="34" charset="0"/>
            </a:endParaRPr>
          </a:p>
        </p:txBody>
      </p:sp>
      <p:sp>
        <p:nvSpPr>
          <p:cNvPr id="53" name="Rectangle: Rounded Corners 52">
            <a:extLst>
              <a:ext uri="{FF2B5EF4-FFF2-40B4-BE49-F238E27FC236}">
                <a16:creationId xmlns:a16="http://schemas.microsoft.com/office/drawing/2014/main" id="{AB66122C-9C31-4259-A319-324AAB7AC718}"/>
              </a:ext>
            </a:extLst>
          </p:cNvPr>
          <p:cNvSpPr/>
          <p:nvPr/>
        </p:nvSpPr>
        <p:spPr>
          <a:xfrm>
            <a:off x="21687356" y="7386630"/>
            <a:ext cx="15597917" cy="3422405"/>
          </a:xfrm>
          <a:prstGeom prst="roundRect">
            <a:avLst>
              <a:gd name="adj" fmla="val 7742"/>
            </a:avLst>
          </a:prstGeom>
          <a:no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381" indent="-533381" algn="just">
              <a:buFontTx/>
              <a:buChar char="-"/>
            </a:pPr>
            <a:r>
              <a:rPr lang="en-GB" sz="3360" dirty="0">
                <a:solidFill>
                  <a:schemeClr val="tx1"/>
                </a:solidFill>
                <a:latin typeface="Arial" panose="020B0604020202020204" pitchFamily="34" charset="0"/>
                <a:cs typeface="Arial" panose="020B0604020202020204" pitchFamily="34" charset="0"/>
              </a:rPr>
              <a:t>This study aims to investigate </a:t>
            </a:r>
            <a:r>
              <a:rPr lang="en-GB" sz="3360" b="1" dirty="0">
                <a:solidFill>
                  <a:schemeClr val="tx1"/>
                </a:solidFill>
                <a:latin typeface="Arial" panose="020B0604020202020204" pitchFamily="34" charset="0"/>
                <a:cs typeface="Arial" panose="020B0604020202020204" pitchFamily="34" charset="0"/>
              </a:rPr>
              <a:t>FDG PET characteristics </a:t>
            </a:r>
            <a:r>
              <a:rPr lang="en-GB" sz="3360" dirty="0">
                <a:solidFill>
                  <a:schemeClr val="tx1"/>
                </a:solidFill>
                <a:latin typeface="Arial" panose="020B0604020202020204" pitchFamily="34" charset="0"/>
                <a:cs typeface="Arial" panose="020B0604020202020204" pitchFamily="34" charset="0"/>
              </a:rPr>
              <a:t>in the lumbar vertebrae of degenerative scoliosis patients in the </a:t>
            </a:r>
            <a:r>
              <a:rPr lang="en-GB" sz="3360" b="1" dirty="0">
                <a:solidFill>
                  <a:schemeClr val="tx1"/>
                </a:solidFill>
                <a:latin typeface="Arial" panose="020B0604020202020204" pitchFamily="34" charset="0"/>
                <a:cs typeface="Arial" panose="020B0604020202020204" pitchFamily="34" charset="0"/>
              </a:rPr>
              <a:t>Rush electronic health record</a:t>
            </a:r>
            <a:r>
              <a:rPr lang="en-GB" sz="3360" dirty="0">
                <a:solidFill>
                  <a:schemeClr val="tx1"/>
                </a:solidFill>
                <a:latin typeface="Arial" panose="020B0604020202020204" pitchFamily="34" charset="0"/>
                <a:cs typeface="Arial" panose="020B0604020202020204" pitchFamily="34" charset="0"/>
              </a:rPr>
              <a:t> (EHR).</a:t>
            </a:r>
          </a:p>
          <a:p>
            <a:pPr marL="533381" indent="-533381" algn="just">
              <a:buFontTx/>
              <a:buChar char="-"/>
            </a:pPr>
            <a:r>
              <a:rPr lang="en-GB" sz="3360" dirty="0">
                <a:solidFill>
                  <a:schemeClr val="tx1"/>
                </a:solidFill>
                <a:latin typeface="Arial" panose="020B0604020202020204" pitchFamily="34" charset="0"/>
                <a:cs typeface="Arial" panose="020B0604020202020204" pitchFamily="34" charset="0"/>
              </a:rPr>
              <a:t>We hypothesized that </a:t>
            </a:r>
            <a:r>
              <a:rPr lang="en-GB" sz="3360" b="1" dirty="0">
                <a:solidFill>
                  <a:schemeClr val="tx1"/>
                </a:solidFill>
                <a:latin typeface="Arial" panose="020B0604020202020204" pitchFamily="34" charset="0"/>
                <a:cs typeface="Arial" panose="020B0604020202020204" pitchFamily="34" charset="0"/>
              </a:rPr>
              <a:t>spinal level </a:t>
            </a:r>
            <a:r>
              <a:rPr lang="en-GB" sz="3360" dirty="0">
                <a:solidFill>
                  <a:schemeClr val="tx1"/>
                </a:solidFill>
                <a:latin typeface="Arial" panose="020B0604020202020204" pitchFamily="34" charset="0"/>
                <a:cs typeface="Arial" panose="020B0604020202020204" pitchFamily="34" charset="0"/>
              </a:rPr>
              <a:t>and </a:t>
            </a:r>
            <a:r>
              <a:rPr lang="en-GB" sz="3360" b="1" dirty="0">
                <a:solidFill>
                  <a:schemeClr val="tx1"/>
                </a:solidFill>
                <a:latin typeface="Arial" panose="020B0604020202020204" pitchFamily="34" charset="0"/>
                <a:cs typeface="Arial" panose="020B0604020202020204" pitchFamily="34" charset="0"/>
              </a:rPr>
              <a:t>scoliosis severity </a:t>
            </a:r>
            <a:r>
              <a:rPr lang="en-GB" sz="3360" dirty="0">
                <a:solidFill>
                  <a:schemeClr val="tx1"/>
                </a:solidFill>
                <a:latin typeface="Arial" panose="020B0604020202020204" pitchFamily="34" charset="0"/>
                <a:cs typeface="Arial" panose="020B0604020202020204" pitchFamily="34" charset="0"/>
              </a:rPr>
              <a:t>are correlated to </a:t>
            </a:r>
            <a:r>
              <a:rPr lang="en-GB" sz="3360" b="1" dirty="0">
                <a:solidFill>
                  <a:schemeClr val="tx1"/>
                </a:solidFill>
                <a:latin typeface="Arial" panose="020B0604020202020204" pitchFamily="34" charset="0"/>
                <a:cs typeface="Arial" panose="020B0604020202020204" pitchFamily="34" charset="0"/>
              </a:rPr>
              <a:t>glucose metabolism</a:t>
            </a:r>
            <a:r>
              <a:rPr lang="en-GB" sz="3360" dirty="0">
                <a:solidFill>
                  <a:schemeClr val="tx1"/>
                </a:solidFill>
                <a:latin typeface="Arial" panose="020B0604020202020204" pitchFamily="34" charset="0"/>
                <a:cs typeface="Arial" panose="020B0604020202020204" pitchFamily="34" charset="0"/>
              </a:rPr>
              <a:t>. </a:t>
            </a:r>
            <a:endParaRPr lang="en-US" sz="3360" dirty="0">
              <a:solidFill>
                <a:schemeClr val="tx1"/>
              </a:solidFill>
              <a:latin typeface="Arial" panose="020B0604020202020204" pitchFamily="34" charset="0"/>
              <a:cs typeface="Arial" panose="020B0604020202020204" pitchFamily="34" charset="0"/>
            </a:endParaRPr>
          </a:p>
        </p:txBody>
      </p:sp>
      <p:sp>
        <p:nvSpPr>
          <p:cNvPr id="19" name="Rectangle: Rounded Corners 52">
            <a:extLst>
              <a:ext uri="{FF2B5EF4-FFF2-40B4-BE49-F238E27FC236}">
                <a16:creationId xmlns:a16="http://schemas.microsoft.com/office/drawing/2014/main" id="{E778EDA7-AE2C-0B7F-4509-1BB0AFBA4118}"/>
              </a:ext>
            </a:extLst>
          </p:cNvPr>
          <p:cNvSpPr/>
          <p:nvPr/>
        </p:nvSpPr>
        <p:spPr>
          <a:xfrm>
            <a:off x="1119526" y="7411859"/>
            <a:ext cx="20397507" cy="3442867"/>
          </a:xfrm>
          <a:prstGeom prst="roundRect">
            <a:avLst>
              <a:gd name="adj" fmla="val 13148"/>
            </a:avLst>
          </a:prstGeom>
          <a:no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381" indent="-533381">
              <a:buFontTx/>
              <a:buChar char="-"/>
            </a:pPr>
            <a:r>
              <a:rPr lang="en-GB" sz="3360" b="1" dirty="0">
                <a:solidFill>
                  <a:schemeClr val="tx1"/>
                </a:solidFill>
                <a:latin typeface="Arial" panose="020B0604020202020204" pitchFamily="34" charset="0"/>
                <a:cs typeface="Arial" panose="020B0604020202020204" pitchFamily="34" charset="0"/>
              </a:rPr>
              <a:t>Degenerative scoliosis </a:t>
            </a:r>
            <a:r>
              <a:rPr lang="en-GB" sz="3360" dirty="0">
                <a:solidFill>
                  <a:schemeClr val="tx1"/>
                </a:solidFill>
                <a:latin typeface="Arial" panose="020B0604020202020204" pitchFamily="34" charset="0"/>
                <a:cs typeface="Arial" panose="020B0604020202020204" pitchFamily="34" charset="0"/>
              </a:rPr>
              <a:t>- a lateral curvature of the spine due to age-related degeneration of spinal structures - affects about </a:t>
            </a:r>
            <a:r>
              <a:rPr lang="en-GB" sz="3360" b="1" dirty="0">
                <a:solidFill>
                  <a:schemeClr val="tx1"/>
                </a:solidFill>
                <a:latin typeface="Arial" panose="020B0604020202020204" pitchFamily="34" charset="0"/>
                <a:cs typeface="Arial" panose="020B0604020202020204" pitchFamily="34" charset="0"/>
              </a:rPr>
              <a:t>one in three individuals </a:t>
            </a:r>
            <a:r>
              <a:rPr lang="en-GB" sz="3360" dirty="0">
                <a:solidFill>
                  <a:schemeClr val="tx1"/>
                </a:solidFill>
                <a:latin typeface="Arial" panose="020B0604020202020204" pitchFamily="34" charset="0"/>
                <a:cs typeface="Arial" panose="020B0604020202020204" pitchFamily="34" charset="0"/>
              </a:rPr>
              <a:t>over 60</a:t>
            </a:r>
            <a:r>
              <a:rPr lang="en-GB" sz="3360" baseline="30000" dirty="0">
                <a:solidFill>
                  <a:schemeClr val="tx1"/>
                </a:solidFill>
                <a:latin typeface="Arial" panose="020B0604020202020204" pitchFamily="34" charset="0"/>
                <a:cs typeface="Arial" panose="020B0604020202020204" pitchFamily="34" charset="0"/>
              </a:rPr>
              <a:t>1</a:t>
            </a:r>
            <a:r>
              <a:rPr lang="en-GB" sz="3360" dirty="0">
                <a:solidFill>
                  <a:schemeClr val="tx1"/>
                </a:solidFill>
                <a:latin typeface="Arial" panose="020B0604020202020204" pitchFamily="34" charset="0"/>
                <a:cs typeface="Arial" panose="020B0604020202020204" pitchFamily="34" charset="0"/>
              </a:rPr>
              <a:t>.</a:t>
            </a:r>
            <a:endParaRPr lang="en-GB" sz="3360" baseline="30000" dirty="0">
              <a:solidFill>
                <a:schemeClr val="tx1"/>
              </a:solidFill>
              <a:latin typeface="Arial" panose="020B0604020202020204" pitchFamily="34" charset="0"/>
              <a:cs typeface="Arial" panose="020B0604020202020204" pitchFamily="34" charset="0"/>
            </a:endParaRPr>
          </a:p>
          <a:p>
            <a:pPr marL="533381" indent="-533381">
              <a:buFontTx/>
              <a:buChar char="-"/>
            </a:pPr>
            <a:r>
              <a:rPr lang="en-GB" sz="3360" dirty="0">
                <a:solidFill>
                  <a:schemeClr val="tx1"/>
                </a:solidFill>
                <a:latin typeface="Arial" panose="020B0604020202020204" pitchFamily="34" charset="0"/>
                <a:cs typeface="Arial" panose="020B0604020202020204" pitchFamily="34" charset="0"/>
              </a:rPr>
              <a:t>While structural changes in degenerative scoliosis are well-characterized through CT and MRI</a:t>
            </a:r>
            <a:r>
              <a:rPr lang="en-GB" sz="3360" b="1" baseline="30000" dirty="0">
                <a:solidFill>
                  <a:schemeClr val="tx1"/>
                </a:solidFill>
                <a:latin typeface="Arial" panose="020B0604020202020204" pitchFamily="34" charset="0"/>
                <a:cs typeface="Arial" panose="020B0604020202020204" pitchFamily="34" charset="0"/>
              </a:rPr>
              <a:t>2</a:t>
            </a:r>
            <a:r>
              <a:rPr lang="en-GB" sz="3360" dirty="0">
                <a:solidFill>
                  <a:schemeClr val="tx1"/>
                </a:solidFill>
                <a:latin typeface="Arial" panose="020B0604020202020204" pitchFamily="34" charset="0"/>
                <a:cs typeface="Arial" panose="020B0604020202020204" pitchFamily="34" charset="0"/>
              </a:rPr>
              <a:t>, the upstream </a:t>
            </a:r>
            <a:r>
              <a:rPr lang="en-GB" sz="3360" b="1" dirty="0">
                <a:solidFill>
                  <a:schemeClr val="tx1"/>
                </a:solidFill>
                <a:latin typeface="Arial" panose="020B0604020202020204" pitchFamily="34" charset="0"/>
                <a:cs typeface="Arial" panose="020B0604020202020204" pitchFamily="34" charset="0"/>
              </a:rPr>
              <a:t>drivers</a:t>
            </a:r>
            <a:r>
              <a:rPr lang="en-GB" sz="3360" dirty="0">
                <a:solidFill>
                  <a:schemeClr val="tx1"/>
                </a:solidFill>
                <a:latin typeface="Arial" panose="020B0604020202020204" pitchFamily="34" charset="0"/>
                <a:cs typeface="Arial" panose="020B0604020202020204" pitchFamily="34" charset="0"/>
              </a:rPr>
              <a:t> of degenerative spinal curvature are </a:t>
            </a:r>
            <a:r>
              <a:rPr lang="en-GB" sz="3360" b="1" dirty="0">
                <a:solidFill>
                  <a:schemeClr val="tx1"/>
                </a:solidFill>
                <a:latin typeface="Arial" panose="020B0604020202020204" pitchFamily="34" charset="0"/>
                <a:cs typeface="Arial" panose="020B0604020202020204" pitchFamily="34" charset="0"/>
              </a:rPr>
              <a:t>not well described.</a:t>
            </a:r>
          </a:p>
          <a:p>
            <a:pPr marL="533381" indent="-533381">
              <a:buFontTx/>
              <a:buChar char="-"/>
            </a:pPr>
            <a:r>
              <a:rPr lang="en-GB" sz="3360" dirty="0">
                <a:solidFill>
                  <a:schemeClr val="tx1"/>
                </a:solidFill>
                <a:latin typeface="Arial" panose="020B0604020202020204" pitchFamily="34" charset="0"/>
                <a:cs typeface="Arial" panose="020B0604020202020204" pitchFamily="34" charset="0"/>
              </a:rPr>
              <a:t>Previous studies employed </a:t>
            </a:r>
            <a:r>
              <a:rPr lang="en-GB" sz="3360" b="1" dirty="0">
                <a:solidFill>
                  <a:schemeClr val="tx1"/>
                </a:solidFill>
                <a:latin typeface="Arial" panose="020B0604020202020204" pitchFamily="34" charset="0"/>
                <a:cs typeface="Arial" panose="020B0604020202020204" pitchFamily="34" charset="0"/>
              </a:rPr>
              <a:t>Positron Emission Tomography </a:t>
            </a:r>
            <a:r>
              <a:rPr lang="en-GB" sz="3360" dirty="0">
                <a:solidFill>
                  <a:schemeClr val="tx1"/>
                </a:solidFill>
                <a:latin typeface="Arial" panose="020B0604020202020204" pitchFamily="34" charset="0"/>
                <a:cs typeface="Arial" panose="020B0604020202020204" pitchFamily="34" charset="0"/>
              </a:rPr>
              <a:t>(</a:t>
            </a:r>
            <a:r>
              <a:rPr lang="en-GB" sz="3360" b="1" dirty="0">
                <a:solidFill>
                  <a:schemeClr val="tx1"/>
                </a:solidFill>
                <a:latin typeface="Arial" panose="020B0604020202020204" pitchFamily="34" charset="0"/>
                <a:cs typeface="Arial" panose="020B0604020202020204" pitchFamily="34" charset="0"/>
              </a:rPr>
              <a:t>PET</a:t>
            </a:r>
            <a:r>
              <a:rPr lang="en-GB" sz="3360" dirty="0">
                <a:solidFill>
                  <a:schemeClr val="tx1"/>
                </a:solidFill>
                <a:latin typeface="Arial" panose="020B0604020202020204" pitchFamily="34" charset="0"/>
                <a:cs typeface="Arial" panose="020B0604020202020204" pitchFamily="34" charset="0"/>
              </a:rPr>
              <a:t>) using 18 Fluorine – Fluorodeoxyglucose (</a:t>
            </a:r>
            <a:r>
              <a:rPr lang="en-GB" sz="3360" b="1" dirty="0">
                <a:solidFill>
                  <a:schemeClr val="tx1"/>
                </a:solidFill>
                <a:latin typeface="Arial" panose="020B0604020202020204" pitchFamily="34" charset="0"/>
                <a:cs typeface="Arial" panose="020B0604020202020204" pitchFamily="34" charset="0"/>
              </a:rPr>
              <a:t>18F-FDG</a:t>
            </a:r>
            <a:r>
              <a:rPr lang="en-GB" sz="3360" dirty="0">
                <a:solidFill>
                  <a:schemeClr val="tx1"/>
                </a:solidFill>
                <a:latin typeface="Arial" panose="020B0604020202020204" pitchFamily="34" charset="0"/>
                <a:cs typeface="Arial" panose="020B0604020202020204" pitchFamily="34" charset="0"/>
              </a:rPr>
              <a:t>) as a method to measure </a:t>
            </a:r>
            <a:r>
              <a:rPr lang="en-GB" sz="3360" b="1" dirty="0">
                <a:solidFill>
                  <a:schemeClr val="tx1"/>
                </a:solidFill>
                <a:latin typeface="Arial" panose="020B0604020202020204" pitchFamily="34" charset="0"/>
                <a:cs typeface="Arial" panose="020B0604020202020204" pitchFamily="34" charset="0"/>
              </a:rPr>
              <a:t>glucose metabolism </a:t>
            </a:r>
            <a:r>
              <a:rPr lang="en-GB" sz="3360" dirty="0">
                <a:solidFill>
                  <a:schemeClr val="tx1"/>
                </a:solidFill>
                <a:latin typeface="Arial" panose="020B0604020202020204" pitchFamily="34" charset="0"/>
                <a:cs typeface="Arial" panose="020B0604020202020204" pitchFamily="34" charset="0"/>
              </a:rPr>
              <a:t>in vivo in humans</a:t>
            </a:r>
            <a:r>
              <a:rPr lang="en-GB" sz="3360" baseline="30000" dirty="0">
                <a:solidFill>
                  <a:schemeClr val="tx1"/>
                </a:solidFill>
                <a:latin typeface="Arial" panose="020B0604020202020204" pitchFamily="34" charset="0"/>
                <a:cs typeface="Arial" panose="020B0604020202020204" pitchFamily="34" charset="0"/>
              </a:rPr>
              <a:t>3</a:t>
            </a:r>
            <a:r>
              <a:rPr lang="en-GB" sz="3360" dirty="0">
                <a:solidFill>
                  <a:schemeClr val="tx1"/>
                </a:solidFill>
                <a:latin typeface="Arial" panose="020B0604020202020204" pitchFamily="34" charset="0"/>
                <a:cs typeface="Arial" panose="020B0604020202020204" pitchFamily="34" charset="0"/>
              </a:rPr>
              <a:t>.</a:t>
            </a:r>
          </a:p>
        </p:txBody>
      </p:sp>
      <p:sp>
        <p:nvSpPr>
          <p:cNvPr id="50" name="Rectangle: Rounded Corners 49">
            <a:extLst>
              <a:ext uri="{FF2B5EF4-FFF2-40B4-BE49-F238E27FC236}">
                <a16:creationId xmlns:a16="http://schemas.microsoft.com/office/drawing/2014/main" id="{EF01785E-53B0-4C4F-9B4B-B19F4B051124}"/>
              </a:ext>
            </a:extLst>
          </p:cNvPr>
          <p:cNvSpPr/>
          <p:nvPr/>
        </p:nvSpPr>
        <p:spPr>
          <a:xfrm>
            <a:off x="1164444" y="500293"/>
            <a:ext cx="32792666" cy="3033053"/>
          </a:xfrm>
          <a:prstGeom prst="roundRect">
            <a:avLst>
              <a:gd name="adj" fmla="val 24072"/>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13" b="1" dirty="0">
                <a:latin typeface="Arial" panose="020B0604020202020204" pitchFamily="34" charset="0"/>
                <a:cs typeface="Arial" panose="020B0604020202020204" pitchFamily="34" charset="0"/>
              </a:rPr>
              <a:t>Assessing Vertebral Metabolism in Lumbar Degenerative Scoliosis Through Deep Learning and FDG PET Imaging</a:t>
            </a:r>
            <a:endParaRPr lang="en-US" sz="8213" b="1"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D254A4FA-FAA1-430C-A2D6-546B943EE291}"/>
              </a:ext>
            </a:extLst>
          </p:cNvPr>
          <p:cNvSpPr/>
          <p:nvPr/>
        </p:nvSpPr>
        <p:spPr>
          <a:xfrm>
            <a:off x="1056185" y="3572503"/>
            <a:ext cx="36042295" cy="1382494"/>
          </a:xfrm>
          <a:prstGeom prst="rect">
            <a:avLst/>
          </a:prstGeom>
        </p:spPr>
        <p:txBody>
          <a:bodyPr wrap="square">
            <a:spAutoFit/>
          </a:bodyPr>
          <a:lstStyle/>
          <a:p>
            <a:pPr algn="ctr">
              <a:spcAft>
                <a:spcPts val="1120"/>
              </a:spcAft>
            </a:pPr>
            <a:r>
              <a:rPr lang="en-US" sz="4107" b="1" dirty="0">
                <a:solidFill>
                  <a:srgbClr val="00653B"/>
                </a:solidFill>
                <a:latin typeface="Arial" panose="020B0604020202020204" pitchFamily="34" charset="0"/>
                <a:cs typeface="Arial" panose="020B0604020202020204" pitchFamily="34" charset="0"/>
              </a:rPr>
              <a:t>Mattia Perrone</a:t>
            </a:r>
            <a:r>
              <a:rPr lang="en-US" sz="4107" b="1" baseline="30000" dirty="0">
                <a:solidFill>
                  <a:srgbClr val="00653B"/>
                </a:solidFill>
                <a:latin typeface="Arial" panose="020B0604020202020204" pitchFamily="34" charset="0"/>
                <a:cs typeface="Arial" panose="020B0604020202020204" pitchFamily="34" charset="0"/>
              </a:rPr>
              <a:t>1</a:t>
            </a:r>
            <a:r>
              <a:rPr lang="en-US" sz="4107" b="1" dirty="0">
                <a:solidFill>
                  <a:srgbClr val="00653B"/>
                </a:solidFill>
                <a:latin typeface="Arial" panose="020B0604020202020204" pitchFamily="34" charset="0"/>
                <a:cs typeface="Arial" panose="020B0604020202020204" pitchFamily="34" charset="0"/>
              </a:rPr>
              <a:t>, John T. Martin</a:t>
            </a:r>
            <a:r>
              <a:rPr lang="en-US" sz="4107" b="1" baseline="30000" dirty="0">
                <a:solidFill>
                  <a:srgbClr val="00653B"/>
                </a:solidFill>
                <a:latin typeface="Arial" panose="020B0604020202020204" pitchFamily="34" charset="0"/>
                <a:cs typeface="Arial" panose="020B0604020202020204" pitchFamily="34" charset="0"/>
              </a:rPr>
              <a:t>1</a:t>
            </a:r>
            <a:endParaRPr lang="en-US" sz="3733" b="1" baseline="30000" dirty="0">
              <a:solidFill>
                <a:srgbClr val="00653B"/>
              </a:solidFill>
              <a:latin typeface="Arial" panose="020B0604020202020204" pitchFamily="34" charset="0"/>
              <a:cs typeface="Arial" panose="020B0604020202020204" pitchFamily="34" charset="0"/>
            </a:endParaRPr>
          </a:p>
          <a:p>
            <a:pPr algn="ctr"/>
            <a:r>
              <a:rPr lang="en-US" sz="3360" i="1" baseline="30000" dirty="0">
                <a:latin typeface="Arial" panose="020B0604020202020204" pitchFamily="34" charset="0"/>
                <a:cs typeface="Arial" panose="020B0604020202020204" pitchFamily="34" charset="0"/>
              </a:rPr>
              <a:t>1</a:t>
            </a:r>
            <a:r>
              <a:rPr lang="en-US" sz="3360" i="1" dirty="0">
                <a:latin typeface="Arial" panose="020B0604020202020204" pitchFamily="34" charset="0"/>
                <a:cs typeface="Arial" panose="020B0604020202020204" pitchFamily="34" charset="0"/>
              </a:rPr>
              <a:t>Rush University Medical Center, Chicago, IL</a:t>
            </a:r>
          </a:p>
        </p:txBody>
      </p:sp>
      <p:sp>
        <p:nvSpPr>
          <p:cNvPr id="7" name="Rectangle 6">
            <a:extLst>
              <a:ext uri="{FF2B5EF4-FFF2-40B4-BE49-F238E27FC236}">
                <a16:creationId xmlns:a16="http://schemas.microsoft.com/office/drawing/2014/main" id="{6E793141-DDCB-407E-93B6-10D26AD62A14}"/>
              </a:ext>
            </a:extLst>
          </p:cNvPr>
          <p:cNvSpPr/>
          <p:nvPr/>
        </p:nvSpPr>
        <p:spPr>
          <a:xfrm>
            <a:off x="0" y="35799920"/>
            <a:ext cx="38404800" cy="2598501"/>
          </a:xfrm>
          <a:prstGeom prst="rect">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573" b="1" dirty="0">
              <a:solidFill>
                <a:srgbClr val="FF0000"/>
              </a:solidFill>
            </a:endParaRPr>
          </a:p>
        </p:txBody>
      </p:sp>
      <p:cxnSp>
        <p:nvCxnSpPr>
          <p:cNvPr id="45" name="Straight Connector 44">
            <a:extLst>
              <a:ext uri="{FF2B5EF4-FFF2-40B4-BE49-F238E27FC236}">
                <a16:creationId xmlns:a16="http://schemas.microsoft.com/office/drawing/2014/main" id="{5A5EA8ED-9D59-4F55-9BFF-3712DF0FA3A1}"/>
              </a:ext>
            </a:extLst>
          </p:cNvPr>
          <p:cNvCxnSpPr>
            <a:cxnSpLocks/>
          </p:cNvCxnSpPr>
          <p:nvPr/>
        </p:nvCxnSpPr>
        <p:spPr>
          <a:xfrm>
            <a:off x="1119527" y="5127647"/>
            <a:ext cx="36042295" cy="0"/>
          </a:xfrm>
          <a:prstGeom prst="line">
            <a:avLst/>
          </a:prstGeom>
          <a:ln w="38100">
            <a:solidFill>
              <a:srgbClr val="00653B"/>
            </a:solidFill>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BD655BAE-88E5-4FAC-A24D-476632F6A834}"/>
              </a:ext>
            </a:extLst>
          </p:cNvPr>
          <p:cNvSpPr/>
          <p:nvPr/>
        </p:nvSpPr>
        <p:spPr>
          <a:xfrm>
            <a:off x="885866" y="5409391"/>
            <a:ext cx="36633065" cy="1182842"/>
          </a:xfrm>
          <a:prstGeom prst="roundRect">
            <a:avLst>
              <a:gd name="adj" fmla="val 34428"/>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60" b="1">
                <a:solidFill>
                  <a:schemeClr val="bg1"/>
                </a:solidFill>
                <a:latin typeface="Arial" panose="020B0604020202020204" pitchFamily="34" charset="0"/>
                <a:cs typeface="Arial" panose="020B0604020202020204" pitchFamily="34" charset="0"/>
              </a:rPr>
              <a:t>Introduction</a:t>
            </a:r>
          </a:p>
        </p:txBody>
      </p:sp>
      <p:sp>
        <p:nvSpPr>
          <p:cNvPr id="35" name="Rectangle: Rounded Corners 34">
            <a:extLst>
              <a:ext uri="{FF2B5EF4-FFF2-40B4-BE49-F238E27FC236}">
                <a16:creationId xmlns:a16="http://schemas.microsoft.com/office/drawing/2014/main" id="{51A9D40A-965B-4637-A350-72D613CEDAE8}"/>
              </a:ext>
            </a:extLst>
          </p:cNvPr>
          <p:cNvSpPr/>
          <p:nvPr/>
        </p:nvSpPr>
        <p:spPr>
          <a:xfrm>
            <a:off x="885862" y="5410741"/>
            <a:ext cx="36633065" cy="5785512"/>
          </a:xfrm>
          <a:prstGeom prst="roundRect">
            <a:avLst>
              <a:gd name="adj" fmla="val 5395"/>
            </a:avLst>
          </a:prstGeom>
          <a:noFill/>
          <a:ln>
            <a:solidFill>
              <a:schemeClr val="bg1"/>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8"/>
          </a:p>
        </p:txBody>
      </p:sp>
      <p:sp>
        <p:nvSpPr>
          <p:cNvPr id="41" name="Rectangle: Rounded Corners 40">
            <a:extLst>
              <a:ext uri="{FF2B5EF4-FFF2-40B4-BE49-F238E27FC236}">
                <a16:creationId xmlns:a16="http://schemas.microsoft.com/office/drawing/2014/main" id="{9BC64D08-7476-4B4B-A1A0-D3015EFD8100}"/>
              </a:ext>
            </a:extLst>
          </p:cNvPr>
          <p:cNvSpPr/>
          <p:nvPr/>
        </p:nvSpPr>
        <p:spPr>
          <a:xfrm>
            <a:off x="9340824" y="6734086"/>
            <a:ext cx="3640158" cy="840000"/>
          </a:xfrm>
          <a:prstGeom prst="roundRect">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7" b="1" dirty="0">
                <a:latin typeface="Arial" panose="020B0604020202020204" pitchFamily="34" charset="0"/>
                <a:cs typeface="Arial" panose="020B0604020202020204" pitchFamily="34" charset="0"/>
              </a:rPr>
              <a:t>Background</a:t>
            </a:r>
          </a:p>
        </p:txBody>
      </p:sp>
      <p:sp>
        <p:nvSpPr>
          <p:cNvPr id="54" name="Rectangle: Rounded Corners 53">
            <a:extLst>
              <a:ext uri="{FF2B5EF4-FFF2-40B4-BE49-F238E27FC236}">
                <a16:creationId xmlns:a16="http://schemas.microsoft.com/office/drawing/2014/main" id="{9E3D580F-8D65-4B8A-8D5B-0CAB04F03DAD}"/>
              </a:ext>
            </a:extLst>
          </p:cNvPr>
          <p:cNvSpPr/>
          <p:nvPr/>
        </p:nvSpPr>
        <p:spPr>
          <a:xfrm>
            <a:off x="27524043" y="6747662"/>
            <a:ext cx="3770135" cy="840000"/>
          </a:xfrm>
          <a:prstGeom prst="roundRect">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7" b="1" dirty="0">
                <a:latin typeface="Arial" panose="020B0604020202020204" pitchFamily="34" charset="0"/>
                <a:cs typeface="Arial" panose="020B0604020202020204" pitchFamily="34" charset="0"/>
              </a:rPr>
              <a:t>Objective</a:t>
            </a:r>
          </a:p>
        </p:txBody>
      </p:sp>
      <p:sp>
        <p:nvSpPr>
          <p:cNvPr id="81" name="Rectangle: Rounded Corners 80">
            <a:extLst>
              <a:ext uri="{FF2B5EF4-FFF2-40B4-BE49-F238E27FC236}">
                <a16:creationId xmlns:a16="http://schemas.microsoft.com/office/drawing/2014/main" id="{B3E7C13A-DBF5-4503-82FC-4AF92E133709}"/>
              </a:ext>
            </a:extLst>
          </p:cNvPr>
          <p:cNvSpPr/>
          <p:nvPr/>
        </p:nvSpPr>
        <p:spPr>
          <a:xfrm>
            <a:off x="949194" y="26239242"/>
            <a:ext cx="24486359" cy="1176000"/>
          </a:xfrm>
          <a:prstGeom prst="roundRect">
            <a:avLst>
              <a:gd name="adj" fmla="val 30316"/>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60" b="1" dirty="0">
                <a:solidFill>
                  <a:schemeClr val="bg1"/>
                </a:solidFill>
                <a:latin typeface="Arial" panose="020B0604020202020204" pitchFamily="34" charset="0"/>
                <a:cs typeface="Arial" panose="020B0604020202020204" pitchFamily="34" charset="0"/>
              </a:rPr>
              <a:t>Results &amp; Discussion</a:t>
            </a:r>
          </a:p>
        </p:txBody>
      </p:sp>
      <p:sp>
        <p:nvSpPr>
          <p:cNvPr id="82" name="Rectangle: Rounded Corners 81">
            <a:extLst>
              <a:ext uri="{FF2B5EF4-FFF2-40B4-BE49-F238E27FC236}">
                <a16:creationId xmlns:a16="http://schemas.microsoft.com/office/drawing/2014/main" id="{C3871710-7C3E-4606-962A-F6C8A648495D}"/>
              </a:ext>
            </a:extLst>
          </p:cNvPr>
          <p:cNvSpPr/>
          <p:nvPr/>
        </p:nvSpPr>
        <p:spPr>
          <a:xfrm>
            <a:off x="918713" y="26239242"/>
            <a:ext cx="24609400" cy="9412417"/>
          </a:xfrm>
          <a:prstGeom prst="roundRect">
            <a:avLst>
              <a:gd name="adj" fmla="val 4178"/>
            </a:avLst>
          </a:prstGeom>
          <a:noFill/>
          <a:ln>
            <a:solidFill>
              <a:schemeClr val="bg1"/>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8"/>
          </a:p>
        </p:txBody>
      </p:sp>
      <p:sp>
        <p:nvSpPr>
          <p:cNvPr id="87" name="Rectangle: Rounded Corners 86">
            <a:extLst>
              <a:ext uri="{FF2B5EF4-FFF2-40B4-BE49-F238E27FC236}">
                <a16:creationId xmlns:a16="http://schemas.microsoft.com/office/drawing/2014/main" id="{28B412C3-C394-4F2D-ACB0-93AB63F33FB9}"/>
              </a:ext>
            </a:extLst>
          </p:cNvPr>
          <p:cNvSpPr/>
          <p:nvPr/>
        </p:nvSpPr>
        <p:spPr>
          <a:xfrm>
            <a:off x="918714" y="11405904"/>
            <a:ext cx="36633062" cy="1176000"/>
          </a:xfrm>
          <a:prstGeom prst="roundRect">
            <a:avLst>
              <a:gd name="adj" fmla="val 35783"/>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60" b="1">
                <a:solidFill>
                  <a:schemeClr val="bg1"/>
                </a:solidFill>
                <a:latin typeface="Arial" panose="020B0604020202020204" pitchFamily="34" charset="0"/>
                <a:cs typeface="Arial" panose="020B0604020202020204" pitchFamily="34" charset="0"/>
              </a:rPr>
              <a:t>Methods</a:t>
            </a:r>
          </a:p>
        </p:txBody>
      </p:sp>
      <p:sp>
        <p:nvSpPr>
          <p:cNvPr id="88" name="Rectangle: Rounded Corners 87">
            <a:extLst>
              <a:ext uri="{FF2B5EF4-FFF2-40B4-BE49-F238E27FC236}">
                <a16:creationId xmlns:a16="http://schemas.microsoft.com/office/drawing/2014/main" id="{30186BB8-3128-4222-9602-74527C11DFAB}"/>
              </a:ext>
            </a:extLst>
          </p:cNvPr>
          <p:cNvSpPr/>
          <p:nvPr/>
        </p:nvSpPr>
        <p:spPr>
          <a:xfrm>
            <a:off x="918714" y="11341198"/>
            <a:ext cx="36633062" cy="14666514"/>
          </a:xfrm>
          <a:prstGeom prst="roundRect">
            <a:avLst>
              <a:gd name="adj" fmla="val 2669"/>
            </a:avLst>
          </a:prstGeom>
          <a:noFill/>
          <a:ln>
            <a:solidFill>
              <a:schemeClr val="bg1"/>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8"/>
          </a:p>
        </p:txBody>
      </p:sp>
      <p:sp>
        <p:nvSpPr>
          <p:cNvPr id="59" name="Rectangle 58">
            <a:extLst>
              <a:ext uri="{FF2B5EF4-FFF2-40B4-BE49-F238E27FC236}">
                <a16:creationId xmlns:a16="http://schemas.microsoft.com/office/drawing/2014/main" id="{714EF406-9113-4771-AF4F-4381F3B80693}"/>
              </a:ext>
            </a:extLst>
          </p:cNvPr>
          <p:cNvSpPr/>
          <p:nvPr/>
        </p:nvSpPr>
        <p:spPr>
          <a:xfrm>
            <a:off x="28756229" y="35723570"/>
            <a:ext cx="9645515" cy="27467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94"/>
          </a:p>
        </p:txBody>
      </p:sp>
      <p:sp>
        <p:nvSpPr>
          <p:cNvPr id="60" name="Oval 59">
            <a:extLst>
              <a:ext uri="{FF2B5EF4-FFF2-40B4-BE49-F238E27FC236}">
                <a16:creationId xmlns:a16="http://schemas.microsoft.com/office/drawing/2014/main" id="{AC8AE7F1-C60F-410B-AF4A-871374EAAB1A}"/>
              </a:ext>
            </a:extLst>
          </p:cNvPr>
          <p:cNvSpPr/>
          <p:nvPr/>
        </p:nvSpPr>
        <p:spPr>
          <a:xfrm>
            <a:off x="27652643" y="35503893"/>
            <a:ext cx="3057607" cy="296643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94"/>
          </a:p>
        </p:txBody>
      </p:sp>
      <p:pic>
        <p:nvPicPr>
          <p:cNvPr id="64" name="Picture 63">
            <a:extLst>
              <a:ext uri="{FF2B5EF4-FFF2-40B4-BE49-F238E27FC236}">
                <a16:creationId xmlns:a16="http://schemas.microsoft.com/office/drawing/2014/main" id="{5CAED901-1C3A-4E79-A70A-59A5866D75F7}"/>
              </a:ext>
            </a:extLst>
          </p:cNvPr>
          <p:cNvPicPr>
            <a:picLocks noChangeAspect="1"/>
          </p:cNvPicPr>
          <p:nvPr/>
        </p:nvPicPr>
        <p:blipFill rotWithShape="1">
          <a:blip r:embed="rId3">
            <a:clrChange>
              <a:clrFrom>
                <a:srgbClr val="FFFFFE"/>
              </a:clrFrom>
              <a:clrTo>
                <a:srgbClr val="FFFFFE">
                  <a:alpha val="0"/>
                </a:srgbClr>
              </a:clrTo>
            </a:clrChange>
          </a:blip>
          <a:srcRect b="22984"/>
          <a:stretch/>
        </p:blipFill>
        <p:spPr>
          <a:xfrm>
            <a:off x="28155250" y="35723570"/>
            <a:ext cx="9645515" cy="2001267"/>
          </a:xfrm>
          <a:prstGeom prst="rect">
            <a:avLst/>
          </a:prstGeom>
        </p:spPr>
      </p:pic>
      <p:sp>
        <p:nvSpPr>
          <p:cNvPr id="67" name="Rectangle 66">
            <a:extLst>
              <a:ext uri="{FF2B5EF4-FFF2-40B4-BE49-F238E27FC236}">
                <a16:creationId xmlns:a16="http://schemas.microsoft.com/office/drawing/2014/main" id="{E4952260-80AB-4253-9E52-393FD158C300}"/>
              </a:ext>
            </a:extLst>
          </p:cNvPr>
          <p:cNvSpPr/>
          <p:nvPr/>
        </p:nvSpPr>
        <p:spPr>
          <a:xfrm>
            <a:off x="29919530" y="37409427"/>
            <a:ext cx="8280680" cy="1126462"/>
          </a:xfrm>
          <a:prstGeom prst="rect">
            <a:avLst/>
          </a:prstGeom>
          <a:noFill/>
        </p:spPr>
        <p:txBody>
          <a:bodyPr wrap="square">
            <a:spAutoFit/>
          </a:bodyPr>
          <a:lstStyle/>
          <a:p>
            <a:r>
              <a:rPr lang="en-US" sz="3360" b="1" dirty="0" err="1">
                <a:solidFill>
                  <a:srgbClr val="00653B"/>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mattia_x_perrone@rush.edu</a:t>
            </a:r>
            <a:endParaRPr lang="en-US" sz="3360" b="1" dirty="0">
              <a:solidFill>
                <a:srgbClr val="00653B"/>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3360" b="1" dirty="0" err="1">
                <a:solidFill>
                  <a:srgbClr val="00653B"/>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www.rushu.rush.edu</a:t>
            </a:r>
            <a:r>
              <a:rPr lang="en-US" sz="3360" b="1" dirty="0">
                <a:solidFill>
                  <a:srgbClr val="00653B"/>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3360" b="1" dirty="0" err="1">
                <a:solidFill>
                  <a:srgbClr val="00653B"/>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orthoresearch</a:t>
            </a:r>
            <a:endParaRPr lang="en-US" sz="3360" b="1" dirty="0">
              <a:solidFill>
                <a:srgbClr val="00653B"/>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91" name="Group 90">
            <a:extLst>
              <a:ext uri="{FF2B5EF4-FFF2-40B4-BE49-F238E27FC236}">
                <a16:creationId xmlns:a16="http://schemas.microsoft.com/office/drawing/2014/main" id="{B0BD0057-2DDF-4595-861B-093EE27A4226}"/>
              </a:ext>
            </a:extLst>
          </p:cNvPr>
          <p:cNvGrpSpPr/>
          <p:nvPr/>
        </p:nvGrpSpPr>
        <p:grpSpPr>
          <a:xfrm>
            <a:off x="25782135" y="26168755"/>
            <a:ext cx="11736797" cy="9482907"/>
            <a:chOff x="1830922" y="7854143"/>
            <a:chExt cx="13442277" cy="13065082"/>
          </a:xfrm>
        </p:grpSpPr>
        <p:sp>
          <p:nvSpPr>
            <p:cNvPr id="92" name="Rectangle: Rounded Corners 91">
              <a:extLst>
                <a:ext uri="{FF2B5EF4-FFF2-40B4-BE49-F238E27FC236}">
                  <a16:creationId xmlns:a16="http://schemas.microsoft.com/office/drawing/2014/main" id="{5BA8E77E-3CE0-433F-8888-F572CF4E9EAD}"/>
                </a:ext>
              </a:extLst>
            </p:cNvPr>
            <p:cNvSpPr/>
            <p:nvPr/>
          </p:nvSpPr>
          <p:spPr>
            <a:xfrm>
              <a:off x="1876016" y="8001121"/>
              <a:ext cx="13397181" cy="1620235"/>
            </a:xfrm>
            <a:prstGeom prst="roundRect">
              <a:avLst>
                <a:gd name="adj" fmla="val 43226"/>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160" b="1" dirty="0">
                  <a:solidFill>
                    <a:schemeClr val="bg1"/>
                  </a:solidFill>
                  <a:latin typeface="Arial" panose="020B0604020202020204" pitchFamily="34" charset="0"/>
                  <a:cs typeface="Arial" panose="020B0604020202020204" pitchFamily="34" charset="0"/>
                </a:rPr>
                <a:t>Conclusion and References</a:t>
              </a:r>
            </a:p>
          </p:txBody>
        </p:sp>
        <p:sp>
          <p:nvSpPr>
            <p:cNvPr id="93" name="Rectangle: Rounded Corners 92">
              <a:extLst>
                <a:ext uri="{FF2B5EF4-FFF2-40B4-BE49-F238E27FC236}">
                  <a16:creationId xmlns:a16="http://schemas.microsoft.com/office/drawing/2014/main" id="{1F6A5889-9B10-49AB-8C7D-11ADAEB35087}"/>
                </a:ext>
              </a:extLst>
            </p:cNvPr>
            <p:cNvSpPr/>
            <p:nvPr/>
          </p:nvSpPr>
          <p:spPr>
            <a:xfrm>
              <a:off x="1830922" y="7854143"/>
              <a:ext cx="13442277" cy="13065082"/>
            </a:xfrm>
            <a:prstGeom prst="roundRect">
              <a:avLst>
                <a:gd name="adj" fmla="val 5886"/>
              </a:avLst>
            </a:prstGeom>
            <a:noFill/>
            <a:ln>
              <a:solidFill>
                <a:schemeClr val="bg1"/>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8"/>
            </a:p>
          </p:txBody>
        </p:sp>
      </p:grpSp>
      <p:sp>
        <p:nvSpPr>
          <p:cNvPr id="4" name="Rectangle: Rounded Corners 61">
            <a:extLst>
              <a:ext uri="{FF2B5EF4-FFF2-40B4-BE49-F238E27FC236}">
                <a16:creationId xmlns:a16="http://schemas.microsoft.com/office/drawing/2014/main" id="{DA0252A4-5295-925D-814D-1E2034A4CB69}"/>
              </a:ext>
            </a:extLst>
          </p:cNvPr>
          <p:cNvSpPr/>
          <p:nvPr/>
        </p:nvSpPr>
        <p:spPr>
          <a:xfrm>
            <a:off x="1245963" y="27760996"/>
            <a:ext cx="6221543" cy="7493118"/>
          </a:xfrm>
          <a:prstGeom prst="roundRect">
            <a:avLst>
              <a:gd name="adj" fmla="val 3791"/>
            </a:avLst>
          </a:prstGeom>
          <a:no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3360" dirty="0">
              <a:solidFill>
                <a:schemeClr val="tx1"/>
              </a:solidFill>
              <a:latin typeface="Arial" panose="020B0604020202020204" pitchFamily="34" charset="0"/>
              <a:cs typeface="Arial" panose="020B0604020202020204" pitchFamily="34" charset="0"/>
            </a:endParaRPr>
          </a:p>
          <a:p>
            <a:pPr marL="533381" indent="-533381" algn="just">
              <a:buFontTx/>
              <a:buChar char="-"/>
            </a:pPr>
            <a:r>
              <a:rPr lang="en-GB" sz="3360" b="1" dirty="0">
                <a:solidFill>
                  <a:schemeClr val="tx1"/>
                </a:solidFill>
                <a:latin typeface="Arial" panose="020B0604020202020204" pitchFamily="34" charset="0"/>
                <a:cs typeface="Arial" panose="020B0604020202020204" pitchFamily="34" charset="0"/>
              </a:rPr>
              <a:t>No differences </a:t>
            </a:r>
            <a:r>
              <a:rPr lang="en-GB" sz="3360" dirty="0">
                <a:solidFill>
                  <a:schemeClr val="tx1"/>
                </a:solidFill>
                <a:latin typeface="Arial" panose="020B0604020202020204" pitchFamily="34" charset="0"/>
                <a:cs typeface="Arial" panose="020B0604020202020204" pitchFamily="34" charset="0"/>
              </a:rPr>
              <a:t>in SUV for:</a:t>
            </a:r>
          </a:p>
          <a:p>
            <a:pPr marL="960086" lvl="1" indent="-533381" algn="just">
              <a:buFontTx/>
              <a:buChar char="-"/>
            </a:pPr>
            <a:r>
              <a:rPr lang="en-GB" sz="3360" dirty="0">
                <a:solidFill>
                  <a:schemeClr val="tx1"/>
                </a:solidFill>
                <a:latin typeface="Arial" panose="020B0604020202020204" pitchFamily="34" charset="0"/>
                <a:cs typeface="Arial" panose="020B0604020202020204" pitchFamily="34" charset="0"/>
              </a:rPr>
              <a:t>Vertebral inclination angle in the coronal plane (</a:t>
            </a:r>
            <a:r>
              <a:rPr lang="en-GB" sz="3360" b="1" dirty="0">
                <a:solidFill>
                  <a:schemeClr val="tx1"/>
                </a:solidFill>
                <a:latin typeface="Arial" panose="020B0604020202020204" pitchFamily="34" charset="0"/>
                <a:cs typeface="Arial" panose="020B0604020202020204" pitchFamily="34" charset="0"/>
              </a:rPr>
              <a:t>Table 1</a:t>
            </a:r>
            <a:r>
              <a:rPr lang="en-GB" sz="3360" dirty="0">
                <a:solidFill>
                  <a:schemeClr val="tx1"/>
                </a:solidFill>
                <a:latin typeface="Arial" panose="020B0604020202020204" pitchFamily="34" charset="0"/>
                <a:cs typeface="Arial" panose="020B0604020202020204" pitchFamily="34" charset="0"/>
              </a:rPr>
              <a:t>)</a:t>
            </a:r>
          </a:p>
          <a:p>
            <a:pPr marL="960086" lvl="1" indent="-533381" algn="just">
              <a:buFontTx/>
              <a:buChar char="-"/>
            </a:pPr>
            <a:r>
              <a:rPr lang="en-GB" sz="3360" dirty="0">
                <a:solidFill>
                  <a:schemeClr val="tx1"/>
                </a:solidFill>
                <a:latin typeface="Arial" panose="020B0604020202020204" pitchFamily="34" charset="0"/>
                <a:cs typeface="Arial" panose="020B0604020202020204" pitchFamily="34" charset="0"/>
              </a:rPr>
              <a:t>Sex</a:t>
            </a:r>
            <a:endParaRPr lang="en-US" sz="3360" dirty="0">
              <a:solidFill>
                <a:schemeClr val="tx1"/>
              </a:solidFill>
              <a:latin typeface="Arial" panose="020B0604020202020204" pitchFamily="34" charset="0"/>
              <a:cs typeface="Arial" panose="020B0604020202020204" pitchFamily="34" charset="0"/>
            </a:endParaRPr>
          </a:p>
          <a:p>
            <a:pPr marL="533381" indent="-533381" algn="just">
              <a:buFontTx/>
              <a:buChar char="-"/>
            </a:pPr>
            <a:r>
              <a:rPr lang="en-US" sz="3360" b="1" dirty="0">
                <a:solidFill>
                  <a:schemeClr val="tx1"/>
                </a:solidFill>
                <a:latin typeface="Arial" panose="020B0604020202020204" pitchFamily="34" charset="0"/>
                <a:cs typeface="Arial" panose="020B0604020202020204" pitchFamily="34" charset="0"/>
              </a:rPr>
              <a:t>Differences </a:t>
            </a:r>
            <a:r>
              <a:rPr lang="en-US" sz="3360" dirty="0">
                <a:solidFill>
                  <a:schemeClr val="tx1"/>
                </a:solidFill>
                <a:latin typeface="Arial" panose="020B0604020202020204" pitchFamily="34" charset="0"/>
                <a:cs typeface="Arial" panose="020B0604020202020204" pitchFamily="34" charset="0"/>
              </a:rPr>
              <a:t>in SUV based on:</a:t>
            </a:r>
          </a:p>
          <a:p>
            <a:pPr marL="960086" lvl="1" indent="-533381" algn="just">
              <a:buFontTx/>
              <a:buChar char="-"/>
            </a:pPr>
            <a:r>
              <a:rPr lang="en-US" sz="3360" dirty="0">
                <a:solidFill>
                  <a:schemeClr val="tx1"/>
                </a:solidFill>
                <a:latin typeface="Arial" panose="020B0604020202020204" pitchFamily="34" charset="0"/>
                <a:cs typeface="Arial" panose="020B0604020202020204" pitchFamily="34" charset="0"/>
              </a:rPr>
              <a:t>Age, BMI</a:t>
            </a:r>
          </a:p>
          <a:p>
            <a:pPr marL="960086" lvl="1" indent="-533381" algn="just">
              <a:buFontTx/>
              <a:buChar char="-"/>
            </a:pPr>
            <a:r>
              <a:rPr lang="en-US" sz="3360" b="1" dirty="0">
                <a:solidFill>
                  <a:schemeClr val="tx1"/>
                </a:solidFill>
                <a:latin typeface="Arial" panose="020B0604020202020204" pitchFamily="34" charset="0"/>
                <a:cs typeface="Arial" panose="020B0604020202020204" pitchFamily="34" charset="0"/>
              </a:rPr>
              <a:t>Spinal level </a:t>
            </a:r>
            <a:r>
              <a:rPr lang="en-US" sz="3360" dirty="0">
                <a:solidFill>
                  <a:schemeClr val="tx1"/>
                </a:solidFill>
                <a:latin typeface="Arial" panose="020B0604020202020204" pitchFamily="34" charset="0"/>
                <a:cs typeface="Arial" panose="020B0604020202020204" pitchFamily="34" charset="0"/>
              </a:rPr>
              <a:t>(</a:t>
            </a:r>
            <a:r>
              <a:rPr lang="en-US" sz="3360" b="1" dirty="0">
                <a:solidFill>
                  <a:schemeClr val="tx1"/>
                </a:solidFill>
                <a:latin typeface="Arial" panose="020B0604020202020204" pitchFamily="34" charset="0"/>
                <a:cs typeface="Arial" panose="020B0604020202020204" pitchFamily="34" charset="0"/>
              </a:rPr>
              <a:t>Table 1 </a:t>
            </a:r>
            <a:r>
              <a:rPr lang="en-US" sz="3360" dirty="0">
                <a:solidFill>
                  <a:schemeClr val="tx1"/>
                </a:solidFill>
                <a:latin typeface="Arial" panose="020B0604020202020204" pitchFamily="34" charset="0"/>
                <a:cs typeface="Arial" panose="020B0604020202020204" pitchFamily="34" charset="0"/>
              </a:rPr>
              <a:t>-</a:t>
            </a:r>
            <a:r>
              <a:rPr lang="en-US" sz="3360" b="1" dirty="0">
                <a:solidFill>
                  <a:schemeClr val="tx1"/>
                </a:solidFill>
                <a:latin typeface="Arial" panose="020B0604020202020204" pitchFamily="34" charset="0"/>
                <a:cs typeface="Arial" panose="020B0604020202020204" pitchFamily="34" charset="0"/>
              </a:rPr>
              <a:t> Fig 3</a:t>
            </a:r>
            <a:r>
              <a:rPr lang="en-US" sz="3360" dirty="0">
                <a:solidFill>
                  <a:schemeClr val="tx1"/>
                </a:solidFill>
                <a:latin typeface="Arial" panose="020B0604020202020204" pitchFamily="34" charset="0"/>
                <a:cs typeface="Arial" panose="020B0604020202020204" pitchFamily="34" charset="0"/>
              </a:rPr>
              <a:t>)</a:t>
            </a:r>
            <a:r>
              <a:rPr lang="en-GB" sz="3360" dirty="0">
                <a:solidFill>
                  <a:schemeClr val="tx1"/>
                </a:solidFill>
                <a:latin typeface="Arial" panose="020B0604020202020204" pitchFamily="34" charset="0"/>
                <a:cs typeface="Arial" panose="020B0604020202020204" pitchFamily="34" charset="0"/>
              </a:rPr>
              <a:t> </a:t>
            </a:r>
          </a:p>
          <a:p>
            <a:pPr marL="1386790" lvl="2" indent="-533381">
              <a:buFontTx/>
              <a:buChar char="-"/>
            </a:pPr>
            <a:r>
              <a:rPr lang="en-GB" sz="3360" dirty="0">
                <a:solidFill>
                  <a:schemeClr val="tx1"/>
                </a:solidFill>
                <a:latin typeface="Arial" panose="020B0604020202020204" pitchFamily="34" charset="0"/>
                <a:cs typeface="Arial" panose="020B0604020202020204" pitchFamily="34" charset="0"/>
              </a:rPr>
              <a:t>confirms correlation between SUV and bone marrow composition</a:t>
            </a:r>
            <a:r>
              <a:rPr lang="en-GB" sz="3360" baseline="30000" dirty="0">
                <a:solidFill>
                  <a:schemeClr val="tx1"/>
                </a:solidFill>
                <a:latin typeface="Arial" panose="020B0604020202020204" pitchFamily="34" charset="0"/>
                <a:cs typeface="Arial" panose="020B0604020202020204" pitchFamily="34" charset="0"/>
              </a:rPr>
              <a:t>5</a:t>
            </a:r>
          </a:p>
          <a:p>
            <a:pPr marL="533381" indent="-533381">
              <a:buFontTx/>
              <a:buChar char="-"/>
            </a:pPr>
            <a:endParaRPr lang="en-GB" sz="3360" dirty="0">
              <a:solidFill>
                <a:schemeClr val="tx1"/>
              </a:solidFill>
              <a:latin typeface="Arial" panose="020B0604020202020204" pitchFamily="34" charset="0"/>
              <a:cs typeface="Arial" panose="020B0604020202020204" pitchFamily="34" charset="0"/>
            </a:endParaRPr>
          </a:p>
        </p:txBody>
      </p:sp>
      <p:sp>
        <p:nvSpPr>
          <p:cNvPr id="144" name="Rectangle: Rounded Corners 89">
            <a:extLst>
              <a:ext uri="{FF2B5EF4-FFF2-40B4-BE49-F238E27FC236}">
                <a16:creationId xmlns:a16="http://schemas.microsoft.com/office/drawing/2014/main" id="{9A63B826-C965-72F8-60A7-4F0D9F2489D8}"/>
              </a:ext>
            </a:extLst>
          </p:cNvPr>
          <p:cNvSpPr/>
          <p:nvPr/>
        </p:nvSpPr>
        <p:spPr>
          <a:xfrm>
            <a:off x="29181447" y="27600589"/>
            <a:ext cx="4613151" cy="840000"/>
          </a:xfrm>
          <a:prstGeom prst="roundRect">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7" b="1" dirty="0">
                <a:latin typeface="Arial" panose="020B0604020202020204" pitchFamily="34" charset="0"/>
                <a:cs typeface="Arial" panose="020B0604020202020204" pitchFamily="34" charset="0"/>
              </a:rPr>
              <a:t>Conclusions</a:t>
            </a:r>
          </a:p>
        </p:txBody>
      </p:sp>
      <p:sp>
        <p:nvSpPr>
          <p:cNvPr id="145" name="Rectangle: Rounded Corners 61">
            <a:extLst>
              <a:ext uri="{FF2B5EF4-FFF2-40B4-BE49-F238E27FC236}">
                <a16:creationId xmlns:a16="http://schemas.microsoft.com/office/drawing/2014/main" id="{F27C393C-D007-94E1-D809-33729AA00167}"/>
              </a:ext>
            </a:extLst>
          </p:cNvPr>
          <p:cNvSpPr/>
          <p:nvPr/>
        </p:nvSpPr>
        <p:spPr>
          <a:xfrm>
            <a:off x="26036150" y="28298574"/>
            <a:ext cx="11249123" cy="2495394"/>
          </a:xfrm>
          <a:prstGeom prst="roundRect">
            <a:avLst>
              <a:gd name="adj" fmla="val 11727"/>
            </a:avLst>
          </a:prstGeom>
          <a:no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381" indent="-533381">
              <a:buFontTx/>
              <a:buChar char="-"/>
            </a:pPr>
            <a:r>
              <a:rPr lang="en-GB" sz="3360" b="1" dirty="0">
                <a:solidFill>
                  <a:schemeClr val="tx1"/>
                </a:solidFill>
                <a:latin typeface="Arial" panose="020B0604020202020204" pitchFamily="34" charset="0"/>
                <a:cs typeface="Arial" panose="020B0604020202020204" pitchFamily="34" charset="0"/>
              </a:rPr>
              <a:t>Decrease</a:t>
            </a:r>
            <a:r>
              <a:rPr lang="en-GB" sz="3360" dirty="0">
                <a:solidFill>
                  <a:schemeClr val="tx1"/>
                </a:solidFill>
                <a:latin typeface="Arial" panose="020B0604020202020204" pitchFamily="34" charset="0"/>
                <a:cs typeface="Arial" panose="020B0604020202020204" pitchFamily="34" charset="0"/>
              </a:rPr>
              <a:t> in </a:t>
            </a:r>
            <a:r>
              <a:rPr lang="en-GB" sz="3360" b="1" dirty="0">
                <a:solidFill>
                  <a:schemeClr val="tx1"/>
                </a:solidFill>
                <a:latin typeface="Arial" panose="020B0604020202020204" pitchFamily="34" charset="0"/>
                <a:cs typeface="Arial" panose="020B0604020202020204" pitchFamily="34" charset="0"/>
              </a:rPr>
              <a:t>SUV</a:t>
            </a:r>
            <a:r>
              <a:rPr lang="en-GB" sz="3360" dirty="0">
                <a:solidFill>
                  <a:schemeClr val="tx1"/>
                </a:solidFill>
                <a:latin typeface="Arial" panose="020B0604020202020204" pitchFamily="34" charset="0"/>
                <a:cs typeface="Arial" panose="020B0604020202020204" pitchFamily="34" charset="0"/>
              </a:rPr>
              <a:t> with </a:t>
            </a:r>
            <a:r>
              <a:rPr lang="en-GB" sz="3360" b="1" dirty="0">
                <a:solidFill>
                  <a:schemeClr val="tx1"/>
                </a:solidFill>
                <a:latin typeface="Arial" panose="020B0604020202020204" pitchFamily="34" charset="0"/>
                <a:cs typeface="Arial" panose="020B0604020202020204" pitchFamily="34" charset="0"/>
              </a:rPr>
              <a:t>lower</a:t>
            </a:r>
            <a:r>
              <a:rPr lang="en-GB" sz="3360" dirty="0">
                <a:solidFill>
                  <a:schemeClr val="tx1"/>
                </a:solidFill>
                <a:latin typeface="Arial" panose="020B0604020202020204" pitchFamily="34" charset="0"/>
                <a:cs typeface="Arial" panose="020B0604020202020204" pitchFamily="34" charset="0"/>
              </a:rPr>
              <a:t> lumbar </a:t>
            </a:r>
            <a:r>
              <a:rPr lang="en-GB" sz="3360" b="1" dirty="0">
                <a:solidFill>
                  <a:schemeClr val="tx1"/>
                </a:solidFill>
                <a:latin typeface="Arial" panose="020B0604020202020204" pitchFamily="34" charset="0"/>
                <a:cs typeface="Arial" panose="020B0604020202020204" pitchFamily="34" charset="0"/>
              </a:rPr>
              <a:t>spinal levels</a:t>
            </a:r>
            <a:r>
              <a:rPr lang="en-GB" sz="3360" dirty="0">
                <a:solidFill>
                  <a:schemeClr val="tx1"/>
                </a:solidFill>
                <a:latin typeface="Arial" panose="020B0604020202020204" pitchFamily="34" charset="0"/>
                <a:cs typeface="Arial" panose="020B0604020202020204" pitchFamily="34" charset="0"/>
              </a:rPr>
              <a:t>, perhaps due to variations in bone marrow composition</a:t>
            </a:r>
          </a:p>
          <a:p>
            <a:pPr marL="533381" indent="-533381">
              <a:buFontTx/>
              <a:buChar char="-"/>
            </a:pPr>
            <a:r>
              <a:rPr lang="en-GB" sz="3360" dirty="0">
                <a:solidFill>
                  <a:schemeClr val="tx1"/>
                </a:solidFill>
                <a:latin typeface="Arial" panose="020B0604020202020204" pitchFamily="34" charset="0"/>
                <a:cs typeface="Arial" panose="020B0604020202020204" pitchFamily="34" charset="0"/>
              </a:rPr>
              <a:t>Future work will assess </a:t>
            </a:r>
            <a:r>
              <a:rPr lang="en-GB" sz="3360" b="1" dirty="0">
                <a:solidFill>
                  <a:schemeClr val="tx1"/>
                </a:solidFill>
                <a:latin typeface="Arial" panose="020B0604020202020204" pitchFamily="34" charset="0"/>
                <a:cs typeface="Arial" panose="020B0604020202020204" pitchFamily="34" charset="0"/>
              </a:rPr>
              <a:t>differences</a:t>
            </a:r>
            <a:r>
              <a:rPr lang="en-GB" sz="3360" dirty="0">
                <a:solidFill>
                  <a:schemeClr val="tx1"/>
                </a:solidFill>
                <a:latin typeface="Arial" panose="020B0604020202020204" pitchFamily="34" charset="0"/>
                <a:cs typeface="Arial" panose="020B0604020202020204" pitchFamily="34" charset="0"/>
              </a:rPr>
              <a:t> between </a:t>
            </a:r>
            <a:r>
              <a:rPr lang="en-GB" sz="3360" b="1" dirty="0">
                <a:solidFill>
                  <a:schemeClr val="tx1"/>
                </a:solidFill>
                <a:latin typeface="Arial" panose="020B0604020202020204" pitchFamily="34" charset="0"/>
                <a:cs typeface="Arial" panose="020B0604020202020204" pitchFamily="34" charset="0"/>
              </a:rPr>
              <a:t>lumbar</a:t>
            </a:r>
            <a:r>
              <a:rPr lang="en-GB" sz="3360" dirty="0">
                <a:solidFill>
                  <a:schemeClr val="tx1"/>
                </a:solidFill>
                <a:latin typeface="Arial" panose="020B0604020202020204" pitchFamily="34" charset="0"/>
                <a:cs typeface="Arial" panose="020B0604020202020204" pitchFamily="34" charset="0"/>
              </a:rPr>
              <a:t> and </a:t>
            </a:r>
            <a:r>
              <a:rPr lang="en-GB" sz="3360" b="1" dirty="0">
                <a:solidFill>
                  <a:schemeClr val="tx1"/>
                </a:solidFill>
                <a:latin typeface="Arial" panose="020B0604020202020204" pitchFamily="34" charset="0"/>
                <a:cs typeface="Arial" panose="020B0604020202020204" pitchFamily="34" charset="0"/>
              </a:rPr>
              <a:t>thoracic scoliosis </a:t>
            </a:r>
            <a:r>
              <a:rPr lang="en-GB" sz="3360" dirty="0">
                <a:solidFill>
                  <a:schemeClr val="tx1"/>
                </a:solidFill>
                <a:latin typeface="Arial" panose="020B0604020202020204" pitchFamily="34" charset="0"/>
                <a:cs typeface="Arial" panose="020B0604020202020204" pitchFamily="34" charset="0"/>
              </a:rPr>
              <a:t>at apical curve levels</a:t>
            </a:r>
          </a:p>
        </p:txBody>
      </p:sp>
      <p:sp>
        <p:nvSpPr>
          <p:cNvPr id="146" name="Rectangle: Rounded Corners 61">
            <a:extLst>
              <a:ext uri="{FF2B5EF4-FFF2-40B4-BE49-F238E27FC236}">
                <a16:creationId xmlns:a16="http://schemas.microsoft.com/office/drawing/2014/main" id="{985E737B-E799-17D2-651E-8857688232EA}"/>
              </a:ext>
            </a:extLst>
          </p:cNvPr>
          <p:cNvSpPr/>
          <p:nvPr/>
        </p:nvSpPr>
        <p:spPr>
          <a:xfrm>
            <a:off x="26036150" y="31593923"/>
            <a:ext cx="11249123" cy="3850551"/>
          </a:xfrm>
          <a:prstGeom prst="roundRect">
            <a:avLst>
              <a:gd name="adj" fmla="val 11727"/>
            </a:avLst>
          </a:prstGeom>
          <a:no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381" indent="-533381">
              <a:buFont typeface="Arial" panose="020B0604020202020204" pitchFamily="34" charset="0"/>
              <a:buChar char="•"/>
            </a:pPr>
            <a:r>
              <a:rPr lang="en-US" sz="3360" b="1" dirty="0">
                <a:solidFill>
                  <a:schemeClr val="tx1"/>
                </a:solidFill>
                <a:latin typeface="Arial" panose="020B0604020202020204" pitchFamily="34" charset="0"/>
                <a:cs typeface="Arial" panose="020B0604020202020204" pitchFamily="34" charset="0"/>
              </a:rPr>
              <a:t>References</a:t>
            </a:r>
            <a:r>
              <a:rPr lang="en-US" sz="3360" dirty="0">
                <a:solidFill>
                  <a:schemeClr val="tx1"/>
                </a:solidFill>
                <a:latin typeface="Arial" panose="020B0604020202020204" pitchFamily="34" charset="0"/>
                <a:cs typeface="Arial" panose="020B0604020202020204" pitchFamily="34" charset="0"/>
              </a:rPr>
              <a:t>: </a:t>
            </a:r>
            <a:r>
              <a:rPr lang="en-GB" sz="3360" baseline="30000" dirty="0">
                <a:solidFill>
                  <a:schemeClr val="tx1"/>
                </a:solidFill>
                <a:latin typeface="Arial" panose="020B0604020202020204" pitchFamily="34" charset="0"/>
                <a:cs typeface="Arial" panose="020B0604020202020204" pitchFamily="34" charset="0"/>
              </a:rPr>
              <a:t>1</a:t>
            </a:r>
            <a:r>
              <a:rPr lang="en-GB" sz="3360" dirty="0">
                <a:solidFill>
                  <a:schemeClr val="tx1"/>
                </a:solidFill>
                <a:latin typeface="Arial" panose="020B0604020202020204" pitchFamily="34" charset="0"/>
                <a:cs typeface="Arial" panose="020B0604020202020204" pitchFamily="34" charset="0"/>
              </a:rPr>
              <a:t>McAvoney, </a:t>
            </a:r>
            <a:r>
              <a:rPr lang="en-GB" sz="3360" i="1" dirty="0">
                <a:solidFill>
                  <a:schemeClr val="tx1"/>
                </a:solidFill>
                <a:latin typeface="Arial" panose="020B0604020202020204" pitchFamily="34" charset="0"/>
                <a:cs typeface="Arial" panose="020B0604020202020204" pitchFamily="34" charset="0"/>
              </a:rPr>
              <a:t>European Spine Journal</a:t>
            </a:r>
            <a:r>
              <a:rPr lang="en-GB" sz="3360" dirty="0">
                <a:solidFill>
                  <a:schemeClr val="tx1"/>
                </a:solidFill>
                <a:latin typeface="Arial" panose="020B0604020202020204" pitchFamily="34" charset="0"/>
                <a:cs typeface="Arial" panose="020B0604020202020204" pitchFamily="34" charset="0"/>
              </a:rPr>
              <a:t>, 2020; </a:t>
            </a:r>
            <a:r>
              <a:rPr lang="en-GB" sz="3360" baseline="30000" dirty="0">
                <a:solidFill>
                  <a:schemeClr val="tx1"/>
                </a:solidFill>
                <a:latin typeface="Arial" panose="020B0604020202020204" pitchFamily="34" charset="0"/>
                <a:cs typeface="Arial" panose="020B0604020202020204" pitchFamily="34" charset="0"/>
              </a:rPr>
              <a:t>2</a:t>
            </a:r>
            <a:r>
              <a:rPr lang="en-GB" sz="3360" dirty="0">
                <a:solidFill>
                  <a:schemeClr val="tx1"/>
                </a:solidFill>
                <a:latin typeface="Arial" panose="020B0604020202020204" pitchFamily="34" charset="0"/>
                <a:cs typeface="Arial" panose="020B0604020202020204" pitchFamily="34" charset="0"/>
              </a:rPr>
              <a:t>Kotwal, </a:t>
            </a:r>
            <a:r>
              <a:rPr lang="en-GB" sz="3360" i="1" dirty="0">
                <a:solidFill>
                  <a:schemeClr val="tx1"/>
                </a:solidFill>
                <a:latin typeface="Arial" panose="020B0604020202020204" pitchFamily="34" charset="0"/>
                <a:cs typeface="Arial" panose="020B0604020202020204" pitchFamily="34" charset="0"/>
              </a:rPr>
              <a:t>HSS Journal</a:t>
            </a:r>
            <a:r>
              <a:rPr lang="en-GB" sz="3360" dirty="0">
                <a:solidFill>
                  <a:schemeClr val="tx1"/>
                </a:solidFill>
                <a:latin typeface="Arial" panose="020B0604020202020204" pitchFamily="34" charset="0"/>
                <a:cs typeface="Arial" panose="020B0604020202020204" pitchFamily="34" charset="0"/>
              </a:rPr>
              <a:t>, 2011; </a:t>
            </a:r>
            <a:r>
              <a:rPr lang="en-GB" sz="3360" baseline="30000" dirty="0">
                <a:solidFill>
                  <a:schemeClr val="tx1"/>
                </a:solidFill>
                <a:latin typeface="Arial" panose="020B0604020202020204" pitchFamily="34" charset="0"/>
                <a:cs typeface="Arial" panose="020B0604020202020204" pitchFamily="34" charset="0"/>
              </a:rPr>
              <a:t>3</a:t>
            </a:r>
            <a:r>
              <a:rPr lang="en-GB" sz="3360" dirty="0">
                <a:solidFill>
                  <a:schemeClr val="tx1"/>
                </a:solidFill>
                <a:latin typeface="Arial" panose="020B0604020202020204" pitchFamily="34" charset="0"/>
                <a:cs typeface="Arial" panose="020B0604020202020204" pitchFamily="34" charset="0"/>
              </a:rPr>
              <a:t>Aliyev, </a:t>
            </a:r>
            <a:r>
              <a:rPr lang="en-GB" sz="3360" i="1" dirty="0">
                <a:solidFill>
                  <a:schemeClr val="tx1"/>
                </a:solidFill>
                <a:latin typeface="Arial" panose="020B0604020202020204" pitchFamily="34" charset="0"/>
                <a:cs typeface="Arial" panose="020B0604020202020204" pitchFamily="34" charset="0"/>
              </a:rPr>
              <a:t>J </a:t>
            </a:r>
            <a:r>
              <a:rPr lang="en-GB" sz="3360" i="1" dirty="0" err="1">
                <a:solidFill>
                  <a:schemeClr val="tx1"/>
                </a:solidFill>
                <a:latin typeface="Arial" panose="020B0604020202020204" pitchFamily="34" charset="0"/>
                <a:cs typeface="Arial" panose="020B0604020202020204" pitchFamily="34" charset="0"/>
              </a:rPr>
              <a:t>Nuc</a:t>
            </a:r>
            <a:r>
              <a:rPr lang="en-GB" sz="3360" i="1" dirty="0">
                <a:solidFill>
                  <a:schemeClr val="tx1"/>
                </a:solidFill>
                <a:latin typeface="Arial" panose="020B0604020202020204" pitchFamily="34" charset="0"/>
                <a:cs typeface="Arial" panose="020B0604020202020204" pitchFamily="34" charset="0"/>
              </a:rPr>
              <a:t> Med, </a:t>
            </a:r>
            <a:r>
              <a:rPr lang="en-GB" sz="3360" dirty="0">
                <a:solidFill>
                  <a:schemeClr val="tx1"/>
                </a:solidFill>
                <a:latin typeface="Arial" panose="020B0604020202020204" pitchFamily="34" charset="0"/>
                <a:cs typeface="Arial" panose="020B0604020202020204" pitchFamily="34" charset="0"/>
              </a:rPr>
              <a:t>2012; </a:t>
            </a:r>
            <a:r>
              <a:rPr lang="en-GB" sz="3360" baseline="30000" dirty="0">
                <a:solidFill>
                  <a:schemeClr val="tx1"/>
                </a:solidFill>
                <a:latin typeface="Arial" panose="020B0604020202020204" pitchFamily="34" charset="0"/>
                <a:cs typeface="Arial" panose="020B0604020202020204" pitchFamily="34" charset="0"/>
              </a:rPr>
              <a:t>4</a:t>
            </a:r>
            <a:r>
              <a:rPr lang="en-GB" sz="3360" dirty="0">
                <a:solidFill>
                  <a:schemeClr val="tx1"/>
                </a:solidFill>
                <a:latin typeface="Arial" panose="020B0604020202020204" pitchFamily="34" charset="0"/>
                <a:cs typeface="Arial" panose="020B0604020202020204" pitchFamily="34" charset="0"/>
              </a:rPr>
              <a:t>Wasserthal, </a:t>
            </a:r>
            <a:r>
              <a:rPr lang="en-GB" sz="3360" i="1" dirty="0">
                <a:solidFill>
                  <a:schemeClr val="tx1"/>
                </a:solidFill>
                <a:latin typeface="Arial" panose="020B0604020202020204" pitchFamily="34" charset="0"/>
                <a:cs typeface="Arial" panose="020B0604020202020204" pitchFamily="34" charset="0"/>
              </a:rPr>
              <a:t>Radiology: Artificial Intelligence</a:t>
            </a:r>
            <a:r>
              <a:rPr lang="en-GB" sz="3360" dirty="0">
                <a:solidFill>
                  <a:schemeClr val="tx1"/>
                </a:solidFill>
                <a:latin typeface="Arial" panose="020B0604020202020204" pitchFamily="34" charset="0"/>
                <a:cs typeface="Arial" panose="020B0604020202020204" pitchFamily="34" charset="0"/>
              </a:rPr>
              <a:t>, 2023; </a:t>
            </a:r>
            <a:r>
              <a:rPr lang="en-GB" sz="3360" baseline="30000" dirty="0">
                <a:solidFill>
                  <a:schemeClr val="tx1"/>
                </a:solidFill>
                <a:latin typeface="Arial" panose="020B0604020202020204" pitchFamily="34" charset="0"/>
                <a:cs typeface="Arial" panose="020B0604020202020204" pitchFamily="34" charset="0"/>
              </a:rPr>
              <a:t>5</a:t>
            </a:r>
            <a:r>
              <a:rPr lang="en-GB" sz="3360" dirty="0">
                <a:solidFill>
                  <a:schemeClr val="tx1"/>
                </a:solidFill>
                <a:latin typeface="Arial" panose="020B0604020202020204" pitchFamily="34" charset="0"/>
                <a:cs typeface="Arial" panose="020B0604020202020204" pitchFamily="34" charset="0"/>
              </a:rPr>
              <a:t>Shen, </a:t>
            </a:r>
            <a:r>
              <a:rPr lang="en-GB" sz="3360" i="1" dirty="0">
                <a:solidFill>
                  <a:schemeClr val="tx1"/>
                </a:solidFill>
                <a:latin typeface="Arial" panose="020B0604020202020204" pitchFamily="34" charset="0"/>
                <a:cs typeface="Arial" panose="020B0604020202020204" pitchFamily="34" charset="0"/>
              </a:rPr>
              <a:t>Acta </a:t>
            </a:r>
            <a:r>
              <a:rPr lang="en-GB" sz="3360" i="1" dirty="0" err="1">
                <a:solidFill>
                  <a:schemeClr val="tx1"/>
                </a:solidFill>
                <a:latin typeface="Arial" panose="020B0604020202020204" pitchFamily="34" charset="0"/>
                <a:cs typeface="Arial" panose="020B0604020202020204" pitchFamily="34" charset="0"/>
              </a:rPr>
              <a:t>Radiologica</a:t>
            </a:r>
            <a:r>
              <a:rPr lang="en-GB" sz="3360" dirty="0">
                <a:solidFill>
                  <a:schemeClr val="tx1"/>
                </a:solidFill>
                <a:latin typeface="Arial" panose="020B0604020202020204" pitchFamily="34" charset="0"/>
                <a:cs typeface="Arial" panose="020B0604020202020204" pitchFamily="34" charset="0"/>
              </a:rPr>
              <a:t>, 2018. </a:t>
            </a:r>
            <a:endParaRPr lang="it-IT" sz="3360" dirty="0">
              <a:solidFill>
                <a:schemeClr val="tx1"/>
              </a:solidFill>
              <a:latin typeface="Arial" panose="020B0604020202020204" pitchFamily="34" charset="0"/>
              <a:cs typeface="Arial" panose="020B0604020202020204" pitchFamily="34" charset="0"/>
            </a:endParaRPr>
          </a:p>
          <a:p>
            <a:pPr marL="533381" indent="-533381">
              <a:buFont typeface="Arial" panose="020B0604020202020204" pitchFamily="34" charset="0"/>
              <a:buChar char="•"/>
            </a:pPr>
            <a:r>
              <a:rPr lang="en-US" sz="3360" b="1" dirty="0">
                <a:solidFill>
                  <a:schemeClr val="tx1"/>
                </a:solidFill>
                <a:latin typeface="Arial" panose="020B0604020202020204" pitchFamily="34" charset="0"/>
                <a:cs typeface="Arial" panose="020B0604020202020204" pitchFamily="34" charset="0"/>
              </a:rPr>
              <a:t>Acknowledgements</a:t>
            </a:r>
            <a:r>
              <a:rPr lang="en-US" sz="3360" dirty="0">
                <a:solidFill>
                  <a:schemeClr val="tx1"/>
                </a:solidFill>
                <a:latin typeface="Arial" panose="020B0604020202020204" pitchFamily="34" charset="0"/>
                <a:cs typeface="Arial" panose="020B0604020202020204" pitchFamily="34" charset="0"/>
              </a:rPr>
              <a:t>: </a:t>
            </a:r>
            <a:r>
              <a:rPr lang="en-GB" sz="3360" dirty="0">
                <a:solidFill>
                  <a:schemeClr val="tx1"/>
                </a:solidFill>
                <a:latin typeface="Arial" panose="020B0604020202020204" pitchFamily="34" charset="0"/>
                <a:cs typeface="Arial" panose="020B0604020202020204" pitchFamily="34" charset="0"/>
              </a:rPr>
              <a:t>NIH R00AR077685, Rush Imaging Research Core </a:t>
            </a:r>
            <a:r>
              <a:rPr lang="en-US" sz="3360" dirty="0">
                <a:solidFill>
                  <a:schemeClr val="tx1"/>
                </a:solidFill>
                <a:latin typeface="Arial" panose="020B0604020202020204" pitchFamily="34" charset="0"/>
                <a:cs typeface="Arial" panose="020B0604020202020204" pitchFamily="34" charset="0"/>
              </a:rPr>
              <a:t> </a:t>
            </a:r>
          </a:p>
        </p:txBody>
      </p:sp>
      <p:sp>
        <p:nvSpPr>
          <p:cNvPr id="147" name="Rectangle: Rounded Corners 89">
            <a:extLst>
              <a:ext uri="{FF2B5EF4-FFF2-40B4-BE49-F238E27FC236}">
                <a16:creationId xmlns:a16="http://schemas.microsoft.com/office/drawing/2014/main" id="{2550F8BE-65EF-C9ED-3547-3507515C3E16}"/>
              </a:ext>
            </a:extLst>
          </p:cNvPr>
          <p:cNvSpPr/>
          <p:nvPr/>
        </p:nvSpPr>
        <p:spPr>
          <a:xfrm>
            <a:off x="29343958" y="30952875"/>
            <a:ext cx="4613151" cy="840000"/>
          </a:xfrm>
          <a:prstGeom prst="roundRect">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7" b="1" dirty="0">
                <a:latin typeface="Arial" panose="020B0604020202020204" pitchFamily="34" charset="0"/>
                <a:cs typeface="Arial" panose="020B0604020202020204" pitchFamily="34" charset="0"/>
              </a:rPr>
              <a:t>References</a:t>
            </a:r>
          </a:p>
        </p:txBody>
      </p:sp>
      <p:pic>
        <p:nvPicPr>
          <p:cNvPr id="8" name="Picture 7" descr="A graph of a patient's condition&#10;&#10;Description automatically generated with medium confidence">
            <a:extLst>
              <a:ext uri="{FF2B5EF4-FFF2-40B4-BE49-F238E27FC236}">
                <a16:creationId xmlns:a16="http://schemas.microsoft.com/office/drawing/2014/main" id="{8227AFE9-8B98-0ACD-CD8C-10A6CC6D7D9A}"/>
              </a:ext>
            </a:extLst>
          </p:cNvPr>
          <p:cNvPicPr>
            <a:picLocks noChangeAspect="1"/>
          </p:cNvPicPr>
          <p:nvPr/>
        </p:nvPicPr>
        <p:blipFill>
          <a:blip r:embed="rId4">
            <a:extLst>
              <a:ext uri="{28A0092B-C50C-407E-A947-70E740481C1C}">
                <a14:useLocalDpi xmlns:a14="http://schemas.microsoft.com/office/drawing/2010/main" val="0"/>
              </a:ext>
            </a:extLst>
          </a:blip>
          <a:srcRect l="2780" b="14308"/>
          <a:stretch/>
        </p:blipFill>
        <p:spPr>
          <a:xfrm>
            <a:off x="16397830" y="27563501"/>
            <a:ext cx="9007243" cy="7922635"/>
          </a:xfrm>
          <a:prstGeom prst="rect">
            <a:avLst/>
          </a:prstGeom>
        </p:spPr>
      </p:pic>
      <p:sp>
        <p:nvSpPr>
          <p:cNvPr id="17" name="Rectangle: Rounded Corners 89">
            <a:extLst>
              <a:ext uri="{FF2B5EF4-FFF2-40B4-BE49-F238E27FC236}">
                <a16:creationId xmlns:a16="http://schemas.microsoft.com/office/drawing/2014/main" id="{0E18D0CA-4718-E640-F1A1-D5813069F61B}"/>
              </a:ext>
            </a:extLst>
          </p:cNvPr>
          <p:cNvSpPr/>
          <p:nvPr/>
        </p:nvSpPr>
        <p:spPr>
          <a:xfrm>
            <a:off x="6547752" y="18269841"/>
            <a:ext cx="4613151" cy="840000"/>
          </a:xfrm>
          <a:prstGeom prst="roundRect">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7" b="1" dirty="0">
                <a:latin typeface="Arial" panose="020B0604020202020204" pitchFamily="34" charset="0"/>
                <a:cs typeface="Arial" panose="020B0604020202020204" pitchFamily="34" charset="0"/>
              </a:rPr>
              <a:t>Dataset</a:t>
            </a:r>
          </a:p>
        </p:txBody>
      </p:sp>
      <p:grpSp>
        <p:nvGrpSpPr>
          <p:cNvPr id="30" name="Group 29">
            <a:extLst>
              <a:ext uri="{FF2B5EF4-FFF2-40B4-BE49-F238E27FC236}">
                <a16:creationId xmlns:a16="http://schemas.microsoft.com/office/drawing/2014/main" id="{D7A7BA68-7BE2-8F41-3268-59B79334622E}"/>
              </a:ext>
            </a:extLst>
          </p:cNvPr>
          <p:cNvGrpSpPr/>
          <p:nvPr/>
        </p:nvGrpSpPr>
        <p:grpSpPr>
          <a:xfrm>
            <a:off x="1585627" y="12987487"/>
            <a:ext cx="2231340" cy="4590288"/>
            <a:chOff x="2966456" y="627200"/>
            <a:chExt cx="1611966" cy="3316119"/>
          </a:xfrm>
        </p:grpSpPr>
        <p:pic>
          <p:nvPicPr>
            <p:cNvPr id="73" name="Picture 72" descr="An x-ray of a dog&#10;&#10;Description automatically generated">
              <a:extLst>
                <a:ext uri="{FF2B5EF4-FFF2-40B4-BE49-F238E27FC236}">
                  <a16:creationId xmlns:a16="http://schemas.microsoft.com/office/drawing/2014/main" id="{0205F826-C2CF-5D2C-D3A4-4E4F7E98FCA2}"/>
                </a:ext>
              </a:extLst>
            </p:cNvPr>
            <p:cNvPicPr>
              <a:picLocks noChangeAspect="1"/>
            </p:cNvPicPr>
            <p:nvPr/>
          </p:nvPicPr>
          <p:blipFill>
            <a:blip r:embed="rId5"/>
            <a:stretch>
              <a:fillRect/>
            </a:stretch>
          </p:blipFill>
          <p:spPr>
            <a:xfrm rot="16200000">
              <a:off x="2114378" y="1479278"/>
              <a:ext cx="3011319" cy="1307164"/>
            </a:xfrm>
            <a:prstGeom prst="rect">
              <a:avLst/>
            </a:prstGeom>
          </p:spPr>
        </p:pic>
        <p:pic>
          <p:nvPicPr>
            <p:cNvPr id="74" name="Picture 73" descr="An x-ray of a dog&#10;&#10;Description automatically generated">
              <a:extLst>
                <a:ext uri="{FF2B5EF4-FFF2-40B4-BE49-F238E27FC236}">
                  <a16:creationId xmlns:a16="http://schemas.microsoft.com/office/drawing/2014/main" id="{34B366DF-A712-4DBF-E1FD-A7A2DFA7EEFB}"/>
                </a:ext>
              </a:extLst>
            </p:cNvPr>
            <p:cNvPicPr>
              <a:picLocks noChangeAspect="1"/>
            </p:cNvPicPr>
            <p:nvPr/>
          </p:nvPicPr>
          <p:blipFill>
            <a:blip r:embed="rId5"/>
            <a:stretch>
              <a:fillRect/>
            </a:stretch>
          </p:blipFill>
          <p:spPr>
            <a:xfrm rot="16200000">
              <a:off x="2266778" y="1631678"/>
              <a:ext cx="3011319" cy="1307164"/>
            </a:xfrm>
            <a:prstGeom prst="rect">
              <a:avLst/>
            </a:prstGeom>
          </p:spPr>
        </p:pic>
        <p:pic>
          <p:nvPicPr>
            <p:cNvPr id="78" name="Picture 77" descr="An x-ray of a dog&#10;&#10;Description automatically generated">
              <a:extLst>
                <a:ext uri="{FF2B5EF4-FFF2-40B4-BE49-F238E27FC236}">
                  <a16:creationId xmlns:a16="http://schemas.microsoft.com/office/drawing/2014/main" id="{D63C43C9-5EC4-0946-E3AA-3CF8025DC51C}"/>
                </a:ext>
              </a:extLst>
            </p:cNvPr>
            <p:cNvPicPr>
              <a:picLocks noChangeAspect="1"/>
            </p:cNvPicPr>
            <p:nvPr/>
          </p:nvPicPr>
          <p:blipFill>
            <a:blip r:embed="rId5"/>
            <a:stretch>
              <a:fillRect/>
            </a:stretch>
          </p:blipFill>
          <p:spPr>
            <a:xfrm rot="16200000">
              <a:off x="2419180" y="1784078"/>
              <a:ext cx="3011319" cy="1307164"/>
            </a:xfrm>
            <a:prstGeom prst="rect">
              <a:avLst/>
            </a:prstGeom>
          </p:spPr>
        </p:pic>
      </p:grpSp>
      <p:grpSp>
        <p:nvGrpSpPr>
          <p:cNvPr id="32" name="Group 31">
            <a:extLst>
              <a:ext uri="{FF2B5EF4-FFF2-40B4-BE49-F238E27FC236}">
                <a16:creationId xmlns:a16="http://schemas.microsoft.com/office/drawing/2014/main" id="{9889A879-9BB8-432E-659D-B8042296B0CB}"/>
              </a:ext>
            </a:extLst>
          </p:cNvPr>
          <p:cNvGrpSpPr/>
          <p:nvPr/>
        </p:nvGrpSpPr>
        <p:grpSpPr>
          <a:xfrm>
            <a:off x="10148068" y="12954139"/>
            <a:ext cx="2313168" cy="4716410"/>
            <a:chOff x="920382" y="677253"/>
            <a:chExt cx="1601845" cy="3266068"/>
          </a:xfrm>
        </p:grpSpPr>
        <p:pic>
          <p:nvPicPr>
            <p:cNvPr id="44" name="Picture 43" descr="A white square object on a black background&#10;&#10;Description automatically generated">
              <a:extLst>
                <a:ext uri="{FF2B5EF4-FFF2-40B4-BE49-F238E27FC236}">
                  <a16:creationId xmlns:a16="http://schemas.microsoft.com/office/drawing/2014/main" id="{09C17357-3448-9343-A7AB-9A109C1CD508}"/>
                </a:ext>
              </a:extLst>
            </p:cNvPr>
            <p:cNvPicPr>
              <a:picLocks noChangeAspect="1"/>
            </p:cNvPicPr>
            <p:nvPr/>
          </p:nvPicPr>
          <p:blipFill>
            <a:blip r:embed="rId6"/>
            <a:stretch>
              <a:fillRect/>
            </a:stretch>
          </p:blipFill>
          <p:spPr>
            <a:xfrm rot="16200000">
              <a:off x="88271" y="1509364"/>
              <a:ext cx="2961268" cy="1297045"/>
            </a:xfrm>
            <a:prstGeom prst="rect">
              <a:avLst/>
            </a:prstGeom>
          </p:spPr>
        </p:pic>
        <p:pic>
          <p:nvPicPr>
            <p:cNvPr id="47" name="Picture 46" descr="A white square object on a black background&#10;&#10;Description automatically generated">
              <a:extLst>
                <a:ext uri="{FF2B5EF4-FFF2-40B4-BE49-F238E27FC236}">
                  <a16:creationId xmlns:a16="http://schemas.microsoft.com/office/drawing/2014/main" id="{F5670BBE-CDA5-5B45-35AA-C2E1D5B994CB}"/>
                </a:ext>
              </a:extLst>
            </p:cNvPr>
            <p:cNvPicPr>
              <a:picLocks noChangeAspect="1"/>
            </p:cNvPicPr>
            <p:nvPr/>
          </p:nvPicPr>
          <p:blipFill>
            <a:blip r:embed="rId6"/>
            <a:stretch>
              <a:fillRect/>
            </a:stretch>
          </p:blipFill>
          <p:spPr>
            <a:xfrm rot="16200000">
              <a:off x="240671" y="1661764"/>
              <a:ext cx="2961268" cy="1297045"/>
            </a:xfrm>
            <a:prstGeom prst="rect">
              <a:avLst/>
            </a:prstGeom>
          </p:spPr>
        </p:pic>
        <p:pic>
          <p:nvPicPr>
            <p:cNvPr id="56" name="Picture 55" descr="A white square object on a black background&#10;&#10;Description automatically generated">
              <a:extLst>
                <a:ext uri="{FF2B5EF4-FFF2-40B4-BE49-F238E27FC236}">
                  <a16:creationId xmlns:a16="http://schemas.microsoft.com/office/drawing/2014/main" id="{1F38305B-5768-4BC3-CA93-F68942B41840}"/>
                </a:ext>
              </a:extLst>
            </p:cNvPr>
            <p:cNvPicPr>
              <a:picLocks noChangeAspect="1"/>
            </p:cNvPicPr>
            <p:nvPr/>
          </p:nvPicPr>
          <p:blipFill>
            <a:blip r:embed="rId6"/>
            <a:stretch>
              <a:fillRect/>
            </a:stretch>
          </p:blipFill>
          <p:spPr>
            <a:xfrm rot="16200000">
              <a:off x="393071" y="1814164"/>
              <a:ext cx="2961268" cy="1297045"/>
            </a:xfrm>
            <a:prstGeom prst="rect">
              <a:avLst/>
            </a:prstGeom>
          </p:spPr>
        </p:pic>
      </p:grpSp>
      <p:sp>
        <p:nvSpPr>
          <p:cNvPr id="36" name="Down Arrow 35">
            <a:extLst>
              <a:ext uri="{FF2B5EF4-FFF2-40B4-BE49-F238E27FC236}">
                <a16:creationId xmlns:a16="http://schemas.microsoft.com/office/drawing/2014/main" id="{288759A0-18B7-AB74-D8F7-4821DD497BF5}"/>
              </a:ext>
            </a:extLst>
          </p:cNvPr>
          <p:cNvSpPr/>
          <p:nvPr/>
        </p:nvSpPr>
        <p:spPr>
          <a:xfrm rot="16200000">
            <a:off x="4294082" y="15217521"/>
            <a:ext cx="446906" cy="1124071"/>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68" dirty="0"/>
          </a:p>
        </p:txBody>
      </p:sp>
      <p:sp>
        <p:nvSpPr>
          <p:cNvPr id="38" name="Down Arrow 37">
            <a:extLst>
              <a:ext uri="{FF2B5EF4-FFF2-40B4-BE49-F238E27FC236}">
                <a16:creationId xmlns:a16="http://schemas.microsoft.com/office/drawing/2014/main" id="{306AA5D2-9247-6A8C-D3FD-04768B2A7DE4}"/>
              </a:ext>
            </a:extLst>
          </p:cNvPr>
          <p:cNvSpPr/>
          <p:nvPr/>
        </p:nvSpPr>
        <p:spPr>
          <a:xfrm rot="16200000">
            <a:off x="9192911" y="15217521"/>
            <a:ext cx="446906" cy="1124071"/>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68" dirty="0"/>
          </a:p>
        </p:txBody>
      </p:sp>
      <p:sp>
        <p:nvSpPr>
          <p:cNvPr id="40" name="Rounded Rectangle 39">
            <a:extLst>
              <a:ext uri="{FF2B5EF4-FFF2-40B4-BE49-F238E27FC236}">
                <a16:creationId xmlns:a16="http://schemas.microsoft.com/office/drawing/2014/main" id="{7FA3E714-6D05-4758-4E28-54BA8429B84B}"/>
              </a:ext>
            </a:extLst>
          </p:cNvPr>
          <p:cNvSpPr/>
          <p:nvPr/>
        </p:nvSpPr>
        <p:spPr>
          <a:xfrm>
            <a:off x="5382241" y="14856413"/>
            <a:ext cx="3210962" cy="1488960"/>
          </a:xfrm>
          <a:prstGeom prst="roundRect">
            <a:avLst/>
          </a:prstGeom>
          <a:solidFill>
            <a:srgbClr val="2B66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733" b="1" dirty="0"/>
              <a:t>Segmentation Model</a:t>
            </a:r>
          </a:p>
        </p:txBody>
      </p:sp>
      <p:grpSp>
        <p:nvGrpSpPr>
          <p:cNvPr id="85" name="Group 84">
            <a:extLst>
              <a:ext uri="{FF2B5EF4-FFF2-40B4-BE49-F238E27FC236}">
                <a16:creationId xmlns:a16="http://schemas.microsoft.com/office/drawing/2014/main" id="{F0FDC532-EC9F-6939-6266-B64FB406E0A2}"/>
              </a:ext>
            </a:extLst>
          </p:cNvPr>
          <p:cNvGrpSpPr>
            <a:grpSpLocks noChangeAspect="1"/>
          </p:cNvGrpSpPr>
          <p:nvPr/>
        </p:nvGrpSpPr>
        <p:grpSpPr>
          <a:xfrm>
            <a:off x="15393080" y="13118381"/>
            <a:ext cx="2226650" cy="4498751"/>
            <a:chOff x="7784338" y="569642"/>
            <a:chExt cx="1489479" cy="3009361"/>
          </a:xfrm>
        </p:grpSpPr>
        <p:pic>
          <p:nvPicPr>
            <p:cNvPr id="163" name="Picture 162" descr="A red and yellow scan of a person's body&#10;&#10;Description automatically generated">
              <a:extLst>
                <a:ext uri="{FF2B5EF4-FFF2-40B4-BE49-F238E27FC236}">
                  <a16:creationId xmlns:a16="http://schemas.microsoft.com/office/drawing/2014/main" id="{7207D281-9B88-8A64-5E59-60477556AA98}"/>
                </a:ext>
              </a:extLst>
            </p:cNvPr>
            <p:cNvPicPr>
              <a:picLocks noChangeAspect="1"/>
            </p:cNvPicPr>
            <p:nvPr/>
          </p:nvPicPr>
          <p:blipFill>
            <a:blip r:embed="rId7"/>
            <a:stretch>
              <a:fillRect/>
            </a:stretch>
          </p:blipFill>
          <p:spPr>
            <a:xfrm>
              <a:off x="7784338" y="569642"/>
              <a:ext cx="1184679" cy="2704561"/>
            </a:xfrm>
            <a:prstGeom prst="rect">
              <a:avLst/>
            </a:prstGeom>
          </p:spPr>
        </p:pic>
        <p:pic>
          <p:nvPicPr>
            <p:cNvPr id="164" name="Picture 163" descr="A red and yellow scan of a person's body&#10;&#10;Description automatically generated">
              <a:extLst>
                <a:ext uri="{FF2B5EF4-FFF2-40B4-BE49-F238E27FC236}">
                  <a16:creationId xmlns:a16="http://schemas.microsoft.com/office/drawing/2014/main" id="{A8C1C8A7-677C-659B-0871-4D2FFEFC2FCD}"/>
                </a:ext>
              </a:extLst>
            </p:cNvPr>
            <p:cNvPicPr>
              <a:picLocks noChangeAspect="1"/>
            </p:cNvPicPr>
            <p:nvPr/>
          </p:nvPicPr>
          <p:blipFill>
            <a:blip r:embed="rId7"/>
            <a:stretch>
              <a:fillRect/>
            </a:stretch>
          </p:blipFill>
          <p:spPr>
            <a:xfrm>
              <a:off x="7936738" y="722042"/>
              <a:ext cx="1184679" cy="2704561"/>
            </a:xfrm>
            <a:prstGeom prst="rect">
              <a:avLst/>
            </a:prstGeom>
          </p:spPr>
        </p:pic>
        <p:pic>
          <p:nvPicPr>
            <p:cNvPr id="165" name="Picture 164" descr="A red and yellow scan of a person's body&#10;&#10;Description automatically generated">
              <a:extLst>
                <a:ext uri="{FF2B5EF4-FFF2-40B4-BE49-F238E27FC236}">
                  <a16:creationId xmlns:a16="http://schemas.microsoft.com/office/drawing/2014/main" id="{F8967086-5C22-5A1B-5F15-184ECE732888}"/>
                </a:ext>
              </a:extLst>
            </p:cNvPr>
            <p:cNvPicPr>
              <a:picLocks noChangeAspect="1"/>
            </p:cNvPicPr>
            <p:nvPr/>
          </p:nvPicPr>
          <p:blipFill>
            <a:blip r:embed="rId7"/>
            <a:stretch>
              <a:fillRect/>
            </a:stretch>
          </p:blipFill>
          <p:spPr>
            <a:xfrm>
              <a:off x="8089138" y="874442"/>
              <a:ext cx="1184679" cy="2704561"/>
            </a:xfrm>
            <a:prstGeom prst="rect">
              <a:avLst/>
            </a:prstGeom>
          </p:spPr>
        </p:pic>
      </p:grpSp>
      <p:grpSp>
        <p:nvGrpSpPr>
          <p:cNvPr id="106" name="Group 105">
            <a:extLst>
              <a:ext uri="{FF2B5EF4-FFF2-40B4-BE49-F238E27FC236}">
                <a16:creationId xmlns:a16="http://schemas.microsoft.com/office/drawing/2014/main" id="{9C1A09E9-808A-98CE-7E3E-AA458AF301D8}"/>
              </a:ext>
            </a:extLst>
          </p:cNvPr>
          <p:cNvGrpSpPr/>
          <p:nvPr/>
        </p:nvGrpSpPr>
        <p:grpSpPr>
          <a:xfrm>
            <a:off x="13104803" y="13071024"/>
            <a:ext cx="2197448" cy="4520568"/>
            <a:chOff x="2966456" y="627200"/>
            <a:chExt cx="1611966" cy="3316119"/>
          </a:xfrm>
        </p:grpSpPr>
        <p:pic>
          <p:nvPicPr>
            <p:cNvPr id="160" name="Picture 159" descr="An x-ray of a dog&#10;&#10;Description automatically generated">
              <a:extLst>
                <a:ext uri="{FF2B5EF4-FFF2-40B4-BE49-F238E27FC236}">
                  <a16:creationId xmlns:a16="http://schemas.microsoft.com/office/drawing/2014/main" id="{0A20E813-256C-0F70-DF06-96A2587C617A}"/>
                </a:ext>
              </a:extLst>
            </p:cNvPr>
            <p:cNvPicPr>
              <a:picLocks noChangeAspect="1"/>
            </p:cNvPicPr>
            <p:nvPr/>
          </p:nvPicPr>
          <p:blipFill>
            <a:blip r:embed="rId5"/>
            <a:stretch>
              <a:fillRect/>
            </a:stretch>
          </p:blipFill>
          <p:spPr>
            <a:xfrm rot="16200000">
              <a:off x="2114378" y="1479278"/>
              <a:ext cx="3011319" cy="1307164"/>
            </a:xfrm>
            <a:prstGeom prst="rect">
              <a:avLst/>
            </a:prstGeom>
          </p:spPr>
        </p:pic>
        <p:pic>
          <p:nvPicPr>
            <p:cNvPr id="161" name="Picture 160" descr="An x-ray of a dog&#10;&#10;Description automatically generated">
              <a:extLst>
                <a:ext uri="{FF2B5EF4-FFF2-40B4-BE49-F238E27FC236}">
                  <a16:creationId xmlns:a16="http://schemas.microsoft.com/office/drawing/2014/main" id="{7E4CD135-72C6-8491-FB6B-95AC1EB4F431}"/>
                </a:ext>
              </a:extLst>
            </p:cNvPr>
            <p:cNvPicPr>
              <a:picLocks noChangeAspect="1"/>
            </p:cNvPicPr>
            <p:nvPr/>
          </p:nvPicPr>
          <p:blipFill>
            <a:blip r:embed="rId5"/>
            <a:stretch>
              <a:fillRect/>
            </a:stretch>
          </p:blipFill>
          <p:spPr>
            <a:xfrm rot="16200000">
              <a:off x="2266778" y="1631678"/>
              <a:ext cx="3011319" cy="1307164"/>
            </a:xfrm>
            <a:prstGeom prst="rect">
              <a:avLst/>
            </a:prstGeom>
          </p:spPr>
        </p:pic>
        <p:pic>
          <p:nvPicPr>
            <p:cNvPr id="162" name="Picture 161" descr="An x-ray of a dog&#10;&#10;Description automatically generated">
              <a:extLst>
                <a:ext uri="{FF2B5EF4-FFF2-40B4-BE49-F238E27FC236}">
                  <a16:creationId xmlns:a16="http://schemas.microsoft.com/office/drawing/2014/main" id="{F3BC3F1C-EC9A-948E-8C6D-B1B673A3E2FF}"/>
                </a:ext>
              </a:extLst>
            </p:cNvPr>
            <p:cNvPicPr>
              <a:picLocks noChangeAspect="1"/>
            </p:cNvPicPr>
            <p:nvPr/>
          </p:nvPicPr>
          <p:blipFill>
            <a:blip r:embed="rId5"/>
            <a:stretch>
              <a:fillRect/>
            </a:stretch>
          </p:blipFill>
          <p:spPr>
            <a:xfrm rot="16200000">
              <a:off x="2419180" y="1784078"/>
              <a:ext cx="3011319" cy="1307164"/>
            </a:xfrm>
            <a:prstGeom prst="rect">
              <a:avLst/>
            </a:prstGeom>
          </p:spPr>
        </p:pic>
      </p:grpSp>
      <p:grpSp>
        <p:nvGrpSpPr>
          <p:cNvPr id="109" name="Group 108">
            <a:extLst>
              <a:ext uri="{FF2B5EF4-FFF2-40B4-BE49-F238E27FC236}">
                <a16:creationId xmlns:a16="http://schemas.microsoft.com/office/drawing/2014/main" id="{89E0DA87-39E0-015A-6D50-8E25F9502517}"/>
              </a:ext>
            </a:extLst>
          </p:cNvPr>
          <p:cNvGrpSpPr/>
          <p:nvPr/>
        </p:nvGrpSpPr>
        <p:grpSpPr>
          <a:xfrm>
            <a:off x="23553480" y="13011733"/>
            <a:ext cx="2482670" cy="4627003"/>
            <a:chOff x="7317747" y="3492881"/>
            <a:chExt cx="1489474" cy="2775964"/>
          </a:xfrm>
        </p:grpSpPr>
        <p:grpSp>
          <p:nvGrpSpPr>
            <p:cNvPr id="138" name="Group 137">
              <a:extLst>
                <a:ext uri="{FF2B5EF4-FFF2-40B4-BE49-F238E27FC236}">
                  <a16:creationId xmlns:a16="http://schemas.microsoft.com/office/drawing/2014/main" id="{97B0AA73-4226-4411-6FE7-28F20205D73F}"/>
                </a:ext>
              </a:extLst>
            </p:cNvPr>
            <p:cNvGrpSpPr/>
            <p:nvPr/>
          </p:nvGrpSpPr>
          <p:grpSpPr>
            <a:xfrm>
              <a:off x="7317747" y="3492881"/>
              <a:ext cx="1184678" cy="2471164"/>
              <a:chOff x="7317747" y="3492881"/>
              <a:chExt cx="1184678" cy="2471164"/>
            </a:xfrm>
          </p:grpSpPr>
          <p:pic>
            <p:nvPicPr>
              <p:cNvPr id="158" name="Picture 157" descr="A red and yellow scan of a person's body&#10;&#10;Description automatically generated">
                <a:extLst>
                  <a:ext uri="{FF2B5EF4-FFF2-40B4-BE49-F238E27FC236}">
                    <a16:creationId xmlns:a16="http://schemas.microsoft.com/office/drawing/2014/main" id="{1F9896F3-8AFD-7742-3185-F4D73DAE29E8}"/>
                  </a:ext>
                </a:extLst>
              </p:cNvPr>
              <p:cNvPicPr>
                <a:picLocks noChangeAspect="1"/>
              </p:cNvPicPr>
              <p:nvPr/>
            </p:nvPicPr>
            <p:blipFill>
              <a:blip r:embed="rId7">
                <a:alphaModFix/>
              </a:blip>
              <a:srcRect r="49956"/>
              <a:stretch/>
            </p:blipFill>
            <p:spPr>
              <a:xfrm flipH="1">
                <a:off x="7909563" y="3492881"/>
                <a:ext cx="592862" cy="2471164"/>
              </a:xfrm>
              <a:prstGeom prst="rect">
                <a:avLst/>
              </a:prstGeom>
            </p:spPr>
          </p:pic>
          <p:pic>
            <p:nvPicPr>
              <p:cNvPr id="159" name="Picture 158" descr="An x-ray of a dog&#10;&#10;Description automatically generated">
                <a:extLst>
                  <a:ext uri="{FF2B5EF4-FFF2-40B4-BE49-F238E27FC236}">
                    <a16:creationId xmlns:a16="http://schemas.microsoft.com/office/drawing/2014/main" id="{CA4CA7D7-CF8C-9A3D-993E-23DCA9701B25}"/>
                  </a:ext>
                </a:extLst>
              </p:cNvPr>
              <p:cNvPicPr>
                <a:picLocks noChangeAspect="1"/>
              </p:cNvPicPr>
              <p:nvPr/>
            </p:nvPicPr>
            <p:blipFill>
              <a:blip r:embed="rId5">
                <a:alphaModFix/>
              </a:blip>
              <a:srcRect l="8777" b="50044"/>
              <a:stretch/>
            </p:blipFill>
            <p:spPr>
              <a:xfrm rot="16200000">
                <a:off x="6380060" y="4434541"/>
                <a:ext cx="2467189" cy="591816"/>
              </a:xfrm>
              <a:prstGeom prst="rect">
                <a:avLst/>
              </a:prstGeom>
            </p:spPr>
          </p:pic>
        </p:grpSp>
        <p:grpSp>
          <p:nvGrpSpPr>
            <p:cNvPr id="143" name="Group 142">
              <a:extLst>
                <a:ext uri="{FF2B5EF4-FFF2-40B4-BE49-F238E27FC236}">
                  <a16:creationId xmlns:a16="http://schemas.microsoft.com/office/drawing/2014/main" id="{89CF6F2C-6D7E-5C31-429A-B0A0B649C39F}"/>
                </a:ext>
              </a:extLst>
            </p:cNvPr>
            <p:cNvGrpSpPr/>
            <p:nvPr/>
          </p:nvGrpSpPr>
          <p:grpSpPr>
            <a:xfrm>
              <a:off x="7470147" y="3645281"/>
              <a:ext cx="1184678" cy="2471164"/>
              <a:chOff x="7317747" y="3492881"/>
              <a:chExt cx="1184678" cy="2471164"/>
            </a:xfrm>
          </p:grpSpPr>
          <p:pic>
            <p:nvPicPr>
              <p:cNvPr id="156" name="Picture 155" descr="A red and yellow scan of a person's body&#10;&#10;Description automatically generated">
                <a:extLst>
                  <a:ext uri="{FF2B5EF4-FFF2-40B4-BE49-F238E27FC236}">
                    <a16:creationId xmlns:a16="http://schemas.microsoft.com/office/drawing/2014/main" id="{FD3EC840-D955-2640-5B54-7B09AE51AE9E}"/>
                  </a:ext>
                </a:extLst>
              </p:cNvPr>
              <p:cNvPicPr>
                <a:picLocks noChangeAspect="1"/>
              </p:cNvPicPr>
              <p:nvPr/>
            </p:nvPicPr>
            <p:blipFill>
              <a:blip r:embed="rId7">
                <a:alphaModFix/>
              </a:blip>
              <a:srcRect r="49956"/>
              <a:stretch/>
            </p:blipFill>
            <p:spPr>
              <a:xfrm flipH="1">
                <a:off x="7909563" y="3492881"/>
                <a:ext cx="592862" cy="2471164"/>
              </a:xfrm>
              <a:prstGeom prst="rect">
                <a:avLst/>
              </a:prstGeom>
            </p:spPr>
          </p:pic>
          <p:pic>
            <p:nvPicPr>
              <p:cNvPr id="157" name="Picture 156" descr="An x-ray of a dog&#10;&#10;Description automatically generated">
                <a:extLst>
                  <a:ext uri="{FF2B5EF4-FFF2-40B4-BE49-F238E27FC236}">
                    <a16:creationId xmlns:a16="http://schemas.microsoft.com/office/drawing/2014/main" id="{FFCE54FE-DCC2-12E8-7CAC-6BF58739E99E}"/>
                  </a:ext>
                </a:extLst>
              </p:cNvPr>
              <p:cNvPicPr>
                <a:picLocks noChangeAspect="1"/>
              </p:cNvPicPr>
              <p:nvPr/>
            </p:nvPicPr>
            <p:blipFill>
              <a:blip r:embed="rId5">
                <a:alphaModFix/>
              </a:blip>
              <a:srcRect l="8777" b="50044"/>
              <a:stretch/>
            </p:blipFill>
            <p:spPr>
              <a:xfrm rot="16200000">
                <a:off x="6380060" y="4434541"/>
                <a:ext cx="2467189" cy="591816"/>
              </a:xfrm>
              <a:prstGeom prst="rect">
                <a:avLst/>
              </a:prstGeom>
            </p:spPr>
          </p:pic>
        </p:grpSp>
        <p:grpSp>
          <p:nvGrpSpPr>
            <p:cNvPr id="148" name="Group 147">
              <a:extLst>
                <a:ext uri="{FF2B5EF4-FFF2-40B4-BE49-F238E27FC236}">
                  <a16:creationId xmlns:a16="http://schemas.microsoft.com/office/drawing/2014/main" id="{F176ECB0-7B47-314B-2ABF-731B6FE1905A}"/>
                </a:ext>
              </a:extLst>
            </p:cNvPr>
            <p:cNvGrpSpPr/>
            <p:nvPr/>
          </p:nvGrpSpPr>
          <p:grpSpPr>
            <a:xfrm>
              <a:off x="7622547" y="3797681"/>
              <a:ext cx="1184674" cy="2471164"/>
              <a:chOff x="7317747" y="3492881"/>
              <a:chExt cx="1184674" cy="2471164"/>
            </a:xfrm>
          </p:grpSpPr>
          <p:pic>
            <p:nvPicPr>
              <p:cNvPr id="152" name="Picture 151" descr="A red and yellow scan of a person's body&#10;&#10;Description automatically generated">
                <a:extLst>
                  <a:ext uri="{FF2B5EF4-FFF2-40B4-BE49-F238E27FC236}">
                    <a16:creationId xmlns:a16="http://schemas.microsoft.com/office/drawing/2014/main" id="{D8408BA6-AD7D-5EA8-E24A-BBA9A8222384}"/>
                  </a:ext>
                </a:extLst>
              </p:cNvPr>
              <p:cNvPicPr>
                <a:picLocks noChangeAspect="1"/>
              </p:cNvPicPr>
              <p:nvPr/>
            </p:nvPicPr>
            <p:blipFill>
              <a:blip r:embed="rId7">
                <a:alphaModFix/>
              </a:blip>
              <a:srcRect r="49956"/>
              <a:stretch/>
            </p:blipFill>
            <p:spPr>
              <a:xfrm flipH="1">
                <a:off x="7909559" y="3492881"/>
                <a:ext cx="592862" cy="2471164"/>
              </a:xfrm>
              <a:prstGeom prst="rect">
                <a:avLst/>
              </a:prstGeom>
            </p:spPr>
          </p:pic>
          <p:pic>
            <p:nvPicPr>
              <p:cNvPr id="154" name="Picture 153" descr="An x-ray of a dog&#10;&#10;Description automatically generated">
                <a:extLst>
                  <a:ext uri="{FF2B5EF4-FFF2-40B4-BE49-F238E27FC236}">
                    <a16:creationId xmlns:a16="http://schemas.microsoft.com/office/drawing/2014/main" id="{98F4A4AB-82D2-3283-A4A8-9599B0D1BCF6}"/>
                  </a:ext>
                </a:extLst>
              </p:cNvPr>
              <p:cNvPicPr>
                <a:picLocks noChangeAspect="1"/>
              </p:cNvPicPr>
              <p:nvPr/>
            </p:nvPicPr>
            <p:blipFill>
              <a:blip r:embed="rId5">
                <a:alphaModFix/>
              </a:blip>
              <a:srcRect l="8777" b="50044"/>
              <a:stretch/>
            </p:blipFill>
            <p:spPr>
              <a:xfrm rot="16200000">
                <a:off x="6380060" y="4434541"/>
                <a:ext cx="2467189" cy="591816"/>
              </a:xfrm>
              <a:prstGeom prst="rect">
                <a:avLst/>
              </a:prstGeom>
            </p:spPr>
          </p:pic>
        </p:grpSp>
      </p:grpSp>
      <p:sp>
        <p:nvSpPr>
          <p:cNvPr id="110" name="Rounded Rectangle 109">
            <a:extLst>
              <a:ext uri="{FF2B5EF4-FFF2-40B4-BE49-F238E27FC236}">
                <a16:creationId xmlns:a16="http://schemas.microsoft.com/office/drawing/2014/main" id="{7ADFE16A-B341-9F0E-E990-294A2AF4B22B}"/>
              </a:ext>
            </a:extLst>
          </p:cNvPr>
          <p:cNvSpPr/>
          <p:nvPr/>
        </p:nvSpPr>
        <p:spPr>
          <a:xfrm>
            <a:off x="18966591" y="14818885"/>
            <a:ext cx="3192000" cy="1512000"/>
          </a:xfrm>
          <a:prstGeom prst="roundRect">
            <a:avLst/>
          </a:prstGeom>
          <a:solidFill>
            <a:srgbClr val="2B66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733" b="1" dirty="0"/>
              <a:t>Registration</a:t>
            </a:r>
          </a:p>
        </p:txBody>
      </p:sp>
      <p:sp>
        <p:nvSpPr>
          <p:cNvPr id="111" name="Down Arrow 110">
            <a:extLst>
              <a:ext uri="{FF2B5EF4-FFF2-40B4-BE49-F238E27FC236}">
                <a16:creationId xmlns:a16="http://schemas.microsoft.com/office/drawing/2014/main" id="{DBCF1D7B-0B93-457A-A17D-3E403E90D18B}"/>
              </a:ext>
            </a:extLst>
          </p:cNvPr>
          <p:cNvSpPr/>
          <p:nvPr/>
        </p:nvSpPr>
        <p:spPr>
          <a:xfrm rot="16200000">
            <a:off x="18015659" y="14877109"/>
            <a:ext cx="451964" cy="1136793"/>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68" dirty="0"/>
          </a:p>
        </p:txBody>
      </p:sp>
      <p:sp>
        <p:nvSpPr>
          <p:cNvPr id="136" name="Down Arrow 135">
            <a:extLst>
              <a:ext uri="{FF2B5EF4-FFF2-40B4-BE49-F238E27FC236}">
                <a16:creationId xmlns:a16="http://schemas.microsoft.com/office/drawing/2014/main" id="{63544469-8FE8-CF58-EAD1-0F5D74BD1F51}"/>
              </a:ext>
            </a:extLst>
          </p:cNvPr>
          <p:cNvSpPr/>
          <p:nvPr/>
        </p:nvSpPr>
        <p:spPr>
          <a:xfrm rot="16200000">
            <a:off x="22655704" y="14895573"/>
            <a:ext cx="451964" cy="1136793"/>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68" dirty="0"/>
          </a:p>
        </p:txBody>
      </p:sp>
      <p:grpSp>
        <p:nvGrpSpPr>
          <p:cNvPr id="167" name="Group 166">
            <a:extLst>
              <a:ext uri="{FF2B5EF4-FFF2-40B4-BE49-F238E27FC236}">
                <a16:creationId xmlns:a16="http://schemas.microsoft.com/office/drawing/2014/main" id="{6AFB7330-4E5E-3286-ED41-F1104D59A373}"/>
              </a:ext>
            </a:extLst>
          </p:cNvPr>
          <p:cNvGrpSpPr/>
          <p:nvPr/>
        </p:nvGrpSpPr>
        <p:grpSpPr>
          <a:xfrm>
            <a:off x="34628849" y="13007075"/>
            <a:ext cx="2190325" cy="4733813"/>
            <a:chOff x="9218358" y="3660170"/>
            <a:chExt cx="1392425" cy="3009361"/>
          </a:xfrm>
        </p:grpSpPr>
        <p:pic>
          <p:nvPicPr>
            <p:cNvPr id="175" name="Picture 174" descr="A close up of a red and yellow&#10;&#10;Description automatically generated">
              <a:extLst>
                <a:ext uri="{FF2B5EF4-FFF2-40B4-BE49-F238E27FC236}">
                  <a16:creationId xmlns:a16="http://schemas.microsoft.com/office/drawing/2014/main" id="{72D0A6C3-1E7B-B6BD-25FB-AB6CE3A76703}"/>
                </a:ext>
              </a:extLst>
            </p:cNvPr>
            <p:cNvPicPr>
              <a:picLocks noChangeAspect="1"/>
            </p:cNvPicPr>
            <p:nvPr/>
          </p:nvPicPr>
          <p:blipFill>
            <a:blip r:embed="rId8"/>
            <a:stretch>
              <a:fillRect/>
            </a:stretch>
          </p:blipFill>
          <p:spPr>
            <a:xfrm>
              <a:off x="9218358" y="3660170"/>
              <a:ext cx="1087625" cy="2704561"/>
            </a:xfrm>
            <a:prstGeom prst="rect">
              <a:avLst/>
            </a:prstGeom>
          </p:spPr>
        </p:pic>
        <p:pic>
          <p:nvPicPr>
            <p:cNvPr id="176" name="Picture 175" descr="A close up of a red and yellow&#10;&#10;Description automatically generated">
              <a:extLst>
                <a:ext uri="{FF2B5EF4-FFF2-40B4-BE49-F238E27FC236}">
                  <a16:creationId xmlns:a16="http://schemas.microsoft.com/office/drawing/2014/main" id="{4B7A28F6-422A-3535-86FC-495680E4E814}"/>
                </a:ext>
              </a:extLst>
            </p:cNvPr>
            <p:cNvPicPr>
              <a:picLocks noChangeAspect="1"/>
            </p:cNvPicPr>
            <p:nvPr/>
          </p:nvPicPr>
          <p:blipFill>
            <a:blip r:embed="rId8"/>
            <a:stretch>
              <a:fillRect/>
            </a:stretch>
          </p:blipFill>
          <p:spPr>
            <a:xfrm>
              <a:off x="9370758" y="3812570"/>
              <a:ext cx="1087625" cy="2704561"/>
            </a:xfrm>
            <a:prstGeom prst="rect">
              <a:avLst/>
            </a:prstGeom>
          </p:spPr>
        </p:pic>
        <p:pic>
          <p:nvPicPr>
            <p:cNvPr id="177" name="Picture 176" descr="A close up of a red and yellow&#10;&#10;Description automatically generated">
              <a:extLst>
                <a:ext uri="{FF2B5EF4-FFF2-40B4-BE49-F238E27FC236}">
                  <a16:creationId xmlns:a16="http://schemas.microsoft.com/office/drawing/2014/main" id="{E2FD94A7-B150-6D83-F55F-77938401CC68}"/>
                </a:ext>
              </a:extLst>
            </p:cNvPr>
            <p:cNvPicPr>
              <a:picLocks noChangeAspect="1"/>
            </p:cNvPicPr>
            <p:nvPr/>
          </p:nvPicPr>
          <p:blipFill>
            <a:blip r:embed="rId8"/>
            <a:stretch>
              <a:fillRect/>
            </a:stretch>
          </p:blipFill>
          <p:spPr>
            <a:xfrm>
              <a:off x="9523158" y="3964970"/>
              <a:ext cx="1087625" cy="2704561"/>
            </a:xfrm>
            <a:prstGeom prst="rect">
              <a:avLst/>
            </a:prstGeom>
          </p:spPr>
        </p:pic>
      </p:grpSp>
      <p:grpSp>
        <p:nvGrpSpPr>
          <p:cNvPr id="168" name="Group 167">
            <a:extLst>
              <a:ext uri="{FF2B5EF4-FFF2-40B4-BE49-F238E27FC236}">
                <a16:creationId xmlns:a16="http://schemas.microsoft.com/office/drawing/2014/main" id="{431D7CDE-B448-96AD-9255-819946E61892}"/>
              </a:ext>
            </a:extLst>
          </p:cNvPr>
          <p:cNvGrpSpPr/>
          <p:nvPr/>
        </p:nvGrpSpPr>
        <p:grpSpPr>
          <a:xfrm>
            <a:off x="26827106" y="12975988"/>
            <a:ext cx="2100607" cy="4636915"/>
            <a:chOff x="9246442" y="398477"/>
            <a:chExt cx="1349953" cy="2979909"/>
          </a:xfrm>
        </p:grpSpPr>
        <p:pic>
          <p:nvPicPr>
            <p:cNvPr id="172" name="Picture 171" descr="A close up of a fire&#10;&#10;Description automatically generated">
              <a:extLst>
                <a:ext uri="{FF2B5EF4-FFF2-40B4-BE49-F238E27FC236}">
                  <a16:creationId xmlns:a16="http://schemas.microsoft.com/office/drawing/2014/main" id="{18B5C276-12EB-C8D6-6785-9B28F284A79A}"/>
                </a:ext>
              </a:extLst>
            </p:cNvPr>
            <p:cNvPicPr>
              <a:picLocks noChangeAspect="1"/>
            </p:cNvPicPr>
            <p:nvPr/>
          </p:nvPicPr>
          <p:blipFill>
            <a:blip r:embed="rId9"/>
            <a:srcRect l="2617" t="1090" r="-1"/>
            <a:stretch/>
          </p:blipFill>
          <p:spPr>
            <a:xfrm>
              <a:off x="9246442" y="398477"/>
              <a:ext cx="1045153" cy="2675109"/>
            </a:xfrm>
            <a:prstGeom prst="rect">
              <a:avLst/>
            </a:prstGeom>
            <a:ln>
              <a:solidFill>
                <a:schemeClr val="tx1"/>
              </a:solidFill>
            </a:ln>
          </p:spPr>
        </p:pic>
        <p:pic>
          <p:nvPicPr>
            <p:cNvPr id="173" name="Picture 172" descr="A close up of a fire&#10;&#10;Description automatically generated">
              <a:extLst>
                <a:ext uri="{FF2B5EF4-FFF2-40B4-BE49-F238E27FC236}">
                  <a16:creationId xmlns:a16="http://schemas.microsoft.com/office/drawing/2014/main" id="{7173E31F-D73A-11E1-21B5-F486926542C2}"/>
                </a:ext>
              </a:extLst>
            </p:cNvPr>
            <p:cNvPicPr>
              <a:picLocks noChangeAspect="1"/>
            </p:cNvPicPr>
            <p:nvPr/>
          </p:nvPicPr>
          <p:blipFill>
            <a:blip r:embed="rId9"/>
            <a:srcRect l="2617" t="1090" r="-1"/>
            <a:stretch/>
          </p:blipFill>
          <p:spPr>
            <a:xfrm>
              <a:off x="9398842" y="550877"/>
              <a:ext cx="1045153" cy="2675109"/>
            </a:xfrm>
            <a:prstGeom prst="rect">
              <a:avLst/>
            </a:prstGeom>
            <a:ln>
              <a:solidFill>
                <a:schemeClr val="tx1"/>
              </a:solidFill>
            </a:ln>
          </p:spPr>
        </p:pic>
        <p:pic>
          <p:nvPicPr>
            <p:cNvPr id="174" name="Picture 173" descr="A close up of a fire&#10;&#10;Description automatically generated">
              <a:extLst>
                <a:ext uri="{FF2B5EF4-FFF2-40B4-BE49-F238E27FC236}">
                  <a16:creationId xmlns:a16="http://schemas.microsoft.com/office/drawing/2014/main" id="{C8ABC0F9-EC02-2750-3790-42599C19DAD3}"/>
                </a:ext>
              </a:extLst>
            </p:cNvPr>
            <p:cNvPicPr>
              <a:picLocks noChangeAspect="1"/>
            </p:cNvPicPr>
            <p:nvPr/>
          </p:nvPicPr>
          <p:blipFill>
            <a:blip r:embed="rId9"/>
            <a:srcRect l="2617" t="1090" r="-1"/>
            <a:stretch/>
          </p:blipFill>
          <p:spPr>
            <a:xfrm>
              <a:off x="9551242" y="703277"/>
              <a:ext cx="1045153" cy="2675109"/>
            </a:xfrm>
            <a:prstGeom prst="rect">
              <a:avLst/>
            </a:prstGeom>
            <a:ln>
              <a:solidFill>
                <a:schemeClr val="tx1"/>
              </a:solidFill>
            </a:ln>
          </p:spPr>
        </p:pic>
      </p:grpSp>
      <p:sp>
        <p:nvSpPr>
          <p:cNvPr id="169" name="Down Arrow 168">
            <a:extLst>
              <a:ext uri="{FF2B5EF4-FFF2-40B4-BE49-F238E27FC236}">
                <a16:creationId xmlns:a16="http://schemas.microsoft.com/office/drawing/2014/main" id="{719CCEEF-5741-7870-5CA1-760852A3487C}"/>
              </a:ext>
            </a:extLst>
          </p:cNvPr>
          <p:cNvSpPr/>
          <p:nvPr/>
        </p:nvSpPr>
        <p:spPr>
          <a:xfrm rot="16200000">
            <a:off x="29347736" y="15060769"/>
            <a:ext cx="374768" cy="942628"/>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68" dirty="0"/>
          </a:p>
        </p:txBody>
      </p:sp>
      <p:sp>
        <p:nvSpPr>
          <p:cNvPr id="170" name="Down Arrow 169">
            <a:extLst>
              <a:ext uri="{FF2B5EF4-FFF2-40B4-BE49-F238E27FC236}">
                <a16:creationId xmlns:a16="http://schemas.microsoft.com/office/drawing/2014/main" id="{15A565EC-0806-7FC7-C854-D2A1FBD97023}"/>
              </a:ext>
            </a:extLst>
          </p:cNvPr>
          <p:cNvSpPr/>
          <p:nvPr/>
        </p:nvSpPr>
        <p:spPr>
          <a:xfrm rot="16200000">
            <a:off x="33846971" y="15060278"/>
            <a:ext cx="374768" cy="942628"/>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68" dirty="0"/>
          </a:p>
        </p:txBody>
      </p:sp>
      <p:sp>
        <p:nvSpPr>
          <p:cNvPr id="171" name="Rounded Rectangle 170">
            <a:extLst>
              <a:ext uri="{FF2B5EF4-FFF2-40B4-BE49-F238E27FC236}">
                <a16:creationId xmlns:a16="http://schemas.microsoft.com/office/drawing/2014/main" id="{9081C897-C1BE-68A3-A1FC-D9168CA6A62D}"/>
              </a:ext>
            </a:extLst>
          </p:cNvPr>
          <p:cNvSpPr/>
          <p:nvPr/>
        </p:nvSpPr>
        <p:spPr>
          <a:xfrm>
            <a:off x="30178134" y="14625486"/>
            <a:ext cx="3277786" cy="1713510"/>
          </a:xfrm>
          <a:prstGeom prst="roundRect">
            <a:avLst/>
          </a:prstGeom>
          <a:solidFill>
            <a:srgbClr val="2B66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733" b="1" dirty="0"/>
              <a:t>SUV calculation</a:t>
            </a:r>
          </a:p>
        </p:txBody>
      </p:sp>
      <p:sp>
        <p:nvSpPr>
          <p:cNvPr id="9" name="TextBox 8">
            <a:extLst>
              <a:ext uri="{FF2B5EF4-FFF2-40B4-BE49-F238E27FC236}">
                <a16:creationId xmlns:a16="http://schemas.microsoft.com/office/drawing/2014/main" id="{0A43D6F8-2BB8-7666-F187-75DAE8FD6D13}"/>
              </a:ext>
            </a:extLst>
          </p:cNvPr>
          <p:cNvSpPr txBox="1"/>
          <p:nvPr/>
        </p:nvSpPr>
        <p:spPr>
          <a:xfrm>
            <a:off x="5774944" y="9770509"/>
            <a:ext cx="184731" cy="333617"/>
          </a:xfrm>
          <a:prstGeom prst="rect">
            <a:avLst/>
          </a:prstGeom>
          <a:noFill/>
        </p:spPr>
        <p:txBody>
          <a:bodyPr wrap="none" rtlCol="0">
            <a:spAutoFit/>
          </a:bodyPr>
          <a:lstStyle/>
          <a:p>
            <a:endParaRPr lang="en-US" sz="1568" dirty="0"/>
          </a:p>
        </p:txBody>
      </p:sp>
      <p:sp>
        <p:nvSpPr>
          <p:cNvPr id="14" name="TextBox 13">
            <a:extLst>
              <a:ext uri="{FF2B5EF4-FFF2-40B4-BE49-F238E27FC236}">
                <a16:creationId xmlns:a16="http://schemas.microsoft.com/office/drawing/2014/main" id="{5FA97276-8514-BFC8-6D68-84F5024D8602}"/>
              </a:ext>
            </a:extLst>
          </p:cNvPr>
          <p:cNvSpPr txBox="1"/>
          <p:nvPr/>
        </p:nvSpPr>
        <p:spPr>
          <a:xfrm>
            <a:off x="5518912" y="9059309"/>
            <a:ext cx="184731" cy="333617"/>
          </a:xfrm>
          <a:prstGeom prst="rect">
            <a:avLst/>
          </a:prstGeom>
          <a:noFill/>
        </p:spPr>
        <p:txBody>
          <a:bodyPr wrap="none" rtlCol="0">
            <a:spAutoFit/>
          </a:bodyPr>
          <a:lstStyle/>
          <a:p>
            <a:endParaRPr lang="en-US" sz="1568" dirty="0"/>
          </a:p>
        </p:txBody>
      </p:sp>
      <p:sp>
        <p:nvSpPr>
          <p:cNvPr id="23" name="Rounded Rectangle 22">
            <a:extLst>
              <a:ext uri="{FF2B5EF4-FFF2-40B4-BE49-F238E27FC236}">
                <a16:creationId xmlns:a16="http://schemas.microsoft.com/office/drawing/2014/main" id="{DDD08764-863C-7D96-531E-8E97538F1F23}"/>
              </a:ext>
            </a:extLst>
          </p:cNvPr>
          <p:cNvSpPr/>
          <p:nvPr/>
        </p:nvSpPr>
        <p:spPr>
          <a:xfrm>
            <a:off x="1164444" y="12780303"/>
            <a:ext cx="35997378" cy="5141328"/>
          </a:xfrm>
          <a:prstGeom prst="roundRect">
            <a:avLst>
              <a:gd name="adj" fmla="val 5047"/>
            </a:avLst>
          </a:prstGeom>
          <a:noFill/>
          <a:ln w="38100">
            <a:solidFill>
              <a:srgbClr val="0065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68"/>
          </a:p>
        </p:txBody>
      </p:sp>
      <p:sp>
        <p:nvSpPr>
          <p:cNvPr id="24" name="Rounded Rectangle 23">
            <a:extLst>
              <a:ext uri="{FF2B5EF4-FFF2-40B4-BE49-F238E27FC236}">
                <a16:creationId xmlns:a16="http://schemas.microsoft.com/office/drawing/2014/main" id="{8EBE9D8E-ECFA-E161-056C-CB81B63BB41C}"/>
              </a:ext>
            </a:extLst>
          </p:cNvPr>
          <p:cNvSpPr/>
          <p:nvPr/>
        </p:nvSpPr>
        <p:spPr>
          <a:xfrm>
            <a:off x="1273935" y="12930968"/>
            <a:ext cx="11479182" cy="4841784"/>
          </a:xfrm>
          <a:prstGeom prst="roundRect">
            <a:avLst>
              <a:gd name="adj" fmla="val 5047"/>
            </a:avLst>
          </a:prstGeom>
          <a:noFill/>
          <a:ln w="38100">
            <a:solidFill>
              <a:srgbClr val="0065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68"/>
          </a:p>
        </p:txBody>
      </p:sp>
      <p:sp>
        <p:nvSpPr>
          <p:cNvPr id="28" name="Rounded Rectangle 27">
            <a:extLst>
              <a:ext uri="{FF2B5EF4-FFF2-40B4-BE49-F238E27FC236}">
                <a16:creationId xmlns:a16="http://schemas.microsoft.com/office/drawing/2014/main" id="{A6B29C32-FE90-11EA-F631-A784CAADDE41}"/>
              </a:ext>
            </a:extLst>
          </p:cNvPr>
          <p:cNvSpPr/>
          <p:nvPr/>
        </p:nvSpPr>
        <p:spPr>
          <a:xfrm>
            <a:off x="26386065" y="12899104"/>
            <a:ext cx="10648127" cy="4841784"/>
          </a:xfrm>
          <a:prstGeom prst="roundRect">
            <a:avLst>
              <a:gd name="adj" fmla="val 5047"/>
            </a:avLst>
          </a:prstGeom>
          <a:noFill/>
          <a:ln w="38100">
            <a:solidFill>
              <a:srgbClr val="0065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68"/>
          </a:p>
        </p:txBody>
      </p:sp>
      <p:sp>
        <p:nvSpPr>
          <p:cNvPr id="31" name="Rounded Rectangle 30">
            <a:extLst>
              <a:ext uri="{FF2B5EF4-FFF2-40B4-BE49-F238E27FC236}">
                <a16:creationId xmlns:a16="http://schemas.microsoft.com/office/drawing/2014/main" id="{BD79B483-0A24-5A49-68CE-5886C0929E7E}"/>
              </a:ext>
            </a:extLst>
          </p:cNvPr>
          <p:cNvSpPr/>
          <p:nvPr/>
        </p:nvSpPr>
        <p:spPr>
          <a:xfrm>
            <a:off x="13000862" y="12930968"/>
            <a:ext cx="13152542" cy="4841784"/>
          </a:xfrm>
          <a:prstGeom prst="roundRect">
            <a:avLst>
              <a:gd name="adj" fmla="val 5047"/>
            </a:avLst>
          </a:prstGeom>
          <a:noFill/>
          <a:ln w="38100">
            <a:solidFill>
              <a:srgbClr val="0065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68"/>
          </a:p>
        </p:txBody>
      </p:sp>
      <p:sp>
        <p:nvSpPr>
          <p:cNvPr id="46" name="TextBox 45">
            <a:extLst>
              <a:ext uri="{FF2B5EF4-FFF2-40B4-BE49-F238E27FC236}">
                <a16:creationId xmlns:a16="http://schemas.microsoft.com/office/drawing/2014/main" id="{8807209A-37C4-808C-328F-833F22938FCF}"/>
              </a:ext>
            </a:extLst>
          </p:cNvPr>
          <p:cNvSpPr txBox="1"/>
          <p:nvPr/>
        </p:nvSpPr>
        <p:spPr>
          <a:xfrm>
            <a:off x="6939139" y="13153318"/>
            <a:ext cx="739264" cy="867930"/>
          </a:xfrm>
          <a:prstGeom prst="rect">
            <a:avLst/>
          </a:prstGeom>
          <a:noFill/>
        </p:spPr>
        <p:txBody>
          <a:bodyPr wrap="square">
            <a:spAutoFit/>
          </a:bodyPr>
          <a:lstStyle/>
          <a:p>
            <a:r>
              <a:rPr lang="en-US" sz="5040" b="1" dirty="0">
                <a:solidFill>
                  <a:srgbClr val="2B663B"/>
                </a:solidFill>
                <a:latin typeface="Arial" panose="020B0604020202020204" pitchFamily="34" charset="0"/>
                <a:cs typeface="Arial" panose="020B0604020202020204" pitchFamily="34" charset="0"/>
              </a:rPr>
              <a:t>1</a:t>
            </a:r>
            <a:endParaRPr lang="en-US" sz="5040" dirty="0">
              <a:solidFill>
                <a:srgbClr val="2B663B"/>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4AD072C1-7040-55DD-FE4A-D77B35B884C6}"/>
              </a:ext>
            </a:extLst>
          </p:cNvPr>
          <p:cNvSpPr txBox="1"/>
          <p:nvPr/>
        </p:nvSpPr>
        <p:spPr>
          <a:xfrm>
            <a:off x="20424519" y="13190735"/>
            <a:ext cx="711176" cy="867930"/>
          </a:xfrm>
          <a:prstGeom prst="rect">
            <a:avLst/>
          </a:prstGeom>
          <a:noFill/>
        </p:spPr>
        <p:txBody>
          <a:bodyPr wrap="square">
            <a:spAutoFit/>
          </a:bodyPr>
          <a:lstStyle/>
          <a:p>
            <a:r>
              <a:rPr lang="en-US" sz="5040" b="1" dirty="0">
                <a:solidFill>
                  <a:srgbClr val="2B663B"/>
                </a:solidFill>
                <a:latin typeface="Arial" panose="020B0604020202020204" pitchFamily="34" charset="0"/>
                <a:cs typeface="Arial" panose="020B0604020202020204" pitchFamily="34" charset="0"/>
              </a:rPr>
              <a:t>2</a:t>
            </a:r>
            <a:endParaRPr lang="en-US" sz="5040" dirty="0">
              <a:solidFill>
                <a:srgbClr val="2B663B"/>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1A1AD9BC-B77D-CE18-9A27-8FAE0B4B66E1}"/>
              </a:ext>
            </a:extLst>
          </p:cNvPr>
          <p:cNvSpPr txBox="1"/>
          <p:nvPr/>
        </p:nvSpPr>
        <p:spPr>
          <a:xfrm>
            <a:off x="31747955" y="13099648"/>
            <a:ext cx="701174" cy="867930"/>
          </a:xfrm>
          <a:prstGeom prst="rect">
            <a:avLst/>
          </a:prstGeom>
          <a:noFill/>
        </p:spPr>
        <p:txBody>
          <a:bodyPr wrap="square">
            <a:spAutoFit/>
          </a:bodyPr>
          <a:lstStyle/>
          <a:p>
            <a:r>
              <a:rPr lang="en-US" sz="5040" b="1" dirty="0">
                <a:solidFill>
                  <a:srgbClr val="2B663B"/>
                </a:solidFill>
                <a:latin typeface="Arial" panose="020B0604020202020204" pitchFamily="34" charset="0"/>
                <a:cs typeface="Arial" panose="020B0604020202020204" pitchFamily="34" charset="0"/>
              </a:rPr>
              <a:t>3</a:t>
            </a:r>
            <a:endParaRPr lang="en-US" sz="5040" dirty="0">
              <a:solidFill>
                <a:srgbClr val="2B663B"/>
              </a:solidFill>
              <a:latin typeface="Arial" panose="020B0604020202020204" pitchFamily="34" charset="0"/>
              <a:cs typeface="Arial" panose="020B0604020202020204" pitchFamily="34" charset="0"/>
            </a:endParaRPr>
          </a:p>
        </p:txBody>
      </p:sp>
      <p:grpSp>
        <p:nvGrpSpPr>
          <p:cNvPr id="51" name="Group 50">
            <a:extLst>
              <a:ext uri="{FF2B5EF4-FFF2-40B4-BE49-F238E27FC236}">
                <a16:creationId xmlns:a16="http://schemas.microsoft.com/office/drawing/2014/main" id="{897C8A55-3619-C768-9F7F-7E6389CFD991}"/>
              </a:ext>
            </a:extLst>
          </p:cNvPr>
          <p:cNvGrpSpPr/>
          <p:nvPr/>
        </p:nvGrpSpPr>
        <p:grpSpPr>
          <a:xfrm>
            <a:off x="16525795" y="18204936"/>
            <a:ext cx="14868371" cy="7330808"/>
            <a:chOff x="1132119" y="18552128"/>
            <a:chExt cx="18214053" cy="7854437"/>
          </a:xfrm>
        </p:grpSpPr>
        <p:sp>
          <p:nvSpPr>
            <p:cNvPr id="57" name="Rectangle: Rounded Corners 61">
              <a:extLst>
                <a:ext uri="{FF2B5EF4-FFF2-40B4-BE49-F238E27FC236}">
                  <a16:creationId xmlns:a16="http://schemas.microsoft.com/office/drawing/2014/main" id="{E4AC12B8-81B6-A2B8-589F-6C84A3706F7C}"/>
                </a:ext>
              </a:extLst>
            </p:cNvPr>
            <p:cNvSpPr/>
            <p:nvPr/>
          </p:nvSpPr>
          <p:spPr>
            <a:xfrm>
              <a:off x="1132119" y="19236860"/>
              <a:ext cx="18214053" cy="7169705"/>
            </a:xfrm>
            <a:prstGeom prst="roundRect">
              <a:avLst>
                <a:gd name="adj" fmla="val 2980"/>
              </a:avLst>
            </a:prstGeom>
            <a:no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381" indent="-533381" algn="just">
                <a:buFontTx/>
                <a:buChar char="-"/>
              </a:pPr>
              <a:r>
                <a:rPr lang="en-GB" sz="3360" b="1" dirty="0">
                  <a:solidFill>
                    <a:schemeClr val="tx1"/>
                  </a:solidFill>
                  <a:latin typeface="Arial" panose="020B0604020202020204" pitchFamily="34" charset="0"/>
                  <a:cs typeface="Arial" panose="020B0604020202020204" pitchFamily="34" charset="0"/>
                </a:rPr>
                <a:t>Segmentation Model</a:t>
              </a:r>
              <a:r>
                <a:rPr lang="en-GB" sz="3360" dirty="0">
                  <a:solidFill>
                    <a:schemeClr val="tx1"/>
                  </a:solidFill>
                  <a:latin typeface="Arial" panose="020B0604020202020204" pitchFamily="34" charset="0"/>
                  <a:cs typeface="Arial" panose="020B0604020202020204" pitchFamily="34" charset="0"/>
                </a:rPr>
                <a:t>: TotalSegmentator</a:t>
              </a:r>
              <a:r>
                <a:rPr lang="en-GB" sz="3360" baseline="30000" dirty="0">
                  <a:solidFill>
                    <a:schemeClr val="tx1"/>
                  </a:solidFill>
                  <a:latin typeface="Arial" panose="020B0604020202020204" pitchFamily="34" charset="0"/>
                  <a:cs typeface="Arial" panose="020B0604020202020204" pitchFamily="34" charset="0"/>
                </a:rPr>
                <a:t>4</a:t>
              </a:r>
              <a:r>
                <a:rPr lang="en-GB" sz="3360" b="1" dirty="0">
                  <a:solidFill>
                    <a:srgbClr val="FF0000"/>
                  </a:solidFill>
                  <a:latin typeface="Arial" panose="020B0604020202020204" pitchFamily="34" charset="0"/>
                  <a:cs typeface="Arial" panose="020B0604020202020204" pitchFamily="34" charset="0"/>
                </a:rPr>
                <a:t> </a:t>
              </a:r>
              <a:r>
                <a:rPr lang="en-GB" sz="3360" dirty="0">
                  <a:solidFill>
                    <a:schemeClr val="tx1"/>
                  </a:solidFill>
                  <a:latin typeface="Arial" panose="020B0604020202020204" pitchFamily="34" charset="0"/>
                  <a:cs typeface="Arial" panose="020B0604020202020204" pitchFamily="34" charset="0"/>
                </a:rPr>
                <a:t>– vertebrae from T12 to L1</a:t>
              </a:r>
              <a:r>
                <a:rPr lang="en-GB" sz="3360" b="1" dirty="0">
                  <a:solidFill>
                    <a:srgbClr val="FF0000"/>
                  </a:solidFill>
                  <a:latin typeface="Arial" panose="020B0604020202020204" pitchFamily="34" charset="0"/>
                  <a:cs typeface="Arial" panose="020B0604020202020204" pitchFamily="34" charset="0"/>
                </a:rPr>
                <a:t> </a:t>
              </a:r>
              <a:endParaRPr lang="en-GB" sz="3360" dirty="0">
                <a:solidFill>
                  <a:schemeClr val="tx1"/>
                </a:solidFill>
                <a:latin typeface="Arial" panose="020B0604020202020204" pitchFamily="34" charset="0"/>
                <a:cs typeface="Arial" panose="020B0604020202020204" pitchFamily="34" charset="0"/>
              </a:endParaRPr>
            </a:p>
            <a:p>
              <a:pPr marL="533381" indent="-533381" algn="just">
                <a:buFontTx/>
                <a:buChar char="-"/>
              </a:pPr>
              <a:r>
                <a:rPr lang="it-IT" sz="3360" b="1" dirty="0" err="1">
                  <a:solidFill>
                    <a:schemeClr val="tx1"/>
                  </a:solidFill>
                  <a:latin typeface="Arial" panose="020B0604020202020204" pitchFamily="34" charset="0"/>
                  <a:cs typeface="Arial" panose="020B0604020202020204" pitchFamily="34" charset="0"/>
                </a:rPr>
                <a:t>Registration</a:t>
              </a:r>
              <a:r>
                <a:rPr lang="it-IT" sz="3360" dirty="0">
                  <a:solidFill>
                    <a:schemeClr val="tx1"/>
                  </a:solidFill>
                  <a:latin typeface="Arial" panose="020B0604020202020204" pitchFamily="34" charset="0"/>
                  <a:cs typeface="Arial" panose="020B0604020202020204" pitchFamily="34" charset="0"/>
                </a:rPr>
                <a:t>: PET </a:t>
              </a:r>
              <a:r>
                <a:rPr lang="it-IT" sz="3360" dirty="0" err="1">
                  <a:solidFill>
                    <a:schemeClr val="tx1"/>
                  </a:solidFill>
                  <a:latin typeface="Arial" panose="020B0604020202020204" pitchFamily="34" charset="0"/>
                  <a:cs typeface="Arial" panose="020B0604020202020204" pitchFamily="34" charset="0"/>
                </a:rPr>
                <a:t>scans</a:t>
              </a:r>
              <a:r>
                <a:rPr lang="en-GB" sz="3360" dirty="0">
                  <a:solidFill>
                    <a:schemeClr val="tx1"/>
                  </a:solidFill>
                  <a:latin typeface="Arial" panose="020B0604020202020204" pitchFamily="34" charset="0"/>
                  <a:cs typeface="Arial" panose="020B0604020202020204" pitchFamily="34" charset="0"/>
                </a:rPr>
                <a:t> were resampled onto the CT grid using cubic interpolation</a:t>
              </a:r>
            </a:p>
            <a:p>
              <a:pPr marL="533381" indent="-533381" algn="just">
                <a:buFontTx/>
                <a:buChar char="-"/>
              </a:pPr>
              <a:r>
                <a:rPr lang="en-GB" sz="3360" b="1" dirty="0">
                  <a:solidFill>
                    <a:schemeClr val="tx1"/>
                  </a:solidFill>
                  <a:latin typeface="Arial" panose="020B0604020202020204" pitchFamily="34" charset="0"/>
                  <a:cs typeface="Arial" panose="020B0604020202020204" pitchFamily="34" charset="0"/>
                </a:rPr>
                <a:t>Standardized Uptake Value (SUV) </a:t>
              </a:r>
              <a:r>
                <a:rPr lang="en-GB" sz="3360" dirty="0">
                  <a:solidFill>
                    <a:schemeClr val="tx1"/>
                  </a:solidFill>
                  <a:latin typeface="Arial" panose="020B0604020202020204" pitchFamily="34" charset="0"/>
                  <a:cs typeface="Arial" panose="020B0604020202020204" pitchFamily="34" charset="0"/>
                </a:rPr>
                <a:t>calculation: SUV - a measure of radiotracer uptake normalized to patient body weight and injected dose - was calculated for each segmented PET scan to assess </a:t>
              </a:r>
              <a:r>
                <a:rPr lang="en-GB" sz="3360" b="1" dirty="0">
                  <a:solidFill>
                    <a:schemeClr val="tx1"/>
                  </a:solidFill>
                  <a:latin typeface="Arial" panose="020B0604020202020204" pitchFamily="34" charset="0"/>
                  <a:cs typeface="Arial" panose="020B0604020202020204" pitchFamily="34" charset="0"/>
                </a:rPr>
                <a:t>metabolic activity </a:t>
              </a:r>
              <a:r>
                <a:rPr lang="en-GB" sz="3360" dirty="0">
                  <a:solidFill>
                    <a:schemeClr val="tx1"/>
                  </a:solidFill>
                  <a:latin typeface="Arial" panose="020B0604020202020204" pitchFamily="34" charset="0"/>
                  <a:cs typeface="Arial" panose="020B0604020202020204" pitchFamily="34" charset="0"/>
                </a:rPr>
                <a:t>within the vertebrae.</a:t>
              </a:r>
            </a:p>
            <a:p>
              <a:pPr marL="960086" lvl="1" indent="-533381" algn="just">
                <a:buFont typeface="Arial" panose="020B0604020202020204" pitchFamily="34" charset="0"/>
                <a:buChar char="•"/>
              </a:pPr>
              <a:r>
                <a:rPr lang="en-GB" sz="3360" dirty="0">
                  <a:solidFill>
                    <a:schemeClr val="tx1"/>
                  </a:solidFill>
                  <a:latin typeface="Arial" panose="020B0604020202020204" pitchFamily="34" charset="0"/>
                  <a:cs typeface="Arial" panose="020B0604020202020204" pitchFamily="34" charset="0"/>
                </a:rPr>
                <a:t>Examined the relationship between </a:t>
              </a:r>
              <a:r>
                <a:rPr lang="en-GB" sz="3360" b="1" dirty="0">
                  <a:solidFill>
                    <a:schemeClr val="tx1"/>
                  </a:solidFill>
                  <a:latin typeface="Arial" panose="020B0604020202020204" pitchFamily="34" charset="0"/>
                  <a:cs typeface="Arial" panose="020B0604020202020204" pitchFamily="34" charset="0"/>
                </a:rPr>
                <a:t>SUV</a:t>
              </a:r>
              <a:r>
                <a:rPr lang="en-GB" sz="3360" dirty="0">
                  <a:solidFill>
                    <a:schemeClr val="tx1"/>
                  </a:solidFill>
                  <a:latin typeface="Arial" panose="020B0604020202020204" pitchFamily="34" charset="0"/>
                  <a:cs typeface="Arial" panose="020B0604020202020204" pitchFamily="34" charset="0"/>
                </a:rPr>
                <a:t> and </a:t>
              </a:r>
              <a:r>
                <a:rPr lang="en-GB" sz="3360" b="1" dirty="0">
                  <a:solidFill>
                    <a:schemeClr val="tx1"/>
                  </a:solidFill>
                  <a:latin typeface="Arial" panose="020B0604020202020204" pitchFamily="34" charset="0"/>
                  <a:cs typeface="Arial" panose="020B0604020202020204" pitchFamily="34" charset="0"/>
                </a:rPr>
                <a:t>spinal level </a:t>
              </a:r>
              <a:r>
                <a:rPr lang="en-GB" sz="3360" dirty="0">
                  <a:solidFill>
                    <a:schemeClr val="tx1"/>
                  </a:solidFill>
                  <a:latin typeface="Arial" panose="020B0604020202020204" pitchFamily="34" charset="0"/>
                  <a:cs typeface="Arial" panose="020B0604020202020204" pitchFamily="34" charset="0"/>
                </a:rPr>
                <a:t>&amp; </a:t>
              </a:r>
              <a:r>
                <a:rPr lang="en-GB" sz="3360" b="1" dirty="0">
                  <a:solidFill>
                    <a:schemeClr val="tx1"/>
                  </a:solidFill>
                  <a:latin typeface="Arial" panose="020B0604020202020204" pitchFamily="34" charset="0"/>
                  <a:cs typeface="Arial" panose="020B0604020202020204" pitchFamily="34" charset="0"/>
                </a:rPr>
                <a:t>vertebral inclination angle </a:t>
              </a:r>
              <a:r>
                <a:rPr lang="en-GB" sz="3360" dirty="0">
                  <a:solidFill>
                    <a:schemeClr val="tx1"/>
                  </a:solidFill>
                  <a:latin typeface="Arial" panose="020B0604020202020204" pitchFamily="34" charset="0"/>
                  <a:cs typeface="Arial" panose="020B0604020202020204" pitchFamily="34" charset="0"/>
                </a:rPr>
                <a:t>in the coronal plane (</a:t>
              </a:r>
              <a:r>
                <a:rPr lang="en-GB" sz="3360" b="1" dirty="0">
                  <a:solidFill>
                    <a:schemeClr val="tx1"/>
                  </a:solidFill>
                  <a:latin typeface="Arial" panose="020B0604020202020204" pitchFamily="34" charset="0"/>
                  <a:cs typeface="Arial" panose="020B0604020202020204" pitchFamily="34" charset="0"/>
                </a:rPr>
                <a:t>Fig 2</a:t>
              </a:r>
              <a:r>
                <a:rPr lang="en-GB" sz="3360" dirty="0">
                  <a:solidFill>
                    <a:schemeClr val="tx1"/>
                  </a:solidFill>
                  <a:latin typeface="Arial" panose="020B0604020202020204" pitchFamily="34" charset="0"/>
                  <a:cs typeface="Arial" panose="020B0604020202020204" pitchFamily="34" charset="0"/>
                </a:rPr>
                <a:t>).</a:t>
              </a:r>
            </a:p>
            <a:p>
              <a:pPr marL="960086" lvl="1" indent="-533381" algn="just">
                <a:buFont typeface="Arial" panose="020B0604020202020204" pitchFamily="34" charset="0"/>
                <a:buChar char="•"/>
              </a:pPr>
              <a:r>
                <a:rPr lang="en-GB" sz="3360" dirty="0">
                  <a:solidFill>
                    <a:schemeClr val="tx1"/>
                  </a:solidFill>
                  <a:latin typeface="Arial" panose="020B0604020202020204" pitchFamily="34" charset="0"/>
                  <a:cs typeface="Arial" panose="020B0604020202020204" pitchFamily="34" charset="0"/>
                </a:rPr>
                <a:t>Used </a:t>
              </a:r>
              <a:r>
                <a:rPr lang="en-GB" sz="3360" b="1" dirty="0">
                  <a:solidFill>
                    <a:schemeClr val="tx1"/>
                  </a:solidFill>
                  <a:latin typeface="Arial" panose="020B0604020202020204" pitchFamily="34" charset="0"/>
                  <a:cs typeface="Arial" panose="020B0604020202020204" pitchFamily="34" charset="0"/>
                </a:rPr>
                <a:t>linear mixed-effects model </a:t>
              </a:r>
              <a:r>
                <a:rPr lang="en-GB" sz="3360" dirty="0">
                  <a:solidFill>
                    <a:schemeClr val="tx1"/>
                  </a:solidFill>
                  <a:latin typeface="Arial" panose="020B0604020202020204" pitchFamily="34" charset="0"/>
                  <a:cs typeface="Arial" panose="020B0604020202020204" pitchFamily="34" charset="0"/>
                </a:rPr>
                <a:t>to determine the impact of individual, spinal level and coronal inclination angle on </a:t>
              </a:r>
              <a:r>
                <a:rPr lang="en-GB" sz="3360" b="1" dirty="0">
                  <a:solidFill>
                    <a:schemeClr val="tx1"/>
                  </a:solidFill>
                  <a:latin typeface="Arial" panose="020B0604020202020204" pitchFamily="34" charset="0"/>
                  <a:cs typeface="Arial" panose="020B0604020202020204" pitchFamily="34" charset="0"/>
                </a:rPr>
                <a:t>SUV</a:t>
              </a:r>
              <a:r>
                <a:rPr lang="en-GB" sz="3360" dirty="0">
                  <a:solidFill>
                    <a:schemeClr val="tx1"/>
                  </a:solidFill>
                  <a:latin typeface="Arial" panose="020B0604020202020204" pitchFamily="34" charset="0"/>
                  <a:cs typeface="Arial" panose="020B0604020202020204" pitchFamily="34" charset="0"/>
                </a:rPr>
                <a:t>, controlling for age, sex, and BMI (</a:t>
              </a:r>
              <a:r>
                <a:rPr lang="en-GB" sz="3360" b="1" dirty="0">
                  <a:solidFill>
                    <a:schemeClr val="tx1"/>
                  </a:solidFill>
                  <a:latin typeface="Arial" panose="020B0604020202020204" pitchFamily="34" charset="0"/>
                  <a:cs typeface="Arial" panose="020B0604020202020204" pitchFamily="34" charset="0"/>
                </a:rPr>
                <a:t>Table 1</a:t>
              </a:r>
              <a:r>
                <a:rPr lang="en-GB" sz="3360" dirty="0">
                  <a:solidFill>
                    <a:schemeClr val="tx1"/>
                  </a:solidFill>
                  <a:latin typeface="Arial" panose="020B0604020202020204" pitchFamily="34" charset="0"/>
                  <a:cs typeface="Arial" panose="020B0604020202020204" pitchFamily="34" charset="0"/>
                </a:rPr>
                <a:t>). </a:t>
              </a:r>
            </a:p>
          </p:txBody>
        </p:sp>
        <p:sp>
          <p:nvSpPr>
            <p:cNvPr id="55" name="Rectangle: Rounded Corners 89">
              <a:extLst>
                <a:ext uri="{FF2B5EF4-FFF2-40B4-BE49-F238E27FC236}">
                  <a16:creationId xmlns:a16="http://schemas.microsoft.com/office/drawing/2014/main" id="{EC479205-B26D-01F2-A3F0-524490CDDFBE}"/>
                </a:ext>
              </a:extLst>
            </p:cNvPr>
            <p:cNvSpPr/>
            <p:nvPr/>
          </p:nvSpPr>
          <p:spPr>
            <a:xfrm>
              <a:off x="8351650" y="18552128"/>
              <a:ext cx="4942662" cy="900000"/>
            </a:xfrm>
            <a:prstGeom prst="roundRect">
              <a:avLst/>
            </a:prstGeom>
            <a:solidFill>
              <a:srgbClr val="00653B"/>
            </a:solidFill>
            <a:ln>
              <a:solidFill>
                <a:srgbClr val="0065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107" b="1" dirty="0">
                  <a:latin typeface="Arial" panose="020B0604020202020204" pitchFamily="34" charset="0"/>
                  <a:cs typeface="Arial" panose="020B0604020202020204" pitchFamily="34" charset="0"/>
                </a:rPr>
                <a:t>Pipeline</a:t>
              </a:r>
            </a:p>
          </p:txBody>
        </p:sp>
      </p:grpSp>
      <p:sp>
        <p:nvSpPr>
          <p:cNvPr id="65" name="Text Box 6">
            <a:extLst>
              <a:ext uri="{FF2B5EF4-FFF2-40B4-BE49-F238E27FC236}">
                <a16:creationId xmlns:a16="http://schemas.microsoft.com/office/drawing/2014/main" id="{EB297E16-D70E-46F3-AA41-5855DF471C12}"/>
              </a:ext>
            </a:extLst>
          </p:cNvPr>
          <p:cNvSpPr txBox="1"/>
          <p:nvPr/>
        </p:nvSpPr>
        <p:spPr>
          <a:xfrm>
            <a:off x="13254880" y="17995481"/>
            <a:ext cx="10446120" cy="815336"/>
          </a:xfrm>
          <a:prstGeom prst="rect">
            <a:avLst/>
          </a:prstGeom>
          <a:noFill/>
          <a:ln w="6350">
            <a:noFill/>
          </a:ln>
        </p:spPr>
        <p:txBody>
          <a:bodyPr rot="0" spcFirstLastPara="0" vert="horz" wrap="square" lIns="85344" tIns="42672" rIns="85344" bIns="42672" numCol="1" spcCol="0" rtlCol="0" fromWordArt="0" anchor="t" anchorCtr="0" forceAA="0" compatLnSpc="1">
            <a:prstTxWarp prst="textNoShape">
              <a:avLst/>
            </a:prstTxWarp>
            <a:noAutofit/>
          </a:bodyPr>
          <a:lstStyle/>
          <a:p>
            <a:pPr algn="just"/>
            <a:r>
              <a:rPr lang="en-US" sz="3360" b="1" dirty="0">
                <a:latin typeface="Arial" panose="020B0604020202020204" pitchFamily="34" charset="0"/>
                <a:cs typeface="Arial" panose="020B0604020202020204" pitchFamily="34" charset="0"/>
              </a:rPr>
              <a:t>Fig.1. </a:t>
            </a:r>
            <a:r>
              <a:rPr lang="en-US" sz="3360" dirty="0">
                <a:latin typeface="Arial" panose="020B0604020202020204" pitchFamily="34" charset="0"/>
                <a:cs typeface="Arial" panose="020B0604020202020204" pitchFamily="34" charset="0"/>
              </a:rPr>
              <a:t>Pipeline followed in the current study</a:t>
            </a:r>
          </a:p>
        </p:txBody>
      </p:sp>
      <p:grpSp>
        <p:nvGrpSpPr>
          <p:cNvPr id="84" name="Group 83">
            <a:extLst>
              <a:ext uri="{FF2B5EF4-FFF2-40B4-BE49-F238E27FC236}">
                <a16:creationId xmlns:a16="http://schemas.microsoft.com/office/drawing/2014/main" id="{7C7B8BE1-BDAC-B36E-53C6-5B89D4C37A27}"/>
              </a:ext>
            </a:extLst>
          </p:cNvPr>
          <p:cNvGrpSpPr/>
          <p:nvPr/>
        </p:nvGrpSpPr>
        <p:grpSpPr>
          <a:xfrm>
            <a:off x="31678973" y="18528322"/>
            <a:ext cx="5501058" cy="6299890"/>
            <a:chOff x="33785501" y="21559755"/>
            <a:chExt cx="5893991" cy="6749882"/>
          </a:xfrm>
        </p:grpSpPr>
        <p:grpSp>
          <p:nvGrpSpPr>
            <p:cNvPr id="76" name="Group 75">
              <a:extLst>
                <a:ext uri="{FF2B5EF4-FFF2-40B4-BE49-F238E27FC236}">
                  <a16:creationId xmlns:a16="http://schemas.microsoft.com/office/drawing/2014/main" id="{DBB58299-E3B2-CEB4-28CC-EC605A1DA177}"/>
                </a:ext>
              </a:extLst>
            </p:cNvPr>
            <p:cNvGrpSpPr/>
            <p:nvPr/>
          </p:nvGrpSpPr>
          <p:grpSpPr>
            <a:xfrm>
              <a:off x="33785501" y="22144530"/>
              <a:ext cx="5893991" cy="6165107"/>
              <a:chOff x="33475834" y="21675192"/>
              <a:chExt cx="6090746" cy="6370912"/>
            </a:xfrm>
          </p:grpSpPr>
          <p:pic>
            <p:nvPicPr>
              <p:cNvPr id="71" name="Picture 70" descr="A close-up of a computer screen&#10;&#10;Description automatically generated">
                <a:extLst>
                  <a:ext uri="{FF2B5EF4-FFF2-40B4-BE49-F238E27FC236}">
                    <a16:creationId xmlns:a16="http://schemas.microsoft.com/office/drawing/2014/main" id="{A7C49384-1A46-30E2-F680-09EA7273080A}"/>
                  </a:ext>
                </a:extLst>
              </p:cNvPr>
              <p:cNvPicPr>
                <a:picLocks noChangeAspect="1"/>
              </p:cNvPicPr>
              <p:nvPr/>
            </p:nvPicPr>
            <p:blipFill>
              <a:blip r:embed="rId10">
                <a:extLst>
                  <a:ext uri="{28A0092B-C50C-407E-A947-70E740481C1C}">
                    <a14:useLocalDpi xmlns:a14="http://schemas.microsoft.com/office/drawing/2010/main" val="0"/>
                  </a:ext>
                </a:extLst>
              </a:blip>
              <a:srcRect l="72730" t="59768" r="4029" b="16879"/>
              <a:stretch/>
            </p:blipFill>
            <p:spPr>
              <a:xfrm>
                <a:off x="35226142" y="24814208"/>
                <a:ext cx="2961840" cy="3231896"/>
              </a:xfrm>
              <a:prstGeom prst="rect">
                <a:avLst/>
              </a:prstGeom>
            </p:spPr>
          </p:pic>
          <p:pic>
            <p:nvPicPr>
              <p:cNvPr id="72" name="Picture 71" descr="A close-up of a computer screen&#10;&#10;Description automatically generated">
                <a:extLst>
                  <a:ext uri="{FF2B5EF4-FFF2-40B4-BE49-F238E27FC236}">
                    <a16:creationId xmlns:a16="http://schemas.microsoft.com/office/drawing/2014/main" id="{41DC48D0-6BC6-5694-AFC6-D305AC45F4AB}"/>
                  </a:ext>
                </a:extLst>
              </p:cNvPr>
              <p:cNvPicPr>
                <a:picLocks noChangeAspect="1"/>
              </p:cNvPicPr>
              <p:nvPr/>
            </p:nvPicPr>
            <p:blipFill>
              <a:blip r:embed="rId10">
                <a:extLst>
                  <a:ext uri="{28A0092B-C50C-407E-A947-70E740481C1C}">
                    <a14:useLocalDpi xmlns:a14="http://schemas.microsoft.com/office/drawing/2010/main" val="0"/>
                  </a:ext>
                </a:extLst>
              </a:blip>
              <a:srcRect l="72780" t="36259" r="4231" b="41076"/>
              <a:stretch/>
            </p:blipFill>
            <p:spPr>
              <a:xfrm>
                <a:off x="36548016" y="21675192"/>
                <a:ext cx="3018564" cy="3231896"/>
              </a:xfrm>
              <a:prstGeom prst="rect">
                <a:avLst/>
              </a:prstGeom>
            </p:spPr>
          </p:pic>
          <p:pic>
            <p:nvPicPr>
              <p:cNvPr id="75" name="Picture 74" descr="A close-up of a computer screen&#10;&#10;Description automatically generated">
                <a:extLst>
                  <a:ext uri="{FF2B5EF4-FFF2-40B4-BE49-F238E27FC236}">
                    <a16:creationId xmlns:a16="http://schemas.microsoft.com/office/drawing/2014/main" id="{1C829B06-5480-08CC-76C4-AEECABD06BA1}"/>
                  </a:ext>
                </a:extLst>
              </p:cNvPr>
              <p:cNvPicPr>
                <a:picLocks noChangeAspect="1"/>
              </p:cNvPicPr>
              <p:nvPr/>
            </p:nvPicPr>
            <p:blipFill>
              <a:blip r:embed="rId10">
                <a:extLst>
                  <a:ext uri="{28A0092B-C50C-407E-A947-70E740481C1C}">
                    <a14:useLocalDpi xmlns:a14="http://schemas.microsoft.com/office/drawing/2010/main" val="0"/>
                  </a:ext>
                </a:extLst>
              </a:blip>
              <a:srcRect l="72825" t="11756" r="3794" b="65192"/>
              <a:stretch/>
            </p:blipFill>
            <p:spPr>
              <a:xfrm>
                <a:off x="33475834" y="21714822"/>
                <a:ext cx="3018564" cy="3231896"/>
              </a:xfrm>
              <a:prstGeom prst="rect">
                <a:avLst/>
              </a:prstGeom>
            </p:spPr>
          </p:pic>
        </p:grpSp>
        <p:sp>
          <p:nvSpPr>
            <p:cNvPr id="83" name="TextBox 82">
              <a:extLst>
                <a:ext uri="{FF2B5EF4-FFF2-40B4-BE49-F238E27FC236}">
                  <a16:creationId xmlns:a16="http://schemas.microsoft.com/office/drawing/2014/main" id="{8EA3E040-BA47-39FE-A7B2-579A0C7AA07D}"/>
                </a:ext>
              </a:extLst>
            </p:cNvPr>
            <p:cNvSpPr txBox="1"/>
            <p:nvPr/>
          </p:nvSpPr>
          <p:spPr>
            <a:xfrm>
              <a:off x="33950807" y="21559755"/>
              <a:ext cx="5359443" cy="591440"/>
            </a:xfrm>
            <a:prstGeom prst="rect">
              <a:avLst/>
            </a:prstGeom>
            <a:noFill/>
          </p:spPr>
          <p:txBody>
            <a:bodyPr wrap="square">
              <a:spAutoFit/>
            </a:bodyPr>
            <a:lstStyle/>
            <a:p>
              <a:pPr algn="ctr"/>
              <a:r>
                <a:rPr lang="en-GB" sz="2987" b="1" dirty="0">
                  <a:latin typeface="Arial" panose="020B0604020202020204" pitchFamily="34" charset="0"/>
                  <a:cs typeface="Arial" panose="020B0604020202020204" pitchFamily="34" charset="0"/>
                </a:rPr>
                <a:t>Central coronal slice</a:t>
              </a:r>
              <a:endParaRPr lang="en-US" sz="2987" b="1" dirty="0"/>
            </a:p>
          </p:txBody>
        </p:sp>
      </p:grpSp>
      <p:sp>
        <p:nvSpPr>
          <p:cNvPr id="94" name="Rounded Rectangle 93">
            <a:extLst>
              <a:ext uri="{FF2B5EF4-FFF2-40B4-BE49-F238E27FC236}">
                <a16:creationId xmlns:a16="http://schemas.microsoft.com/office/drawing/2014/main" id="{CBEB9C74-32CA-CD0C-70BE-555DD471F75F}"/>
              </a:ext>
            </a:extLst>
          </p:cNvPr>
          <p:cNvSpPr/>
          <p:nvPr/>
        </p:nvSpPr>
        <p:spPr>
          <a:xfrm>
            <a:off x="31568016" y="18362192"/>
            <a:ext cx="5798929" cy="7384169"/>
          </a:xfrm>
          <a:prstGeom prst="roundRect">
            <a:avLst>
              <a:gd name="adj" fmla="val 5047"/>
            </a:avLst>
          </a:prstGeom>
          <a:noFill/>
          <a:ln w="38100">
            <a:solidFill>
              <a:srgbClr val="0065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68"/>
          </a:p>
        </p:txBody>
      </p:sp>
      <p:pic>
        <p:nvPicPr>
          <p:cNvPr id="112" name="Picture 111">
            <a:extLst>
              <a:ext uri="{FF2B5EF4-FFF2-40B4-BE49-F238E27FC236}">
                <a16:creationId xmlns:a16="http://schemas.microsoft.com/office/drawing/2014/main" id="{D5D33345-0544-FC18-AF33-E94A299EA1F3}"/>
              </a:ext>
            </a:extLst>
          </p:cNvPr>
          <p:cNvPicPr>
            <a:picLocks noChangeAspect="1"/>
          </p:cNvPicPr>
          <p:nvPr/>
        </p:nvPicPr>
        <p:blipFill>
          <a:blip r:embed="rId11"/>
          <a:stretch>
            <a:fillRect/>
          </a:stretch>
        </p:blipFill>
        <p:spPr>
          <a:xfrm>
            <a:off x="7752628" y="27604611"/>
            <a:ext cx="8517793" cy="7839863"/>
          </a:xfrm>
          <a:prstGeom prst="rect">
            <a:avLst/>
          </a:prstGeom>
        </p:spPr>
      </p:pic>
      <p:sp>
        <p:nvSpPr>
          <p:cNvPr id="114" name="TextBox 113">
            <a:extLst>
              <a:ext uri="{FF2B5EF4-FFF2-40B4-BE49-F238E27FC236}">
                <a16:creationId xmlns:a16="http://schemas.microsoft.com/office/drawing/2014/main" id="{071DD776-8949-5B34-E00B-F63843332473}"/>
              </a:ext>
            </a:extLst>
          </p:cNvPr>
          <p:cNvSpPr txBox="1"/>
          <p:nvPr/>
        </p:nvSpPr>
        <p:spPr>
          <a:xfrm>
            <a:off x="16925340" y="34552488"/>
            <a:ext cx="8161145" cy="1068882"/>
          </a:xfrm>
          <a:prstGeom prst="rect">
            <a:avLst/>
          </a:prstGeom>
          <a:noFill/>
        </p:spPr>
        <p:txBody>
          <a:bodyPr wrap="none" rtlCol="0">
            <a:spAutoFit/>
          </a:bodyPr>
          <a:lstStyle/>
          <a:p>
            <a:pPr algn="just"/>
            <a:r>
              <a:rPr lang="en-US" sz="3173" b="1" dirty="0">
                <a:latin typeface="Arial" panose="020B0604020202020204" pitchFamily="34" charset="0"/>
                <a:cs typeface="Arial" panose="020B0604020202020204" pitchFamily="34" charset="0"/>
              </a:rPr>
              <a:t>Fig.3. </a:t>
            </a:r>
            <a:r>
              <a:rPr lang="en-GB" sz="3173" dirty="0"/>
              <a:t>Correlation between spinal level and SUV</a:t>
            </a:r>
          </a:p>
          <a:p>
            <a:pPr algn="just"/>
            <a:endParaRPr lang="en-US" sz="3173" dirty="0">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F37C3492-16F0-B342-927A-29D14B10B418}"/>
              </a:ext>
            </a:extLst>
          </p:cNvPr>
          <p:cNvSpPr txBox="1"/>
          <p:nvPr/>
        </p:nvSpPr>
        <p:spPr>
          <a:xfrm>
            <a:off x="31687159" y="24708530"/>
            <a:ext cx="5798928" cy="1643527"/>
          </a:xfrm>
          <a:prstGeom prst="rect">
            <a:avLst/>
          </a:prstGeom>
          <a:noFill/>
        </p:spPr>
        <p:txBody>
          <a:bodyPr wrap="square">
            <a:spAutoFit/>
          </a:bodyPr>
          <a:lstStyle/>
          <a:p>
            <a:r>
              <a:rPr lang="en-US" sz="3360" b="1" dirty="0">
                <a:latin typeface="Arial" panose="020B0604020202020204" pitchFamily="34" charset="0"/>
                <a:cs typeface="Arial" panose="020B0604020202020204" pitchFamily="34" charset="0"/>
              </a:rPr>
              <a:t>Fig.2. </a:t>
            </a:r>
            <a:r>
              <a:rPr lang="en-GB" sz="3360" dirty="0"/>
              <a:t>Steps followed to obtain the vertebral inclination angle</a:t>
            </a:r>
          </a:p>
          <a:p>
            <a:endParaRPr lang="en-US" sz="3360" dirty="0">
              <a:latin typeface="Arial" panose="020B0604020202020204" pitchFamily="34" charset="0"/>
              <a:cs typeface="Arial" panose="020B0604020202020204" pitchFamily="34" charset="0"/>
            </a:endParaRPr>
          </a:p>
        </p:txBody>
      </p:sp>
      <p:pic>
        <p:nvPicPr>
          <p:cNvPr id="3" name="Picture 2" descr="Rush University Medical Center Bariatric Surgery">
            <a:extLst>
              <a:ext uri="{FF2B5EF4-FFF2-40B4-BE49-F238E27FC236}">
                <a16:creationId xmlns:a16="http://schemas.microsoft.com/office/drawing/2014/main" id="{C0889638-6272-2293-5D6F-AA69612C6A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476880" y="499490"/>
            <a:ext cx="3159636" cy="2973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B667F46-A160-534F-6890-A2CF837BEBD9}"/>
              </a:ext>
            </a:extLst>
          </p:cNvPr>
          <p:cNvSpPr txBox="1"/>
          <p:nvPr/>
        </p:nvSpPr>
        <p:spPr>
          <a:xfrm>
            <a:off x="2818071" y="36329131"/>
            <a:ext cx="4523000" cy="1643527"/>
          </a:xfrm>
          <a:prstGeom prst="rect">
            <a:avLst/>
          </a:prstGeom>
          <a:noFill/>
        </p:spPr>
        <p:txBody>
          <a:bodyPr wrap="square">
            <a:spAutoFit/>
          </a:bodyPr>
          <a:lstStyle/>
          <a:p>
            <a:r>
              <a:rPr lang="en-GB" sz="3360" b="1" dirty="0">
                <a:solidFill>
                  <a:schemeClr val="bg1"/>
                </a:solidFill>
              </a:rPr>
              <a:t>Scan here for a 3-minute overview of the poster</a:t>
            </a:r>
          </a:p>
        </p:txBody>
      </p:sp>
      <p:pic>
        <p:nvPicPr>
          <p:cNvPr id="10" name="Picture 9" descr="A qr code with a black and white background&#10;&#10;Description automatically generated">
            <a:extLst>
              <a:ext uri="{FF2B5EF4-FFF2-40B4-BE49-F238E27FC236}">
                <a16:creationId xmlns:a16="http://schemas.microsoft.com/office/drawing/2014/main" id="{8B5FB684-32A9-B0BA-F6EC-D9077423D86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830" y="35997412"/>
            <a:ext cx="2348593" cy="2348593"/>
          </a:xfrm>
          <a:prstGeom prst="rect">
            <a:avLst/>
          </a:prstGeom>
          <a:ln w="76200">
            <a:solidFill>
              <a:schemeClr val="tx1"/>
            </a:solidFill>
          </a:ln>
        </p:spPr>
      </p:pic>
    </p:spTree>
    <p:extLst>
      <p:ext uri="{BB962C8B-B14F-4D97-AF65-F5344CB8AC3E}">
        <p14:creationId xmlns:p14="http://schemas.microsoft.com/office/powerpoint/2010/main" val="332027160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BD310BA45A6A47A3D1476FD1EB6E06" ma:contentTypeVersion="14" ma:contentTypeDescription="Create a new document." ma:contentTypeScope="" ma:versionID="490cd07f3a441cfe585a675dcab8a620">
  <xsd:schema xmlns:xsd="http://www.w3.org/2001/XMLSchema" xmlns:xs="http://www.w3.org/2001/XMLSchema" xmlns:p="http://schemas.microsoft.com/office/2006/metadata/properties" xmlns:ns2="5180f427-e68e-413c-a698-451650bce3e6" xmlns:ns3="75beaeec-ab8c-4514-a5e2-e57718ec1f7c" targetNamespace="http://schemas.microsoft.com/office/2006/metadata/properties" ma:root="true" ma:fieldsID="1f2c29fa13be5255f22c392b523847a8" ns2:_="" ns3:_="">
    <xsd:import namespace="5180f427-e68e-413c-a698-451650bce3e6"/>
    <xsd:import namespace="75beaeec-ab8c-4514-a5e2-e57718ec1f7c"/>
    <xsd:element name="properties">
      <xsd:complexType>
        <xsd:sequence>
          <xsd:element name="documentManagement">
            <xsd:complexType>
              <xsd:all>
                <xsd:element ref="ns2:SharedWithUsers" minOccurs="0"/>
                <xsd:element ref="ns2:SharedWithDetails" minOccurs="0"/>
                <xsd:element ref="ns3:lcf76f155ced4ddcb4097134ff3c332f" minOccurs="0"/>
                <xsd:element ref="ns2:TaxCatchAll" minOccurs="0"/>
                <xsd:element ref="ns3:MediaServiceMetadata" minOccurs="0"/>
                <xsd:element ref="ns3:MediaServiceFastMetadata" minOccurs="0"/>
                <xsd:element ref="ns3:MediaServiceSearchProperties" minOccurs="0"/>
                <xsd:element ref="ns3:MediaServiceObjectDetectorVersion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80f427-e68e-413c-a698-451650bce3e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2" nillable="true" ma:displayName="Taxonomy Catch All Column" ma:hidden="true" ma:list="{cc594939-6e2f-4722-b2ad-b5d5abba1499}" ma:internalName="TaxCatchAll" ma:showField="CatchAllData" ma:web="5180f427-e68e-413c-a698-451650bce3e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5beaeec-ab8c-4514-a5e2-e57718ec1f7c" elementFormDefault="qualified">
    <xsd:import namespace="http://schemas.microsoft.com/office/2006/documentManagement/types"/>
    <xsd:import namespace="http://schemas.microsoft.com/office/infopath/2007/PartnerControls"/>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13866ec-708a-4939-9987-fc92148048a7" ma:termSetId="09814cd3-568e-fe90-9814-8d621ff8fb84" ma:anchorId="fba54fb3-c3e1-fe81-a776-ca4b69148c4d" ma:open="true" ma:isKeyword="false">
      <xsd:complexType>
        <xsd:sequence>
          <xsd:element ref="pc:Terms" minOccurs="0" maxOccurs="1"/>
        </xsd:sequence>
      </xsd:complex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descrip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5beaeec-ab8c-4514-a5e2-e57718ec1f7c">
      <Terms xmlns="http://schemas.microsoft.com/office/infopath/2007/PartnerControls"/>
    </lcf76f155ced4ddcb4097134ff3c332f>
    <TaxCatchAll xmlns="5180f427-e68e-413c-a698-451650bce3e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A7428C-A2D8-429D-938D-3164BAB367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80f427-e68e-413c-a698-451650bce3e6"/>
    <ds:schemaRef ds:uri="75beaeec-ab8c-4514-a5e2-e57718ec1f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04F7F4-86C4-4CC4-ABF4-6DE3E9848296}">
  <ds:schemaRefs>
    <ds:schemaRef ds:uri="http://www.w3.org/XML/1998/namespace"/>
    <ds:schemaRef ds:uri="http://purl.org/dc/dcmitype/"/>
    <ds:schemaRef ds:uri="http://schemas.microsoft.com/office/infopath/2007/PartnerControls"/>
    <ds:schemaRef ds:uri="5180f427-e68e-413c-a698-451650bce3e6"/>
    <ds:schemaRef ds:uri="http://schemas.microsoft.com/office/2006/documentManagement/types"/>
    <ds:schemaRef ds:uri="http://purl.org/dc/terms/"/>
    <ds:schemaRef ds:uri="http://purl.org/dc/elements/1.1/"/>
    <ds:schemaRef ds:uri="75beaeec-ab8c-4514-a5e2-e57718ec1f7c"/>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510614C2-B8A7-4AB1-BCD0-8273710A09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5270</TotalTime>
  <Words>912</Words>
  <Application>Microsoft Macintosh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2013 - 2022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martina guidetti</dc:creator>
  <cp:lastModifiedBy>Mattia  Perrone</cp:lastModifiedBy>
  <cp:revision>127</cp:revision>
  <cp:lastPrinted>2022-09-23T20:27:25Z</cp:lastPrinted>
  <dcterms:created xsi:type="dcterms:W3CDTF">2022-01-05T16:53:31Z</dcterms:created>
  <dcterms:modified xsi:type="dcterms:W3CDTF">2025-01-22T17:10:20Z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0x01010014BD310BA45A6A47A3D1476FD1EB6E06</vt:lpwstr>
  </property>
  <property fmtid="{D5CDD505-2E9C-101B-9397-08002B2CF9AE}" pid="3" name="MediaServiceImageTags">
    <vt:lpwstr/>
  </property>
</Properties>
</file>