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3"/>
  </p:notesMasterIdLst>
  <p:handoutMasterIdLst>
    <p:handoutMasterId r:id="rId4"/>
  </p:handoutMasterIdLst>
  <p:sldIdLst>
    <p:sldId id="1444" r:id="rId2"/>
  </p:sldIdLst>
  <p:sldSz cx="32918400" cy="21945600"/>
  <p:notesSz cx="9144000" cy="6858000"/>
  <p:defaultTextStyle>
    <a:defPPr>
      <a:defRPr lang="en-US"/>
    </a:defPPr>
    <a:lvl1pPr marL="0" algn="l" defTabSz="3135066" rtl="0" eaLnBrk="1" latinLnBrk="0" hangingPunct="1">
      <a:defRPr sz="6171" kern="1200">
        <a:solidFill>
          <a:schemeClr val="tx1"/>
        </a:solidFill>
        <a:latin typeface="+mn-lt"/>
        <a:ea typeface="+mn-ea"/>
        <a:cs typeface="+mn-cs"/>
      </a:defRPr>
    </a:lvl1pPr>
    <a:lvl2pPr marL="1567534" algn="l" defTabSz="3135066" rtl="0" eaLnBrk="1" latinLnBrk="0" hangingPunct="1">
      <a:defRPr sz="6171" kern="1200">
        <a:solidFill>
          <a:schemeClr val="tx1"/>
        </a:solidFill>
        <a:latin typeface="+mn-lt"/>
        <a:ea typeface="+mn-ea"/>
        <a:cs typeface="+mn-cs"/>
      </a:defRPr>
    </a:lvl2pPr>
    <a:lvl3pPr marL="3135066" algn="l" defTabSz="3135066" rtl="0" eaLnBrk="1" latinLnBrk="0" hangingPunct="1">
      <a:defRPr sz="6171" kern="1200">
        <a:solidFill>
          <a:schemeClr val="tx1"/>
        </a:solidFill>
        <a:latin typeface="+mn-lt"/>
        <a:ea typeface="+mn-ea"/>
        <a:cs typeface="+mn-cs"/>
      </a:defRPr>
    </a:lvl3pPr>
    <a:lvl4pPr marL="4702599" algn="l" defTabSz="3135066" rtl="0" eaLnBrk="1" latinLnBrk="0" hangingPunct="1">
      <a:defRPr sz="6171" kern="1200">
        <a:solidFill>
          <a:schemeClr val="tx1"/>
        </a:solidFill>
        <a:latin typeface="+mn-lt"/>
        <a:ea typeface="+mn-ea"/>
        <a:cs typeface="+mn-cs"/>
      </a:defRPr>
    </a:lvl4pPr>
    <a:lvl5pPr marL="6270133" algn="l" defTabSz="3135066" rtl="0" eaLnBrk="1" latinLnBrk="0" hangingPunct="1">
      <a:defRPr sz="6171" kern="1200">
        <a:solidFill>
          <a:schemeClr val="tx1"/>
        </a:solidFill>
        <a:latin typeface="+mn-lt"/>
        <a:ea typeface="+mn-ea"/>
        <a:cs typeface="+mn-cs"/>
      </a:defRPr>
    </a:lvl5pPr>
    <a:lvl6pPr marL="7837665" algn="l" defTabSz="3135066" rtl="0" eaLnBrk="1" latinLnBrk="0" hangingPunct="1">
      <a:defRPr sz="6171" kern="1200">
        <a:solidFill>
          <a:schemeClr val="tx1"/>
        </a:solidFill>
        <a:latin typeface="+mn-lt"/>
        <a:ea typeface="+mn-ea"/>
        <a:cs typeface="+mn-cs"/>
      </a:defRPr>
    </a:lvl6pPr>
    <a:lvl7pPr marL="9405199" algn="l" defTabSz="3135066" rtl="0" eaLnBrk="1" latinLnBrk="0" hangingPunct="1">
      <a:defRPr sz="6171" kern="1200">
        <a:solidFill>
          <a:schemeClr val="tx1"/>
        </a:solidFill>
        <a:latin typeface="+mn-lt"/>
        <a:ea typeface="+mn-ea"/>
        <a:cs typeface="+mn-cs"/>
      </a:defRPr>
    </a:lvl7pPr>
    <a:lvl8pPr marL="10972731" algn="l" defTabSz="3135066" rtl="0" eaLnBrk="1" latinLnBrk="0" hangingPunct="1">
      <a:defRPr sz="6171" kern="1200">
        <a:solidFill>
          <a:schemeClr val="tx1"/>
        </a:solidFill>
        <a:latin typeface="+mn-lt"/>
        <a:ea typeface="+mn-ea"/>
        <a:cs typeface="+mn-cs"/>
      </a:defRPr>
    </a:lvl8pPr>
    <a:lvl9pPr marL="12540264" algn="l" defTabSz="3135066" rtl="0" eaLnBrk="1" latinLnBrk="0" hangingPunct="1">
      <a:defRPr sz="617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6224"/>
  </p:normalViewPr>
  <p:slideViewPr>
    <p:cSldViewPr>
      <p:cViewPr varScale="1">
        <p:scale>
          <a:sx n="33" d="100"/>
          <a:sy n="33" d="100"/>
        </p:scale>
        <p:origin x="304" y="376"/>
      </p:cViewPr>
      <p:guideLst>
        <p:guide orient="horz" pos="6912"/>
        <p:guide pos="10368"/>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12/9/22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12/9/22</a:t>
            </a:fld>
            <a:endParaRPr lang="en-US"/>
          </a:p>
        </p:txBody>
      </p:sp>
      <p:sp>
        <p:nvSpPr>
          <p:cNvPr id="4" name="Slide Image Placeholder 3"/>
          <p:cNvSpPr>
            <a:spLocks noGrp="1" noRot="1" noChangeAspect="1"/>
          </p:cNvSpPr>
          <p:nvPr>
            <p:ph type="sldImg" idx="2"/>
          </p:nvPr>
        </p:nvSpPr>
        <p:spPr>
          <a:xfrm>
            <a:off x="2643188" y="514350"/>
            <a:ext cx="38576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3135066" rtl="0" eaLnBrk="1" latinLnBrk="0" hangingPunct="1">
      <a:defRPr sz="4114" kern="1200">
        <a:solidFill>
          <a:schemeClr val="tx1"/>
        </a:solidFill>
        <a:latin typeface="+mn-lt"/>
        <a:ea typeface="+mn-ea"/>
        <a:cs typeface="+mn-cs"/>
      </a:defRPr>
    </a:lvl1pPr>
    <a:lvl2pPr marL="1567534" algn="l" defTabSz="3135066" rtl="0" eaLnBrk="1" latinLnBrk="0" hangingPunct="1">
      <a:defRPr sz="4114" kern="1200">
        <a:solidFill>
          <a:schemeClr val="tx1"/>
        </a:solidFill>
        <a:latin typeface="+mn-lt"/>
        <a:ea typeface="+mn-ea"/>
        <a:cs typeface="+mn-cs"/>
      </a:defRPr>
    </a:lvl2pPr>
    <a:lvl3pPr marL="3135066" algn="l" defTabSz="3135066" rtl="0" eaLnBrk="1" latinLnBrk="0" hangingPunct="1">
      <a:defRPr sz="4114" kern="1200">
        <a:solidFill>
          <a:schemeClr val="tx1"/>
        </a:solidFill>
        <a:latin typeface="+mn-lt"/>
        <a:ea typeface="+mn-ea"/>
        <a:cs typeface="+mn-cs"/>
      </a:defRPr>
    </a:lvl3pPr>
    <a:lvl4pPr marL="4702599" algn="l" defTabSz="3135066" rtl="0" eaLnBrk="1" latinLnBrk="0" hangingPunct="1">
      <a:defRPr sz="4114" kern="1200">
        <a:solidFill>
          <a:schemeClr val="tx1"/>
        </a:solidFill>
        <a:latin typeface="+mn-lt"/>
        <a:ea typeface="+mn-ea"/>
        <a:cs typeface="+mn-cs"/>
      </a:defRPr>
    </a:lvl4pPr>
    <a:lvl5pPr marL="6270133" algn="l" defTabSz="3135066" rtl="0" eaLnBrk="1" latinLnBrk="0" hangingPunct="1">
      <a:defRPr sz="4114" kern="1200">
        <a:solidFill>
          <a:schemeClr val="tx1"/>
        </a:solidFill>
        <a:latin typeface="+mn-lt"/>
        <a:ea typeface="+mn-ea"/>
        <a:cs typeface="+mn-cs"/>
      </a:defRPr>
    </a:lvl5pPr>
    <a:lvl6pPr marL="7837665" algn="l" defTabSz="3135066" rtl="0" eaLnBrk="1" latinLnBrk="0" hangingPunct="1">
      <a:defRPr sz="4114" kern="1200">
        <a:solidFill>
          <a:schemeClr val="tx1"/>
        </a:solidFill>
        <a:latin typeface="+mn-lt"/>
        <a:ea typeface="+mn-ea"/>
        <a:cs typeface="+mn-cs"/>
      </a:defRPr>
    </a:lvl6pPr>
    <a:lvl7pPr marL="9405199" algn="l" defTabSz="3135066" rtl="0" eaLnBrk="1" latinLnBrk="0" hangingPunct="1">
      <a:defRPr sz="4114" kern="1200">
        <a:solidFill>
          <a:schemeClr val="tx1"/>
        </a:solidFill>
        <a:latin typeface="+mn-lt"/>
        <a:ea typeface="+mn-ea"/>
        <a:cs typeface="+mn-cs"/>
      </a:defRPr>
    </a:lvl7pPr>
    <a:lvl8pPr marL="10972731" algn="l" defTabSz="3135066" rtl="0" eaLnBrk="1" latinLnBrk="0" hangingPunct="1">
      <a:defRPr sz="4114" kern="1200">
        <a:solidFill>
          <a:schemeClr val="tx1"/>
        </a:solidFill>
        <a:latin typeface="+mn-lt"/>
        <a:ea typeface="+mn-ea"/>
        <a:cs typeface="+mn-cs"/>
      </a:defRPr>
    </a:lvl8pPr>
    <a:lvl9pPr marL="12540264" algn="l" defTabSz="3135066" rtl="0" eaLnBrk="1" latinLnBrk="0" hangingPunct="1">
      <a:defRPr sz="411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9107301"/>
            <a:ext cx="32918400" cy="283829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Title 7"/>
          <p:cNvSpPr>
            <a:spLocks noGrp="1"/>
          </p:cNvSpPr>
          <p:nvPr>
            <p:ph type="ctrTitle" hasCustomPrompt="1"/>
          </p:nvPr>
        </p:nvSpPr>
        <p:spPr>
          <a:xfrm>
            <a:off x="8492948" y="10743306"/>
            <a:ext cx="23317200" cy="5852160"/>
          </a:xfrm>
        </p:spPr>
        <p:txBody>
          <a:bodyPr anchor="b">
            <a:normAutofit/>
          </a:bodyPr>
          <a:lstStyle>
            <a:lvl1pPr>
              <a:defRPr sz="14079"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8492949" y="16595467"/>
            <a:ext cx="23328172" cy="2029643"/>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8607250" y="19442989"/>
            <a:ext cx="20173951" cy="2133600"/>
          </a:xfrm>
        </p:spPr>
        <p:txBody>
          <a:bodyPr/>
          <a:lstStyle>
            <a:lvl1pPr marL="0" marR="0" indent="0" algn="l" defTabSz="2925991" rtl="0" eaLnBrk="1" fontAlgn="auto" latinLnBrk="0" hangingPunct="1">
              <a:lnSpc>
                <a:spcPct val="100000"/>
              </a:lnSpc>
              <a:spcBef>
                <a:spcPts val="2239"/>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2925991" rtl="0" eaLnBrk="1" fontAlgn="auto" latinLnBrk="0" hangingPunct="1">
              <a:lnSpc>
                <a:spcPct val="100000"/>
              </a:lnSpc>
              <a:spcBef>
                <a:spcPts val="2239"/>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5532" y="731520"/>
            <a:ext cx="29352240" cy="3169920"/>
          </a:xfrm>
        </p:spPr>
        <p:txBody>
          <a:bodyPr>
            <a:normAutofit/>
          </a:bodyPr>
          <a:lstStyle>
            <a:lvl1pPr>
              <a:defRPr sz="14079"/>
            </a:lvl1pPr>
          </a:lstStyle>
          <a:p>
            <a:r>
              <a:rPr kumimoji="0" lang="en-US" dirty="0"/>
              <a:t>Click to edit Master title style</a:t>
            </a:r>
          </a:p>
        </p:txBody>
      </p:sp>
      <p:sp>
        <p:nvSpPr>
          <p:cNvPr id="5" name="Footer Placeholder 4"/>
          <p:cNvSpPr>
            <a:spLocks noGrp="1"/>
          </p:cNvSpPr>
          <p:nvPr>
            <p:ph type="ftr" sz="quarter" idx="11"/>
          </p:nvPr>
        </p:nvSpPr>
        <p:spPr>
          <a:xfrm>
            <a:off x="2194560" y="19994263"/>
            <a:ext cx="27157680"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2205532" y="5120640"/>
            <a:ext cx="29352240" cy="143865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37765" y="8778243"/>
            <a:ext cx="25643207" cy="5354321"/>
          </a:xfrm>
        </p:spPr>
        <p:txBody>
          <a:bodyPr anchor="t"/>
          <a:lstStyle>
            <a:lvl1pPr marL="0" indent="0">
              <a:buNone/>
              <a:defRPr sz="8960">
                <a:solidFill>
                  <a:schemeClr val="tx1">
                    <a:lumMod val="95000"/>
                    <a:lumOff val="5000"/>
                  </a:schemeClr>
                </a:solidFill>
              </a:defRPr>
            </a:lvl1pPr>
            <a:lvl2pPr>
              <a:buNone/>
              <a:defRPr sz="5760">
                <a:solidFill>
                  <a:schemeClr val="tx1">
                    <a:tint val="75000"/>
                  </a:schemeClr>
                </a:solidFill>
              </a:defRPr>
            </a:lvl2pPr>
            <a:lvl3pPr>
              <a:buNone/>
              <a:defRPr sz="5120">
                <a:solidFill>
                  <a:schemeClr val="tx1">
                    <a:tint val="75000"/>
                  </a:schemeClr>
                </a:solidFill>
              </a:defRPr>
            </a:lvl3pPr>
            <a:lvl4pPr>
              <a:buNone/>
              <a:defRPr sz="4481">
                <a:solidFill>
                  <a:schemeClr val="tx1">
                    <a:tint val="75000"/>
                  </a:schemeClr>
                </a:solidFill>
              </a:defRPr>
            </a:lvl4pPr>
            <a:lvl5pPr>
              <a:buNone/>
              <a:defRPr sz="4481">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4876800"/>
            <a:ext cx="32918400" cy="3657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Rectangle 7"/>
          <p:cNvSpPr/>
          <p:nvPr/>
        </p:nvSpPr>
        <p:spPr>
          <a:xfrm>
            <a:off x="0" y="5120640"/>
            <a:ext cx="4663440" cy="316992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9" name="Rectangle 8"/>
          <p:cNvSpPr/>
          <p:nvPr/>
        </p:nvSpPr>
        <p:spPr>
          <a:xfrm>
            <a:off x="4937760" y="5120640"/>
            <a:ext cx="27980640" cy="316992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2" name="Title 1"/>
          <p:cNvSpPr>
            <a:spLocks noGrp="1"/>
          </p:cNvSpPr>
          <p:nvPr>
            <p:ph type="title"/>
          </p:nvPr>
        </p:nvSpPr>
        <p:spPr>
          <a:xfrm>
            <a:off x="4937760" y="5120640"/>
            <a:ext cx="27432000" cy="3169920"/>
          </a:xfrm>
          <a:solidFill>
            <a:schemeClr val="accent2">
              <a:lumMod val="90000"/>
              <a:lumOff val="10000"/>
            </a:schemeClr>
          </a:solidFill>
        </p:spPr>
        <p:txBody>
          <a:bodyPr/>
          <a:lstStyle>
            <a:lvl1pPr algn="l">
              <a:buNone/>
              <a:defRPr sz="14079"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2194560" y="19994261"/>
            <a:ext cx="27432000" cy="1169022"/>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2800"/>
            </a:lvl1pPr>
          </a:lstStyle>
          <a:p>
            <a:r>
              <a:rPr kumimoji="0" lang="en-US"/>
              <a:t>Click to edit Master title style</a:t>
            </a:r>
          </a:p>
        </p:txBody>
      </p:sp>
      <p:sp>
        <p:nvSpPr>
          <p:cNvPr id="9" name="Content Placeholder 8"/>
          <p:cNvSpPr>
            <a:spLocks noGrp="1"/>
          </p:cNvSpPr>
          <p:nvPr>
            <p:ph sz="quarter" idx="1"/>
          </p:nvPr>
        </p:nvSpPr>
        <p:spPr>
          <a:xfrm>
            <a:off x="2194560" y="5086615"/>
            <a:ext cx="13990320" cy="14630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17441644" y="5086615"/>
            <a:ext cx="13990320" cy="14630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2194560" y="19994261"/>
            <a:ext cx="27432000" cy="1169022"/>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79"/>
            </a:lvl1pPr>
          </a:lstStyle>
          <a:p>
            <a:r>
              <a:rPr kumimoji="0" lang="en-US" dirty="0"/>
              <a:t>Click to edit Master title style</a:t>
            </a:r>
          </a:p>
        </p:txBody>
      </p:sp>
      <p:sp>
        <p:nvSpPr>
          <p:cNvPr id="6" name="Footer Placeholder 4"/>
          <p:cNvSpPr>
            <a:spLocks noGrp="1"/>
          </p:cNvSpPr>
          <p:nvPr>
            <p:ph type="ftr" sz="quarter" idx="11"/>
          </p:nvPr>
        </p:nvSpPr>
        <p:spPr>
          <a:xfrm>
            <a:off x="2194560" y="19994263"/>
            <a:ext cx="27157680"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194563" y="19994263"/>
            <a:ext cx="25415392"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4" y="731522"/>
            <a:ext cx="28803596" cy="3124202"/>
          </a:xfrm>
        </p:spPr>
        <p:txBody>
          <a:bodyPr>
            <a:normAutofit/>
          </a:bodyPr>
          <a:lstStyle>
            <a:lvl1pPr>
              <a:defRPr sz="11520"/>
            </a:lvl1pPr>
          </a:lstStyle>
          <a:p>
            <a:r>
              <a:rPr lang="en-US"/>
              <a:t>Click to edit Master title style</a:t>
            </a:r>
          </a:p>
        </p:txBody>
      </p:sp>
      <p:sp>
        <p:nvSpPr>
          <p:cNvPr id="3" name="Text Placeholder 2"/>
          <p:cNvSpPr>
            <a:spLocks noGrp="1"/>
          </p:cNvSpPr>
          <p:nvPr>
            <p:ph type="body" sz="half" idx="1"/>
          </p:nvPr>
        </p:nvSpPr>
        <p:spPr>
          <a:xfrm>
            <a:off x="2205533" y="5120640"/>
            <a:ext cx="14253668" cy="14385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7007844" y="5120640"/>
            <a:ext cx="13990320" cy="14386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2194560" y="731520"/>
            <a:ext cx="29352240" cy="316992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2205532" y="5120640"/>
            <a:ext cx="29352240" cy="14484096"/>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3950208"/>
            <a:ext cx="32918400" cy="102412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Rectangle 7"/>
          <p:cNvSpPr/>
          <p:nvPr/>
        </p:nvSpPr>
        <p:spPr>
          <a:xfrm>
            <a:off x="0" y="4096512"/>
            <a:ext cx="1920240" cy="73152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9" name="Rectangle 8"/>
          <p:cNvSpPr/>
          <p:nvPr/>
        </p:nvSpPr>
        <p:spPr>
          <a:xfrm>
            <a:off x="2125981" y="4096512"/>
            <a:ext cx="30792420" cy="73152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11" name="Slide Number Placeholder 5"/>
          <p:cNvSpPr>
            <a:spLocks noGrp="1"/>
          </p:cNvSpPr>
          <p:nvPr>
            <p:ph type="sldNum" sz="quarter" idx="4"/>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2194560" y="19994263"/>
            <a:ext cx="27157680" cy="975982"/>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2194561" y="19816416"/>
            <a:ext cx="29363212"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11520" kern="1200">
          <a:solidFill>
            <a:schemeClr val="tx1">
              <a:lumMod val="95000"/>
              <a:lumOff val="5000"/>
            </a:schemeClr>
          </a:solidFill>
          <a:latin typeface="+mj-lt"/>
          <a:ea typeface="+mj-ea"/>
          <a:cs typeface="+mj-cs"/>
        </a:defRPr>
      </a:lvl1pPr>
    </p:titleStyle>
    <p:bodyStyle>
      <a:lvl1pPr marL="1024096" indent="-1024096" algn="l" rtl="0" eaLnBrk="1" latinLnBrk="0" hangingPunct="1">
        <a:spcBef>
          <a:spcPts val="3840"/>
        </a:spcBef>
        <a:buClr>
          <a:schemeClr val="accent2">
            <a:lumMod val="90000"/>
            <a:lumOff val="10000"/>
          </a:schemeClr>
        </a:buClr>
        <a:buSzPct val="70000"/>
        <a:buFont typeface="Arial"/>
        <a:buChar char="•"/>
        <a:defRPr kumimoji="0" sz="8000" kern="1200">
          <a:solidFill>
            <a:schemeClr val="tx1">
              <a:lumMod val="95000"/>
              <a:lumOff val="5000"/>
            </a:schemeClr>
          </a:solidFill>
          <a:latin typeface="+mn-lt"/>
          <a:ea typeface="+mn-ea"/>
          <a:cs typeface="+mn-cs"/>
        </a:defRPr>
      </a:lvl1pPr>
      <a:lvl2pPr marL="2048193" indent="-877798" algn="l" rtl="0" eaLnBrk="1" latinLnBrk="0" hangingPunct="1">
        <a:spcBef>
          <a:spcPts val="1759"/>
        </a:spcBef>
        <a:buClr>
          <a:schemeClr val="accent2">
            <a:lumMod val="90000"/>
            <a:lumOff val="10000"/>
          </a:schemeClr>
        </a:buClr>
        <a:buSzPct val="70000"/>
        <a:buFont typeface="Arial"/>
        <a:buChar char="•"/>
        <a:defRPr kumimoji="0" sz="7040" kern="1200">
          <a:solidFill>
            <a:schemeClr val="tx1">
              <a:lumMod val="95000"/>
              <a:lumOff val="5000"/>
            </a:schemeClr>
          </a:solidFill>
          <a:latin typeface="+mn-lt"/>
          <a:ea typeface="+mn-ea"/>
          <a:cs typeface="+mn-cs"/>
        </a:defRPr>
      </a:lvl2pPr>
      <a:lvl3pPr marL="2925991" indent="-731498" algn="l" rtl="0" eaLnBrk="1" latinLnBrk="0" hangingPunct="1">
        <a:spcBef>
          <a:spcPts val="1601"/>
        </a:spcBef>
        <a:buClr>
          <a:schemeClr val="accent2">
            <a:lumMod val="90000"/>
            <a:lumOff val="10000"/>
          </a:schemeClr>
        </a:buClr>
        <a:buSzPct val="70000"/>
        <a:buFont typeface="Arial"/>
        <a:buChar char="•"/>
        <a:defRPr kumimoji="0" sz="6401" kern="1200">
          <a:solidFill>
            <a:schemeClr val="tx1">
              <a:lumMod val="95000"/>
              <a:lumOff val="5000"/>
            </a:schemeClr>
          </a:solidFill>
          <a:latin typeface="+mn-lt"/>
          <a:ea typeface="+mn-ea"/>
          <a:cs typeface="+mn-cs"/>
        </a:defRPr>
      </a:lvl3pPr>
      <a:lvl4pPr marL="4388986" indent="-731498" algn="l" rtl="0" eaLnBrk="1" latinLnBrk="0" hangingPunct="1">
        <a:spcBef>
          <a:spcPts val="1279"/>
        </a:spcBef>
        <a:buClr>
          <a:schemeClr val="accent3"/>
        </a:buClr>
        <a:buSzPct val="75000"/>
        <a:buFont typeface="Wingdings" charset="2"/>
        <a:buChar char="§"/>
        <a:defRPr kumimoji="0" sz="6401" kern="1200">
          <a:solidFill>
            <a:schemeClr val="tx1"/>
          </a:solidFill>
          <a:latin typeface="+mn-lt"/>
          <a:ea typeface="+mn-ea"/>
          <a:cs typeface="+mn-cs"/>
        </a:defRPr>
      </a:lvl4pPr>
      <a:lvl5pPr marL="5851980" indent="-731498" algn="l" rtl="0" eaLnBrk="1" latinLnBrk="0" hangingPunct="1">
        <a:spcBef>
          <a:spcPts val="1279"/>
        </a:spcBef>
        <a:buClr>
          <a:schemeClr val="accent4"/>
        </a:buClr>
        <a:buSzPct val="65000"/>
        <a:buFont typeface="Wingdings" charset="2"/>
        <a:buChar char="§"/>
        <a:defRPr kumimoji="0" sz="6401" kern="1200">
          <a:solidFill>
            <a:schemeClr val="tx1"/>
          </a:solidFill>
          <a:latin typeface="+mn-lt"/>
          <a:ea typeface="+mn-ea"/>
          <a:cs typeface="+mn-cs"/>
        </a:defRPr>
      </a:lvl5pPr>
      <a:lvl6pPr marL="6729777" indent="-731498" algn="l" rtl="0" eaLnBrk="1" latinLnBrk="0" hangingPunct="1">
        <a:spcBef>
          <a:spcPct val="20000"/>
        </a:spcBef>
        <a:buClr>
          <a:schemeClr val="accent1"/>
        </a:buClr>
        <a:buFont typeface="Wingdings"/>
        <a:buChar char="§"/>
        <a:defRPr kumimoji="0" sz="5760" kern="1200" baseline="0">
          <a:solidFill>
            <a:schemeClr val="tx1"/>
          </a:solidFill>
          <a:latin typeface="+mn-lt"/>
          <a:ea typeface="+mn-ea"/>
          <a:cs typeface="+mn-cs"/>
        </a:defRPr>
      </a:lvl6pPr>
      <a:lvl7pPr marL="7607574" indent="-731498" algn="l" rtl="0" eaLnBrk="1" latinLnBrk="0" hangingPunct="1">
        <a:spcBef>
          <a:spcPct val="20000"/>
        </a:spcBef>
        <a:buClr>
          <a:schemeClr val="accent2"/>
        </a:buClr>
        <a:buFont typeface="Wingdings"/>
        <a:buChar char="§"/>
        <a:defRPr kumimoji="0" sz="5760" kern="1200" baseline="0">
          <a:solidFill>
            <a:schemeClr val="tx1"/>
          </a:solidFill>
          <a:latin typeface="+mn-lt"/>
          <a:ea typeface="+mn-ea"/>
          <a:cs typeface="+mn-cs"/>
        </a:defRPr>
      </a:lvl7pPr>
      <a:lvl8pPr marL="8485372" indent="-731498" algn="l" rtl="0" eaLnBrk="1" latinLnBrk="0" hangingPunct="1">
        <a:spcBef>
          <a:spcPct val="20000"/>
        </a:spcBef>
        <a:buClr>
          <a:schemeClr val="accent3"/>
        </a:buClr>
        <a:buFont typeface="Wingdings"/>
        <a:buChar char="§"/>
        <a:defRPr kumimoji="0" sz="5760" kern="1200" baseline="0">
          <a:solidFill>
            <a:schemeClr val="tx1"/>
          </a:solidFill>
          <a:latin typeface="+mn-lt"/>
          <a:ea typeface="+mn-ea"/>
          <a:cs typeface="+mn-cs"/>
        </a:defRPr>
      </a:lvl8pPr>
      <a:lvl9pPr marL="9363168" indent="-731498" algn="l" rtl="0" eaLnBrk="1" latinLnBrk="0" hangingPunct="1">
        <a:spcBef>
          <a:spcPct val="20000"/>
        </a:spcBef>
        <a:buClr>
          <a:schemeClr val="accent4"/>
        </a:buClr>
        <a:buFont typeface="Wingdings"/>
        <a:buChar char="§"/>
        <a:defRPr kumimoji="0" sz="576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462995" algn="l" rtl="0" eaLnBrk="1" latinLnBrk="0" hangingPunct="1">
        <a:defRPr kumimoji="0" kern="1200">
          <a:solidFill>
            <a:schemeClr val="tx1"/>
          </a:solidFill>
          <a:latin typeface="+mn-lt"/>
          <a:ea typeface="+mn-ea"/>
          <a:cs typeface="+mn-cs"/>
        </a:defRPr>
      </a:lvl2pPr>
      <a:lvl3pPr marL="2925991" algn="l" rtl="0" eaLnBrk="1" latinLnBrk="0" hangingPunct="1">
        <a:defRPr kumimoji="0" kern="1200">
          <a:solidFill>
            <a:schemeClr val="tx1"/>
          </a:solidFill>
          <a:latin typeface="+mn-lt"/>
          <a:ea typeface="+mn-ea"/>
          <a:cs typeface="+mn-cs"/>
        </a:defRPr>
      </a:lvl3pPr>
      <a:lvl4pPr marL="4388986" algn="l" rtl="0" eaLnBrk="1" latinLnBrk="0" hangingPunct="1">
        <a:defRPr kumimoji="0" kern="1200">
          <a:solidFill>
            <a:schemeClr val="tx1"/>
          </a:solidFill>
          <a:latin typeface="+mn-lt"/>
          <a:ea typeface="+mn-ea"/>
          <a:cs typeface="+mn-cs"/>
        </a:defRPr>
      </a:lvl4pPr>
      <a:lvl5pPr marL="5851980" algn="l" rtl="0" eaLnBrk="1" latinLnBrk="0" hangingPunct="1">
        <a:defRPr kumimoji="0" kern="1200">
          <a:solidFill>
            <a:schemeClr val="tx1"/>
          </a:solidFill>
          <a:latin typeface="+mn-lt"/>
          <a:ea typeface="+mn-ea"/>
          <a:cs typeface="+mn-cs"/>
        </a:defRPr>
      </a:lvl5pPr>
      <a:lvl6pPr marL="7314975" algn="l" rtl="0" eaLnBrk="1" latinLnBrk="0" hangingPunct="1">
        <a:defRPr kumimoji="0" kern="1200">
          <a:solidFill>
            <a:schemeClr val="tx1"/>
          </a:solidFill>
          <a:latin typeface="+mn-lt"/>
          <a:ea typeface="+mn-ea"/>
          <a:cs typeface="+mn-cs"/>
        </a:defRPr>
      </a:lvl6pPr>
      <a:lvl7pPr marL="8777970" algn="l" rtl="0" eaLnBrk="1" latinLnBrk="0" hangingPunct="1">
        <a:defRPr kumimoji="0" kern="1200">
          <a:solidFill>
            <a:schemeClr val="tx1"/>
          </a:solidFill>
          <a:latin typeface="+mn-lt"/>
          <a:ea typeface="+mn-ea"/>
          <a:cs typeface="+mn-cs"/>
        </a:defRPr>
      </a:lvl7pPr>
      <a:lvl8pPr marL="10240966" algn="l" rtl="0" eaLnBrk="1" latinLnBrk="0" hangingPunct="1">
        <a:defRPr kumimoji="0" kern="1200">
          <a:solidFill>
            <a:schemeClr val="tx1"/>
          </a:solidFill>
          <a:latin typeface="+mn-lt"/>
          <a:ea typeface="+mn-ea"/>
          <a:cs typeface="+mn-cs"/>
        </a:defRPr>
      </a:lvl8pPr>
      <a:lvl9pPr marL="1170396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1575CE3-AD7D-DF96-0424-C34524419711}"/>
              </a:ext>
            </a:extLst>
          </p:cNvPr>
          <p:cNvSpPr/>
          <p:nvPr/>
        </p:nvSpPr>
        <p:spPr>
          <a:xfrm>
            <a:off x="11376435" y="3581400"/>
            <a:ext cx="10241142" cy="4993032"/>
          </a:xfrm>
          <a:prstGeom prst="rect">
            <a:avLst/>
          </a:prstGeom>
          <a:noFill/>
          <a:ln w="127000">
            <a:solidFill>
              <a:schemeClr val="accent4">
                <a:lumMod val="60000"/>
                <a:lumOff val="40000"/>
              </a:schemeClr>
            </a:solidFill>
          </a:ln>
          <a:effectLst>
            <a:outerShdw blurRad="50800" dist="38100" dir="2700000" algn="tl" rotWithShape="0">
              <a:prstClr val="black">
                <a:alpha val="40000"/>
              </a:prstClr>
            </a:outerShdw>
            <a:softEdge rad="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92C6C0-E437-EBCB-AB53-3D7B50F501A2}"/>
              </a:ext>
            </a:extLst>
          </p:cNvPr>
          <p:cNvSpPr/>
          <p:nvPr/>
        </p:nvSpPr>
        <p:spPr>
          <a:xfrm>
            <a:off x="21856473" y="17261088"/>
            <a:ext cx="10919114" cy="4463809"/>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630654-D512-3259-A133-C6375FA0C921}"/>
              </a:ext>
            </a:extLst>
          </p:cNvPr>
          <p:cNvSpPr/>
          <p:nvPr/>
        </p:nvSpPr>
        <p:spPr>
          <a:xfrm>
            <a:off x="21869400" y="3581400"/>
            <a:ext cx="10919114" cy="13447187"/>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ABE4C4-AABD-B75F-8767-BEB39730FE4D}"/>
              </a:ext>
            </a:extLst>
          </p:cNvPr>
          <p:cNvSpPr/>
          <p:nvPr/>
        </p:nvSpPr>
        <p:spPr>
          <a:xfrm>
            <a:off x="161398" y="17885589"/>
            <a:ext cx="10919113" cy="3839308"/>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C1133B-FEC6-644D-401D-CA73AB643287}"/>
              </a:ext>
            </a:extLst>
          </p:cNvPr>
          <p:cNvSpPr/>
          <p:nvPr/>
        </p:nvSpPr>
        <p:spPr>
          <a:xfrm>
            <a:off x="164624" y="8006659"/>
            <a:ext cx="10886561" cy="9588099"/>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8E31116-4149-B4F1-F2F7-FEB39B3302A4}"/>
              </a:ext>
            </a:extLst>
          </p:cNvPr>
          <p:cNvSpPr/>
          <p:nvPr/>
        </p:nvSpPr>
        <p:spPr>
          <a:xfrm>
            <a:off x="166816" y="3560844"/>
            <a:ext cx="10919113" cy="4154984"/>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6208A2C-C376-E20F-5E44-AA622B20BF31}"/>
              </a:ext>
            </a:extLst>
          </p:cNvPr>
          <p:cNvSpPr/>
          <p:nvPr/>
        </p:nvSpPr>
        <p:spPr>
          <a:xfrm>
            <a:off x="-304800" y="-128976"/>
            <a:ext cx="33528000" cy="3477875"/>
          </a:xfrm>
          <a:prstGeom prst="rect">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3FA1AFC-C416-944E-9551-F39AF29A2C75}"/>
              </a:ext>
            </a:extLst>
          </p:cNvPr>
          <p:cNvSpPr txBox="1"/>
          <p:nvPr/>
        </p:nvSpPr>
        <p:spPr>
          <a:xfrm>
            <a:off x="2286000" y="891760"/>
            <a:ext cx="20524806" cy="1569660"/>
          </a:xfrm>
          <a:prstGeom prst="rect">
            <a:avLst/>
          </a:prstGeom>
          <a:noFill/>
          <a:ln>
            <a:noFill/>
          </a:ln>
        </p:spPr>
        <p:txBody>
          <a:bodyPr wrap="square" rtlCol="0">
            <a:spAutoFit/>
          </a:bodyPr>
          <a:lstStyle/>
          <a:p>
            <a:r>
              <a:rPr lang="en-US" sz="9600" b="1" dirty="0">
                <a:solidFill>
                  <a:schemeClr val="accent4">
                    <a:lumMod val="50000"/>
                  </a:schemeClr>
                </a:solidFill>
                <a:latin typeface="+mj-lt"/>
              </a:rPr>
              <a:t>The MBTA underground trains case </a:t>
            </a:r>
          </a:p>
        </p:txBody>
      </p:sp>
      <p:sp>
        <p:nvSpPr>
          <p:cNvPr id="42" name="TextBox 41">
            <a:extLst>
              <a:ext uri="{FF2B5EF4-FFF2-40B4-BE49-F238E27FC236}">
                <a16:creationId xmlns:a16="http://schemas.microsoft.com/office/drawing/2014/main" id="{94290346-EA7B-9449-ACEC-04DA9FA0A197}"/>
              </a:ext>
            </a:extLst>
          </p:cNvPr>
          <p:cNvSpPr txBox="1"/>
          <p:nvPr/>
        </p:nvSpPr>
        <p:spPr>
          <a:xfrm>
            <a:off x="286339" y="4237952"/>
            <a:ext cx="10702694" cy="3477875"/>
          </a:xfrm>
          <a:prstGeom prst="rect">
            <a:avLst/>
          </a:prstGeom>
          <a:noFill/>
        </p:spPr>
        <p:txBody>
          <a:bodyPr wrap="square" rtlCol="0">
            <a:spAutoFit/>
          </a:bodyPr>
          <a:lstStyle/>
          <a:p>
            <a:pPr algn="just"/>
            <a:r>
              <a:rPr lang="en-US" sz="4400" dirty="0"/>
              <a:t>The MBTA faces a customer demand that is subject to seasonal trends and uncertainty. </a:t>
            </a:r>
          </a:p>
          <a:p>
            <a:pPr algn="just"/>
            <a:r>
              <a:rPr lang="en-US" sz="4400" dirty="0"/>
              <a:t>We developed a </a:t>
            </a:r>
            <a:r>
              <a:rPr lang="en-US" sz="4400" b="1" dirty="0"/>
              <a:t>robust </a:t>
            </a:r>
            <a:r>
              <a:rPr lang="en-US" sz="4400" dirty="0"/>
              <a:t>optimization</a:t>
            </a:r>
            <a:r>
              <a:rPr lang="en-US" sz="4400" b="1" dirty="0"/>
              <a:t> </a:t>
            </a:r>
            <a:r>
              <a:rPr lang="en-US" sz="4400" dirty="0"/>
              <a:t>framework to model the number of trains to run where we could also model decisions under a limited fleet.</a:t>
            </a:r>
          </a:p>
        </p:txBody>
      </p:sp>
      <p:sp>
        <p:nvSpPr>
          <p:cNvPr id="2" name="TextBox 1">
            <a:extLst>
              <a:ext uri="{FF2B5EF4-FFF2-40B4-BE49-F238E27FC236}">
                <a16:creationId xmlns:a16="http://schemas.microsoft.com/office/drawing/2014/main" id="{C7C80CF3-35CD-73C7-03CA-57F1EDD147DA}"/>
              </a:ext>
            </a:extLst>
          </p:cNvPr>
          <p:cNvSpPr txBox="1"/>
          <p:nvPr/>
        </p:nvSpPr>
        <p:spPr>
          <a:xfrm>
            <a:off x="11430000" y="4419600"/>
            <a:ext cx="10081794" cy="4154984"/>
          </a:xfrm>
          <a:prstGeom prst="rect">
            <a:avLst/>
          </a:prstGeom>
          <a:noFill/>
        </p:spPr>
        <p:txBody>
          <a:bodyPr wrap="square" rtlCol="0">
            <a:spAutoFit/>
          </a:bodyPr>
          <a:lstStyle/>
          <a:p>
            <a:pPr algn="just"/>
            <a:r>
              <a:rPr lang="en-US" sz="4400" dirty="0"/>
              <a:t>We used data reporting the </a:t>
            </a:r>
            <a:r>
              <a:rPr lang="en-US" sz="4400" b="1" dirty="0"/>
              <a:t>Average Flow </a:t>
            </a:r>
            <a:r>
              <a:rPr lang="en-US" sz="4400" dirty="0"/>
              <a:t>per station in the 2019 Fall season.</a:t>
            </a:r>
          </a:p>
          <a:p>
            <a:pPr algn="just"/>
            <a:endParaRPr lang="en-US" sz="4400" dirty="0"/>
          </a:p>
          <a:p>
            <a:pPr algn="just"/>
            <a:endParaRPr lang="en-US" sz="4400" dirty="0"/>
          </a:p>
          <a:p>
            <a:pPr algn="just"/>
            <a:r>
              <a:rPr lang="en-US" sz="4400" dirty="0"/>
              <a:t>Cost and capacities of trains for each line were found online.</a:t>
            </a:r>
            <a:endParaRPr lang="en-US" sz="4400" b="1" dirty="0"/>
          </a:p>
        </p:txBody>
      </p:sp>
      <p:pic>
        <p:nvPicPr>
          <p:cNvPr id="4" name="Picture 3" descr="Text, letter&#10;&#10;Description automatically generated">
            <a:extLst>
              <a:ext uri="{FF2B5EF4-FFF2-40B4-BE49-F238E27FC236}">
                <a16:creationId xmlns:a16="http://schemas.microsoft.com/office/drawing/2014/main" id="{5DE2DF4B-5DBB-95E8-E90F-B593293B4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8005" y="5715000"/>
            <a:ext cx="9484627" cy="1612937"/>
          </a:xfrm>
          <a:prstGeom prst="rect">
            <a:avLst/>
          </a:prstGeom>
        </p:spPr>
      </p:pic>
      <p:sp>
        <p:nvSpPr>
          <p:cNvPr id="6" name="TextBox 5">
            <a:extLst>
              <a:ext uri="{FF2B5EF4-FFF2-40B4-BE49-F238E27FC236}">
                <a16:creationId xmlns:a16="http://schemas.microsoft.com/office/drawing/2014/main" id="{ABA72704-64E1-EE36-E47D-FC87D33BA5F8}"/>
              </a:ext>
            </a:extLst>
          </p:cNvPr>
          <p:cNvSpPr txBox="1"/>
          <p:nvPr/>
        </p:nvSpPr>
        <p:spPr>
          <a:xfrm>
            <a:off x="438740" y="8991600"/>
            <a:ext cx="10369708" cy="8217634"/>
          </a:xfrm>
          <a:prstGeom prst="rect">
            <a:avLst/>
          </a:prstGeom>
          <a:noFill/>
        </p:spPr>
        <p:txBody>
          <a:bodyPr wrap="square" rtlCol="0">
            <a:spAutoFit/>
          </a:bodyPr>
          <a:lstStyle/>
          <a:p>
            <a:pPr marL="571500" indent="-571500" algn="just">
              <a:buFont typeface="Arial" panose="020B0604020202020204" pitchFamily="34" charset="0"/>
              <a:buChar char="•"/>
            </a:pPr>
            <a:r>
              <a:rPr lang="en-US" sz="4400" b="1" dirty="0"/>
              <a:t>Minimize the cost </a:t>
            </a:r>
            <a:r>
              <a:rPr lang="en-US" sz="4400" dirty="0"/>
              <a:t>of running trains and the cost of unmet demand, while ensuring that the unmet demand and the capacity of the trains are greater or equal than the demand of customers, and there is a </a:t>
            </a:r>
            <a:r>
              <a:rPr lang="en-US" sz="4400" b="1" dirty="0"/>
              <a:t>balance in the train flow</a:t>
            </a:r>
            <a:r>
              <a:rPr lang="en-US" sz="4400" dirty="0"/>
              <a:t>. </a:t>
            </a:r>
          </a:p>
          <a:p>
            <a:pPr marL="571500" indent="-571500" algn="just">
              <a:buFont typeface="Arial" panose="020B0604020202020204" pitchFamily="34" charset="0"/>
              <a:buChar char="•"/>
            </a:pPr>
            <a:r>
              <a:rPr lang="en-US" sz="4400" dirty="0"/>
              <a:t>Model the total number of trains to be less than a certain value, to </a:t>
            </a:r>
            <a:r>
              <a:rPr lang="en-US" sz="4400" b="1" dirty="0"/>
              <a:t>explore solutions under a limited fleet</a:t>
            </a:r>
            <a:r>
              <a:rPr lang="en-US" sz="4400" dirty="0"/>
              <a:t>.</a:t>
            </a:r>
          </a:p>
          <a:p>
            <a:pPr marL="571500" indent="-571500" algn="just">
              <a:buFont typeface="Arial" panose="020B0604020202020204" pitchFamily="34" charset="0"/>
              <a:buChar char="•"/>
            </a:pPr>
            <a:r>
              <a:rPr lang="en-US" sz="4400" dirty="0"/>
              <a:t>Model uncertainty in the demand using a </a:t>
            </a:r>
            <a:r>
              <a:rPr lang="en-US" sz="4400" b="1" dirty="0"/>
              <a:t>polyhedral uncertainty set</a:t>
            </a:r>
            <a:r>
              <a:rPr lang="en-US" sz="4400" dirty="0"/>
              <a:t>.</a:t>
            </a:r>
          </a:p>
          <a:p>
            <a:pPr marL="571500" indent="-571500" algn="just">
              <a:buFont typeface="Arial" panose="020B0604020202020204" pitchFamily="34" charset="0"/>
              <a:buChar char="•"/>
            </a:pPr>
            <a:r>
              <a:rPr lang="en-US" sz="4400" dirty="0"/>
              <a:t>Run different models for different lines</a:t>
            </a:r>
          </a:p>
        </p:txBody>
      </p:sp>
      <p:sp>
        <p:nvSpPr>
          <p:cNvPr id="7" name="TextBox 6">
            <a:extLst>
              <a:ext uri="{FF2B5EF4-FFF2-40B4-BE49-F238E27FC236}">
                <a16:creationId xmlns:a16="http://schemas.microsoft.com/office/drawing/2014/main" id="{A9C06978-79C8-841A-0855-9A62AA5B6C52}"/>
              </a:ext>
            </a:extLst>
          </p:cNvPr>
          <p:cNvSpPr txBox="1"/>
          <p:nvPr/>
        </p:nvSpPr>
        <p:spPr>
          <a:xfrm>
            <a:off x="415808" y="18828841"/>
            <a:ext cx="10628729" cy="2800767"/>
          </a:xfrm>
          <a:prstGeom prst="rect">
            <a:avLst/>
          </a:prstGeom>
          <a:noFill/>
        </p:spPr>
        <p:txBody>
          <a:bodyPr wrap="square" rtlCol="0">
            <a:spAutoFit/>
          </a:bodyPr>
          <a:lstStyle/>
          <a:p>
            <a:pPr algn="just"/>
            <a:r>
              <a:rPr lang="en-US" sz="4400" dirty="0"/>
              <a:t>This project has potential to impact both the MBTA, by achieving </a:t>
            </a:r>
            <a:r>
              <a:rPr lang="en-US" sz="4400" b="1" dirty="0"/>
              <a:t>reduced costs</a:t>
            </a:r>
            <a:r>
              <a:rPr lang="en-US" sz="4400" dirty="0"/>
              <a:t>, and its riders, who will have a </a:t>
            </a:r>
            <a:r>
              <a:rPr lang="en-US" sz="4400" b="1" dirty="0"/>
              <a:t>better train schedule </a:t>
            </a:r>
            <a:r>
              <a:rPr lang="en-US" sz="4400" dirty="0"/>
              <a:t>at their favorite station.</a:t>
            </a:r>
          </a:p>
        </p:txBody>
      </p:sp>
      <p:pic>
        <p:nvPicPr>
          <p:cNvPr id="12" name="Picture 11" descr="A screenshot of a computer&#10;&#10;Description automatically generated with medium confidence">
            <a:extLst>
              <a:ext uri="{FF2B5EF4-FFF2-40B4-BE49-F238E27FC236}">
                <a16:creationId xmlns:a16="http://schemas.microsoft.com/office/drawing/2014/main" id="{1B6B5D5C-C40E-3FA0-3214-6945C794D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2883" y="10659528"/>
            <a:ext cx="9285468" cy="3132672"/>
          </a:xfrm>
          <a:prstGeom prst="rect">
            <a:avLst/>
          </a:prstGeom>
        </p:spPr>
      </p:pic>
      <p:pic>
        <p:nvPicPr>
          <p:cNvPr id="14" name="Picture 13" descr="A screenshot of a computer&#10;&#10;Description automatically generated with medium confidence">
            <a:extLst>
              <a:ext uri="{FF2B5EF4-FFF2-40B4-BE49-F238E27FC236}">
                <a16:creationId xmlns:a16="http://schemas.microsoft.com/office/drawing/2014/main" id="{7024B746-15E8-38AE-32EF-8842C3B0D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0483" y="14328429"/>
            <a:ext cx="9571104" cy="3266329"/>
          </a:xfrm>
          <a:prstGeom prst="rect">
            <a:avLst/>
          </a:prstGeom>
        </p:spPr>
      </p:pic>
      <p:pic>
        <p:nvPicPr>
          <p:cNvPr id="16" name="Picture 15" descr="Table, Excel&#10;&#10;Description automatically generated">
            <a:extLst>
              <a:ext uri="{FF2B5EF4-FFF2-40B4-BE49-F238E27FC236}">
                <a16:creationId xmlns:a16="http://schemas.microsoft.com/office/drawing/2014/main" id="{02D6E8C7-4864-72E7-6BE0-7281BE700E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02463" y="18364200"/>
            <a:ext cx="9489220" cy="3050106"/>
          </a:xfrm>
          <a:prstGeom prst="rect">
            <a:avLst/>
          </a:prstGeom>
        </p:spPr>
      </p:pic>
      <p:sp>
        <p:nvSpPr>
          <p:cNvPr id="29" name="TextBox 28">
            <a:extLst>
              <a:ext uri="{FF2B5EF4-FFF2-40B4-BE49-F238E27FC236}">
                <a16:creationId xmlns:a16="http://schemas.microsoft.com/office/drawing/2014/main" id="{A93928D0-FC83-B2BB-09EA-FA4C7EFCCE18}"/>
              </a:ext>
            </a:extLst>
          </p:cNvPr>
          <p:cNvSpPr txBox="1"/>
          <p:nvPr/>
        </p:nvSpPr>
        <p:spPr>
          <a:xfrm>
            <a:off x="11570457" y="9898559"/>
            <a:ext cx="10081794" cy="769441"/>
          </a:xfrm>
          <a:prstGeom prst="rect">
            <a:avLst/>
          </a:prstGeom>
          <a:noFill/>
        </p:spPr>
        <p:txBody>
          <a:bodyPr wrap="square" rtlCol="0">
            <a:spAutoFit/>
          </a:bodyPr>
          <a:lstStyle/>
          <a:p>
            <a:pPr algn="ctr"/>
            <a:r>
              <a:rPr lang="en-US" sz="4400" b="1" dirty="0"/>
              <a:t>Symmetrical vs Asymmetrical</a:t>
            </a:r>
          </a:p>
        </p:txBody>
      </p:sp>
      <p:sp>
        <p:nvSpPr>
          <p:cNvPr id="30" name="TextBox 29">
            <a:extLst>
              <a:ext uri="{FF2B5EF4-FFF2-40B4-BE49-F238E27FC236}">
                <a16:creationId xmlns:a16="http://schemas.microsoft.com/office/drawing/2014/main" id="{6AEE18BB-6D7A-76AA-42AE-E386C5B534FB}"/>
              </a:ext>
            </a:extLst>
          </p:cNvPr>
          <p:cNvSpPr txBox="1"/>
          <p:nvPr/>
        </p:nvSpPr>
        <p:spPr>
          <a:xfrm>
            <a:off x="11430000" y="13716000"/>
            <a:ext cx="10081794" cy="769441"/>
          </a:xfrm>
          <a:prstGeom prst="rect">
            <a:avLst/>
          </a:prstGeom>
          <a:noFill/>
        </p:spPr>
        <p:txBody>
          <a:bodyPr wrap="square" rtlCol="0">
            <a:spAutoFit/>
          </a:bodyPr>
          <a:lstStyle/>
          <a:p>
            <a:pPr algn="ctr"/>
            <a:r>
              <a:rPr lang="en-US" sz="4400" b="1" dirty="0"/>
              <a:t>Deterministic vs Robust</a:t>
            </a:r>
          </a:p>
        </p:txBody>
      </p:sp>
      <p:sp>
        <p:nvSpPr>
          <p:cNvPr id="31" name="TextBox 30">
            <a:extLst>
              <a:ext uri="{FF2B5EF4-FFF2-40B4-BE49-F238E27FC236}">
                <a16:creationId xmlns:a16="http://schemas.microsoft.com/office/drawing/2014/main" id="{FB757F69-5365-6DF1-8C80-8A2046D69F5F}"/>
              </a:ext>
            </a:extLst>
          </p:cNvPr>
          <p:cNvSpPr txBox="1"/>
          <p:nvPr/>
        </p:nvSpPr>
        <p:spPr>
          <a:xfrm>
            <a:off x="11439066" y="17594759"/>
            <a:ext cx="10081794" cy="769441"/>
          </a:xfrm>
          <a:prstGeom prst="rect">
            <a:avLst/>
          </a:prstGeom>
          <a:noFill/>
        </p:spPr>
        <p:txBody>
          <a:bodyPr wrap="square" rtlCol="0">
            <a:spAutoFit/>
          </a:bodyPr>
          <a:lstStyle/>
          <a:p>
            <a:pPr algn="ctr"/>
            <a:r>
              <a:rPr lang="en-US" sz="4400" b="1" dirty="0"/>
              <a:t>Models under limited fleet</a:t>
            </a:r>
          </a:p>
        </p:txBody>
      </p:sp>
      <p:sp>
        <p:nvSpPr>
          <p:cNvPr id="32" name="TextBox 31">
            <a:extLst>
              <a:ext uri="{FF2B5EF4-FFF2-40B4-BE49-F238E27FC236}">
                <a16:creationId xmlns:a16="http://schemas.microsoft.com/office/drawing/2014/main" id="{6697FFD7-995E-A7DC-903D-FE0DE0A3ACE9}"/>
              </a:ext>
            </a:extLst>
          </p:cNvPr>
          <p:cNvSpPr txBox="1"/>
          <p:nvPr/>
        </p:nvSpPr>
        <p:spPr>
          <a:xfrm>
            <a:off x="21862569" y="4839508"/>
            <a:ext cx="10769492" cy="12280285"/>
          </a:xfrm>
          <a:prstGeom prst="rect">
            <a:avLst/>
          </a:prstGeom>
          <a:noFill/>
        </p:spPr>
        <p:txBody>
          <a:bodyPr wrap="square" rtlCol="0">
            <a:spAutoFit/>
          </a:bodyPr>
          <a:lstStyle/>
          <a:p>
            <a:pPr marL="742950" indent="-742950" algn="just">
              <a:buFont typeface="+mj-lt"/>
              <a:buAutoNum type="arabicPeriod"/>
            </a:pPr>
            <a:r>
              <a:rPr lang="en-US" sz="4400" dirty="0"/>
              <a:t>Optimize the model in order to </a:t>
            </a:r>
            <a:r>
              <a:rPr lang="en-US" sz="4400" b="1" dirty="0"/>
              <a:t>reduce MBTA running costs</a:t>
            </a:r>
          </a:p>
          <a:p>
            <a:pPr marL="742950" indent="-742950" algn="just">
              <a:buFont typeface="+mj-lt"/>
              <a:buAutoNum type="arabicPeriod"/>
            </a:pPr>
            <a:r>
              <a:rPr lang="en-US" sz="4400" dirty="0"/>
              <a:t>Modelling uncertainty according to a </a:t>
            </a:r>
            <a:r>
              <a:rPr lang="en-US" sz="4400" b="1" dirty="0"/>
              <a:t>conservative robust framework </a:t>
            </a:r>
            <a:r>
              <a:rPr lang="en-US" sz="4400" dirty="0"/>
              <a:t>in a way that favors the customers</a:t>
            </a:r>
          </a:p>
          <a:p>
            <a:pPr marL="742950" indent="-742950" algn="just">
              <a:buFont typeface="+mj-lt"/>
              <a:buAutoNum type="arabicPeriod"/>
            </a:pPr>
            <a:endParaRPr lang="en-US" sz="4400" dirty="0"/>
          </a:p>
          <a:p>
            <a:pPr marL="742950" indent="-742950" algn="just">
              <a:buFont typeface="+mj-lt"/>
              <a:buAutoNum type="arabicPeriod"/>
            </a:pPr>
            <a:endParaRPr lang="en-US" sz="4400" dirty="0"/>
          </a:p>
          <a:p>
            <a:pPr marL="742950" indent="-742950" algn="just">
              <a:buFont typeface="+mj-lt"/>
              <a:buAutoNum type="arabicPeriod"/>
            </a:pPr>
            <a:endParaRPr lang="en-US" sz="4400" dirty="0"/>
          </a:p>
          <a:p>
            <a:pPr marL="742950" indent="-742950" algn="just">
              <a:buFont typeface="+mj-lt"/>
              <a:buAutoNum type="arabicPeriod"/>
            </a:pPr>
            <a:endParaRPr lang="en-US" sz="4400" dirty="0"/>
          </a:p>
          <a:p>
            <a:pPr marL="742950" indent="-742950" algn="just">
              <a:buFont typeface="+mj-lt"/>
              <a:buAutoNum type="arabicPeriod"/>
            </a:pPr>
            <a:endParaRPr lang="en-US" sz="4400" dirty="0"/>
          </a:p>
          <a:p>
            <a:pPr marL="742950" indent="-742950" algn="just">
              <a:buFont typeface="+mj-lt"/>
              <a:buAutoNum type="arabicPeriod"/>
            </a:pPr>
            <a:endParaRPr lang="en-US" sz="4400" dirty="0"/>
          </a:p>
          <a:p>
            <a:pPr marL="742950" indent="-742950" algn="just">
              <a:buFont typeface="+mj-lt"/>
              <a:buAutoNum type="arabicPeriod"/>
            </a:pPr>
            <a:endParaRPr lang="en-US" sz="4400" dirty="0"/>
          </a:p>
          <a:p>
            <a:pPr marL="742950" indent="-742950" algn="just">
              <a:buFont typeface="+mj-lt"/>
              <a:buAutoNum type="arabicPeriod"/>
            </a:pPr>
            <a:r>
              <a:rPr lang="en-US" sz="4400" dirty="0"/>
              <a:t>Understand </a:t>
            </a:r>
            <a:r>
              <a:rPr lang="en-US" sz="4400" b="1" dirty="0"/>
              <a:t>where to run trains </a:t>
            </a:r>
            <a:r>
              <a:rPr lang="en-US" sz="4400" dirty="0"/>
              <a:t>in the case of limited fleet when the MBTA needs to best decide how to allocate their trains across different sublines or which trains to rest versus keep in depot</a:t>
            </a:r>
          </a:p>
          <a:p>
            <a:pPr marL="742950" indent="-742950" algn="just">
              <a:buFont typeface="+mj-lt"/>
              <a:buAutoNum type="arabicPeriod"/>
            </a:pPr>
            <a:endParaRPr lang="en-US" sz="4400" dirty="0"/>
          </a:p>
        </p:txBody>
      </p:sp>
      <p:sp>
        <p:nvSpPr>
          <p:cNvPr id="37" name="TextBox 36">
            <a:extLst>
              <a:ext uri="{FF2B5EF4-FFF2-40B4-BE49-F238E27FC236}">
                <a16:creationId xmlns:a16="http://schemas.microsoft.com/office/drawing/2014/main" id="{185FBA4D-453E-2CCB-7315-5B4E51D282CA}"/>
              </a:ext>
            </a:extLst>
          </p:cNvPr>
          <p:cNvSpPr txBox="1"/>
          <p:nvPr/>
        </p:nvSpPr>
        <p:spPr>
          <a:xfrm>
            <a:off x="21945600" y="18288000"/>
            <a:ext cx="10593960" cy="4154984"/>
          </a:xfrm>
          <a:prstGeom prst="rect">
            <a:avLst/>
          </a:prstGeom>
          <a:noFill/>
        </p:spPr>
        <p:txBody>
          <a:bodyPr wrap="square" rtlCol="0">
            <a:spAutoFit/>
          </a:bodyPr>
          <a:lstStyle/>
          <a:p>
            <a:pPr marL="571500" indent="-571500" algn="just">
              <a:buFont typeface="Arial" panose="020B0604020202020204" pitchFamily="34" charset="0"/>
              <a:buChar char="•"/>
            </a:pPr>
            <a:r>
              <a:rPr lang="en-US" sz="4400" dirty="0"/>
              <a:t>Implement a new variable to model the number of trains in the depot</a:t>
            </a:r>
          </a:p>
          <a:p>
            <a:pPr marL="571500" indent="-571500" algn="just">
              <a:buFont typeface="Arial" panose="020B0604020202020204" pitchFamily="34" charset="0"/>
              <a:buChar char="•"/>
            </a:pPr>
            <a:r>
              <a:rPr lang="en-US" sz="4400" dirty="0"/>
              <a:t>Brainstorm how to model a train’s ability to travel in more than one direction during a given time period</a:t>
            </a:r>
          </a:p>
          <a:p>
            <a:pPr marL="571500" indent="-571500" algn="just">
              <a:buFont typeface="Arial" panose="020B0604020202020204" pitchFamily="34" charset="0"/>
              <a:buChar char="•"/>
            </a:pPr>
            <a:endParaRPr lang="en-US" sz="4400" dirty="0"/>
          </a:p>
        </p:txBody>
      </p:sp>
      <p:pic>
        <p:nvPicPr>
          <p:cNvPr id="43" name="Picture 42" descr="Chart, line chart&#10;&#10;Description automatically generated">
            <a:extLst>
              <a:ext uri="{FF2B5EF4-FFF2-40B4-BE49-F238E27FC236}">
                <a16:creationId xmlns:a16="http://schemas.microsoft.com/office/drawing/2014/main" id="{36C2C18D-E043-B368-BD08-CDE782D05F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91459" y="8458200"/>
            <a:ext cx="6593341" cy="4363742"/>
          </a:xfrm>
          <a:prstGeom prst="rect">
            <a:avLst/>
          </a:prstGeom>
          <a:ln w="88900">
            <a:solidFill>
              <a:schemeClr val="accent4">
                <a:lumMod val="60000"/>
                <a:lumOff val="40000"/>
              </a:schemeClr>
            </a:solidFill>
          </a:ln>
        </p:spPr>
      </p:pic>
      <p:pic>
        <p:nvPicPr>
          <p:cNvPr id="5" name="Picture 4">
            <a:extLst>
              <a:ext uri="{FF2B5EF4-FFF2-40B4-BE49-F238E27FC236}">
                <a16:creationId xmlns:a16="http://schemas.microsoft.com/office/drawing/2014/main" id="{C69A45D4-DEB1-A983-FF42-2EEFF3F920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92072" y="155872"/>
            <a:ext cx="2834928" cy="2266193"/>
          </a:xfrm>
          <a:prstGeom prst="ellipse">
            <a:avLst/>
          </a:prstGeom>
        </p:spPr>
      </p:pic>
      <p:pic>
        <p:nvPicPr>
          <p:cNvPr id="10" name="Picture 9">
            <a:extLst>
              <a:ext uri="{FF2B5EF4-FFF2-40B4-BE49-F238E27FC236}">
                <a16:creationId xmlns:a16="http://schemas.microsoft.com/office/drawing/2014/main" id="{972EDD09-9DB5-AB0E-91F6-5B5C2CDD3E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65400" y="155872"/>
            <a:ext cx="2834929" cy="2266193"/>
          </a:xfrm>
          <a:prstGeom prst="ellipse">
            <a:avLst/>
          </a:prstGeom>
        </p:spPr>
      </p:pic>
      <p:sp>
        <p:nvSpPr>
          <p:cNvPr id="11" name="TextBox 10">
            <a:extLst>
              <a:ext uri="{FF2B5EF4-FFF2-40B4-BE49-F238E27FC236}">
                <a16:creationId xmlns:a16="http://schemas.microsoft.com/office/drawing/2014/main" id="{8EBB18D8-EA3C-01E7-849A-5BFE1346A178}"/>
              </a:ext>
            </a:extLst>
          </p:cNvPr>
          <p:cNvSpPr txBox="1"/>
          <p:nvPr/>
        </p:nvSpPr>
        <p:spPr>
          <a:xfrm>
            <a:off x="21564600" y="2514600"/>
            <a:ext cx="5043578" cy="707886"/>
          </a:xfrm>
          <a:prstGeom prst="rect">
            <a:avLst/>
          </a:prstGeom>
          <a:noFill/>
        </p:spPr>
        <p:txBody>
          <a:bodyPr wrap="square" rtlCol="0">
            <a:spAutoFit/>
          </a:bodyPr>
          <a:lstStyle/>
          <a:p>
            <a:pPr algn="just"/>
            <a:r>
              <a:rPr lang="en-US" sz="4000" b="1" dirty="0">
                <a:solidFill>
                  <a:schemeClr val="accent4">
                    <a:lumMod val="50000"/>
                  </a:schemeClr>
                </a:solidFill>
              </a:rPr>
              <a:t>Zachary Bell (</a:t>
            </a:r>
            <a:r>
              <a:rPr lang="en-US" sz="4000" b="1" dirty="0" err="1">
                <a:solidFill>
                  <a:schemeClr val="accent4">
                    <a:lumMod val="50000"/>
                  </a:schemeClr>
                </a:solidFill>
              </a:rPr>
              <a:t>MBAn</a:t>
            </a:r>
            <a:r>
              <a:rPr lang="en-US" sz="4000" b="1" dirty="0">
                <a:solidFill>
                  <a:schemeClr val="accent4">
                    <a:lumMod val="50000"/>
                  </a:schemeClr>
                </a:solidFill>
              </a:rPr>
              <a:t>)</a:t>
            </a:r>
            <a:endParaRPr lang="en-US" sz="4000" dirty="0">
              <a:solidFill>
                <a:schemeClr val="accent4">
                  <a:lumMod val="50000"/>
                </a:schemeClr>
              </a:solidFill>
            </a:endParaRPr>
          </a:p>
        </p:txBody>
      </p:sp>
      <p:sp>
        <p:nvSpPr>
          <p:cNvPr id="13" name="TextBox 12">
            <a:extLst>
              <a:ext uri="{FF2B5EF4-FFF2-40B4-BE49-F238E27FC236}">
                <a16:creationId xmlns:a16="http://schemas.microsoft.com/office/drawing/2014/main" id="{AB605F73-5DF4-5AFD-F716-09DFEA47392F}"/>
              </a:ext>
            </a:extLst>
          </p:cNvPr>
          <p:cNvSpPr txBox="1"/>
          <p:nvPr/>
        </p:nvSpPr>
        <p:spPr>
          <a:xfrm>
            <a:off x="26903465" y="2514600"/>
            <a:ext cx="5405335" cy="707886"/>
          </a:xfrm>
          <a:prstGeom prst="rect">
            <a:avLst/>
          </a:prstGeom>
          <a:noFill/>
        </p:spPr>
        <p:txBody>
          <a:bodyPr wrap="square" rtlCol="0">
            <a:spAutoFit/>
          </a:bodyPr>
          <a:lstStyle/>
          <a:p>
            <a:pPr algn="just"/>
            <a:r>
              <a:rPr lang="en-US" sz="4000" b="1" dirty="0">
                <a:solidFill>
                  <a:schemeClr val="accent4">
                    <a:lumMod val="50000"/>
                  </a:schemeClr>
                </a:solidFill>
              </a:rPr>
              <a:t>Mattia Ravasio (</a:t>
            </a:r>
            <a:r>
              <a:rPr lang="en-US" sz="4000" b="1" dirty="0" err="1">
                <a:solidFill>
                  <a:schemeClr val="accent4">
                    <a:lumMod val="50000"/>
                  </a:schemeClr>
                </a:solidFill>
              </a:rPr>
              <a:t>MBAn</a:t>
            </a:r>
            <a:r>
              <a:rPr lang="en-US" sz="4000" b="1" dirty="0">
                <a:solidFill>
                  <a:schemeClr val="accent4">
                    <a:lumMod val="50000"/>
                  </a:schemeClr>
                </a:solidFill>
              </a:rPr>
              <a:t>)</a:t>
            </a:r>
            <a:endParaRPr lang="en-US" sz="4000" dirty="0">
              <a:solidFill>
                <a:schemeClr val="accent4">
                  <a:lumMod val="50000"/>
                </a:schemeClr>
              </a:solidFill>
            </a:endParaRPr>
          </a:p>
        </p:txBody>
      </p:sp>
      <p:pic>
        <p:nvPicPr>
          <p:cNvPr id="1028" name="Picture 4">
            <a:extLst>
              <a:ext uri="{FF2B5EF4-FFF2-40B4-BE49-F238E27FC236}">
                <a16:creationId xmlns:a16="http://schemas.microsoft.com/office/drawing/2014/main" id="{ADF2CB99-40FE-9019-3744-780E3CA76C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838200"/>
            <a:ext cx="1636532" cy="1636532"/>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D9EE41C-BBDF-48F8-516E-9BDA35583F64}"/>
              </a:ext>
            </a:extLst>
          </p:cNvPr>
          <p:cNvSpPr txBox="1"/>
          <p:nvPr/>
        </p:nvSpPr>
        <p:spPr>
          <a:xfrm>
            <a:off x="286338" y="3573959"/>
            <a:ext cx="10781129" cy="769441"/>
          </a:xfrm>
          <a:prstGeom prst="rect">
            <a:avLst/>
          </a:prstGeom>
          <a:noFill/>
        </p:spPr>
        <p:txBody>
          <a:bodyPr wrap="square" rtlCol="0">
            <a:spAutoFit/>
          </a:bodyPr>
          <a:lstStyle/>
          <a:p>
            <a:pPr algn="ctr"/>
            <a:r>
              <a:rPr lang="en-US" sz="4400" b="1" dirty="0">
                <a:solidFill>
                  <a:schemeClr val="accent4">
                    <a:lumMod val="50000"/>
                  </a:schemeClr>
                </a:solidFill>
              </a:rPr>
              <a:t>Executive</a:t>
            </a:r>
            <a:r>
              <a:rPr lang="en-US" sz="4400" b="1" dirty="0">
                <a:solidFill>
                  <a:schemeClr val="accent4">
                    <a:lumMod val="75000"/>
                  </a:schemeClr>
                </a:solidFill>
              </a:rPr>
              <a:t> </a:t>
            </a:r>
            <a:r>
              <a:rPr lang="en-US" sz="4400" b="1" dirty="0">
                <a:solidFill>
                  <a:schemeClr val="accent4">
                    <a:lumMod val="50000"/>
                  </a:schemeClr>
                </a:solidFill>
              </a:rPr>
              <a:t>summary</a:t>
            </a:r>
          </a:p>
        </p:txBody>
      </p:sp>
      <p:sp>
        <p:nvSpPr>
          <p:cNvPr id="33" name="TextBox 32">
            <a:extLst>
              <a:ext uri="{FF2B5EF4-FFF2-40B4-BE49-F238E27FC236}">
                <a16:creationId xmlns:a16="http://schemas.microsoft.com/office/drawing/2014/main" id="{63D1C6E6-AC77-E5A5-8209-D2E956314E2C}"/>
              </a:ext>
            </a:extLst>
          </p:cNvPr>
          <p:cNvSpPr txBox="1"/>
          <p:nvPr/>
        </p:nvSpPr>
        <p:spPr>
          <a:xfrm>
            <a:off x="228600" y="8120933"/>
            <a:ext cx="10781129" cy="769441"/>
          </a:xfrm>
          <a:prstGeom prst="rect">
            <a:avLst/>
          </a:prstGeom>
          <a:noFill/>
        </p:spPr>
        <p:txBody>
          <a:bodyPr wrap="square" rtlCol="0">
            <a:spAutoFit/>
          </a:bodyPr>
          <a:lstStyle/>
          <a:p>
            <a:pPr algn="ctr"/>
            <a:r>
              <a:rPr lang="en-US" sz="4400" b="1" dirty="0">
                <a:solidFill>
                  <a:schemeClr val="accent4">
                    <a:lumMod val="50000"/>
                  </a:schemeClr>
                </a:solidFill>
              </a:rPr>
              <a:t>Problem Statement</a:t>
            </a:r>
          </a:p>
        </p:txBody>
      </p:sp>
      <p:sp>
        <p:nvSpPr>
          <p:cNvPr id="34" name="TextBox 33">
            <a:extLst>
              <a:ext uri="{FF2B5EF4-FFF2-40B4-BE49-F238E27FC236}">
                <a16:creationId xmlns:a16="http://schemas.microsoft.com/office/drawing/2014/main" id="{457421C2-106F-CC95-8A4F-DDDA717F47F8}"/>
              </a:ext>
            </a:extLst>
          </p:cNvPr>
          <p:cNvSpPr txBox="1"/>
          <p:nvPr/>
        </p:nvSpPr>
        <p:spPr>
          <a:xfrm>
            <a:off x="378840" y="17983200"/>
            <a:ext cx="10781129" cy="769441"/>
          </a:xfrm>
          <a:prstGeom prst="rect">
            <a:avLst/>
          </a:prstGeom>
          <a:noFill/>
        </p:spPr>
        <p:txBody>
          <a:bodyPr wrap="square" rtlCol="0">
            <a:spAutoFit/>
          </a:bodyPr>
          <a:lstStyle/>
          <a:p>
            <a:pPr algn="ctr"/>
            <a:r>
              <a:rPr lang="en-US" sz="4400" b="1" dirty="0">
                <a:solidFill>
                  <a:schemeClr val="accent4">
                    <a:lumMod val="50000"/>
                  </a:schemeClr>
                </a:solidFill>
              </a:rPr>
              <a:t>Why do we care?</a:t>
            </a:r>
          </a:p>
        </p:txBody>
      </p:sp>
      <p:sp>
        <p:nvSpPr>
          <p:cNvPr id="45" name="TextBox 44">
            <a:extLst>
              <a:ext uri="{FF2B5EF4-FFF2-40B4-BE49-F238E27FC236}">
                <a16:creationId xmlns:a16="http://schemas.microsoft.com/office/drawing/2014/main" id="{970BADD2-7575-967C-F4D4-91D42C9D26E9}"/>
              </a:ext>
            </a:extLst>
          </p:cNvPr>
          <p:cNvSpPr txBox="1"/>
          <p:nvPr/>
        </p:nvSpPr>
        <p:spPr>
          <a:xfrm>
            <a:off x="11535783" y="3726359"/>
            <a:ext cx="9983308" cy="769441"/>
          </a:xfrm>
          <a:prstGeom prst="rect">
            <a:avLst/>
          </a:prstGeom>
          <a:noFill/>
        </p:spPr>
        <p:txBody>
          <a:bodyPr wrap="square" rtlCol="0">
            <a:spAutoFit/>
          </a:bodyPr>
          <a:lstStyle/>
          <a:p>
            <a:pPr algn="ctr"/>
            <a:r>
              <a:rPr lang="en-US" sz="4400" b="1" dirty="0">
                <a:solidFill>
                  <a:schemeClr val="accent4">
                    <a:lumMod val="50000"/>
                  </a:schemeClr>
                </a:solidFill>
              </a:rPr>
              <a:t>The data</a:t>
            </a:r>
          </a:p>
        </p:txBody>
      </p:sp>
      <p:sp>
        <p:nvSpPr>
          <p:cNvPr id="46" name="Rectangle 45">
            <a:extLst>
              <a:ext uri="{FF2B5EF4-FFF2-40B4-BE49-F238E27FC236}">
                <a16:creationId xmlns:a16="http://schemas.microsoft.com/office/drawing/2014/main" id="{D34237DA-7385-D889-C613-366A0F259B19}"/>
              </a:ext>
            </a:extLst>
          </p:cNvPr>
          <p:cNvSpPr/>
          <p:nvPr/>
        </p:nvSpPr>
        <p:spPr>
          <a:xfrm>
            <a:off x="11332334" y="8991599"/>
            <a:ext cx="10221267" cy="12733297"/>
          </a:xfrm>
          <a:prstGeom prst="rect">
            <a:avLst/>
          </a:prstGeom>
          <a:noFill/>
          <a:ln w="127000">
            <a:solidFill>
              <a:schemeClr val="accent4">
                <a:lumMod val="60000"/>
                <a:lumOff val="40000"/>
              </a:schemeClr>
            </a:solidFill>
          </a:ln>
          <a:effectLst>
            <a:outerShdw blurRad="50800" dist="38100" dir="2700000" algn="tl" rotWithShape="0">
              <a:prstClr val="black">
                <a:alpha val="40000"/>
              </a:prstClr>
            </a:outerShdw>
            <a:softEdge rad="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DEBFB16-AEB9-2848-2A0F-C79DB19F95B7}"/>
              </a:ext>
            </a:extLst>
          </p:cNvPr>
          <p:cNvSpPr txBox="1"/>
          <p:nvPr/>
        </p:nvSpPr>
        <p:spPr>
          <a:xfrm>
            <a:off x="11451313" y="9067800"/>
            <a:ext cx="9983308" cy="769441"/>
          </a:xfrm>
          <a:prstGeom prst="rect">
            <a:avLst/>
          </a:prstGeom>
          <a:noFill/>
        </p:spPr>
        <p:txBody>
          <a:bodyPr wrap="square" rtlCol="0">
            <a:spAutoFit/>
          </a:bodyPr>
          <a:lstStyle/>
          <a:p>
            <a:pPr algn="ctr"/>
            <a:r>
              <a:rPr lang="en-US" sz="4400" b="1" dirty="0">
                <a:solidFill>
                  <a:schemeClr val="accent4">
                    <a:lumMod val="50000"/>
                  </a:schemeClr>
                </a:solidFill>
              </a:rPr>
              <a:t>Key findings</a:t>
            </a:r>
          </a:p>
        </p:txBody>
      </p:sp>
      <p:sp>
        <p:nvSpPr>
          <p:cNvPr id="48" name="TextBox 47">
            <a:extLst>
              <a:ext uri="{FF2B5EF4-FFF2-40B4-BE49-F238E27FC236}">
                <a16:creationId xmlns:a16="http://schemas.microsoft.com/office/drawing/2014/main" id="{EACEF02F-2591-2BAC-8F71-AEEA0E6B96F5}"/>
              </a:ext>
            </a:extLst>
          </p:cNvPr>
          <p:cNvSpPr txBox="1"/>
          <p:nvPr/>
        </p:nvSpPr>
        <p:spPr>
          <a:xfrm>
            <a:off x="21945600" y="3726359"/>
            <a:ext cx="10781129" cy="769441"/>
          </a:xfrm>
          <a:prstGeom prst="rect">
            <a:avLst/>
          </a:prstGeom>
          <a:noFill/>
        </p:spPr>
        <p:txBody>
          <a:bodyPr wrap="square" rtlCol="0">
            <a:spAutoFit/>
          </a:bodyPr>
          <a:lstStyle/>
          <a:p>
            <a:pPr algn="ctr"/>
            <a:r>
              <a:rPr lang="en-US" sz="4400" b="1" dirty="0">
                <a:solidFill>
                  <a:schemeClr val="accent4">
                    <a:lumMod val="50000"/>
                  </a:schemeClr>
                </a:solidFill>
              </a:rPr>
              <a:t>What is the impact?</a:t>
            </a:r>
          </a:p>
        </p:txBody>
      </p:sp>
      <p:sp>
        <p:nvSpPr>
          <p:cNvPr id="49" name="TextBox 48">
            <a:extLst>
              <a:ext uri="{FF2B5EF4-FFF2-40B4-BE49-F238E27FC236}">
                <a16:creationId xmlns:a16="http://schemas.microsoft.com/office/drawing/2014/main" id="{620C7253-DE83-C639-831A-DED26FD44D01}"/>
              </a:ext>
            </a:extLst>
          </p:cNvPr>
          <p:cNvSpPr txBox="1"/>
          <p:nvPr/>
        </p:nvSpPr>
        <p:spPr>
          <a:xfrm>
            <a:off x="21827148" y="17428658"/>
            <a:ext cx="11054132" cy="783142"/>
          </a:xfrm>
          <a:prstGeom prst="rect">
            <a:avLst/>
          </a:prstGeom>
          <a:noFill/>
        </p:spPr>
        <p:txBody>
          <a:bodyPr wrap="square" rtlCol="0">
            <a:spAutoFit/>
          </a:bodyPr>
          <a:lstStyle/>
          <a:p>
            <a:pPr algn="ctr"/>
            <a:r>
              <a:rPr lang="en-US" sz="4400" b="1" dirty="0">
                <a:solidFill>
                  <a:schemeClr val="accent4">
                    <a:lumMod val="50000"/>
                  </a:schemeClr>
                </a:solidFill>
              </a:rPr>
              <a:t>What would we do with an extra week? </a:t>
            </a:r>
          </a:p>
        </p:txBody>
      </p:sp>
    </p:spTree>
    <p:extLst>
      <p:ext uri="{BB962C8B-B14F-4D97-AF65-F5344CB8AC3E}">
        <p14:creationId xmlns:p14="http://schemas.microsoft.com/office/powerpoint/2010/main" val="41384129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36330</TotalTime>
  <Words>326</Words>
  <Application>Microsoft Macintosh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Wingdings</vt:lpstr>
      <vt:lpstr>15071x</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Mattia Ravasio</cp:lastModifiedBy>
  <cp:revision>1201</cp:revision>
  <cp:lastPrinted>2019-09-27T03:03:02Z</cp:lastPrinted>
  <dcterms:created xsi:type="dcterms:W3CDTF">2013-09-21T19:17:55Z</dcterms:created>
  <dcterms:modified xsi:type="dcterms:W3CDTF">2022-12-09T19:41:59Z</dcterms:modified>
</cp:coreProperties>
</file>