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56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F2F2F2"/>
    <a:srgbClr val="D9D9D9"/>
    <a:srgbClr val="E3E3E3"/>
    <a:srgbClr val="C8C8C8"/>
    <a:srgbClr val="CED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9"/>
    <p:restoredTop sz="94668"/>
  </p:normalViewPr>
  <p:slideViewPr>
    <p:cSldViewPr snapToGrid="0">
      <p:cViewPr varScale="1">
        <p:scale>
          <a:sx n="105" d="100"/>
          <a:sy n="105" d="100"/>
        </p:scale>
        <p:origin x="1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C0B8E-260C-A54E-8961-9C9F5832038D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DE770-852E-D84F-AC6E-4DFB39E47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83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FD49-9ABC-4241-8A96-27DF25BB8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0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FD49-9ABC-4241-8A96-27DF25BB8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9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FD49-9ABC-4241-8A96-27DF25BB8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7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FD49-9ABC-4241-8A96-27DF25BB8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1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FD49-9ABC-4241-8A96-27DF25BB8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FD49-9ABC-4241-8A96-27DF25BB8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4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FD49-9ABC-4241-8A96-27DF25BB8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9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FD49-9ABC-4241-8A96-27DF25BB8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0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FD49-9ABC-4241-8A96-27DF25BB8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6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FD49-9ABC-4241-8A96-27DF25BB8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0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FD49-9ABC-4241-8A96-27DF25BB8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1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December 9,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BFD49-9ABC-4241-8A96-27DF25BB8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8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020940-7356-0389-67C9-E252EDA0DD10}"/>
              </a:ext>
            </a:extLst>
          </p:cNvPr>
          <p:cNvSpPr/>
          <p:nvPr/>
        </p:nvSpPr>
        <p:spPr>
          <a:xfrm>
            <a:off x="0" y="6632448"/>
            <a:ext cx="3096768" cy="225552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M. Ravasio, H. Zerhouni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7D8DF1-DAC2-1EE1-EDB0-3C4001D21DE1}"/>
              </a:ext>
            </a:extLst>
          </p:cNvPr>
          <p:cNvSpPr/>
          <p:nvPr/>
        </p:nvSpPr>
        <p:spPr>
          <a:xfrm>
            <a:off x="3096768" y="6632448"/>
            <a:ext cx="3023616" cy="225552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0B800A-1A5E-189B-C7D8-1899AA353E8A}"/>
              </a:ext>
            </a:extLst>
          </p:cNvPr>
          <p:cNvSpPr/>
          <p:nvPr/>
        </p:nvSpPr>
        <p:spPr>
          <a:xfrm>
            <a:off x="6120384" y="6632448"/>
            <a:ext cx="3023616" cy="225552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FA7205-0D29-9FE6-A4AA-DD8F09BDE2CE}"/>
              </a:ext>
            </a:extLst>
          </p:cNvPr>
          <p:cNvSpPr/>
          <p:nvPr/>
        </p:nvSpPr>
        <p:spPr>
          <a:xfrm>
            <a:off x="664464" y="1536192"/>
            <a:ext cx="7815072" cy="926592"/>
          </a:xfrm>
          <a:prstGeom prst="round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B220203-D85E-073D-A84C-A3FD6DE2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94170" y="6562661"/>
            <a:ext cx="2057400" cy="365125"/>
          </a:xfrm>
        </p:spPr>
        <p:txBody>
          <a:bodyPr/>
          <a:lstStyle/>
          <a:p>
            <a:r>
              <a:rPr lang="en-US" dirty="0">
                <a:solidFill>
                  <a:srgbClr val="9A0000"/>
                </a:solidFill>
              </a:rPr>
              <a:t>December 9, 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ECB02BE-1974-1969-5E79-A8C8B25C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7713" y="6551105"/>
            <a:ext cx="3086100" cy="365125"/>
          </a:xfrm>
        </p:spPr>
        <p:txBody>
          <a:bodyPr/>
          <a:lstStyle/>
          <a:p>
            <a:r>
              <a:rPr lang="en-US" dirty="0">
                <a:solidFill>
                  <a:srgbClr val="9A0000"/>
                </a:solidFill>
              </a:rPr>
              <a:t>Optimal k-means clustering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82FA1CC-CE52-5869-A5B5-FAD4AC4E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2196" y="6562661"/>
            <a:ext cx="2057400" cy="365125"/>
          </a:xfrm>
        </p:spPr>
        <p:txBody>
          <a:bodyPr/>
          <a:lstStyle/>
          <a:p>
            <a:fld id="{097BFD49-9ABC-4241-8A96-27DF25BB8283}" type="slidenum">
              <a:rPr lang="en-US" smtClean="0">
                <a:solidFill>
                  <a:srgbClr val="9A0000"/>
                </a:solidFill>
              </a:rPr>
              <a:t>1</a:t>
            </a:fld>
            <a:endParaRPr lang="en-US" dirty="0">
              <a:solidFill>
                <a:srgbClr val="9A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898006-C695-946E-817A-581063EB4765}"/>
              </a:ext>
            </a:extLst>
          </p:cNvPr>
          <p:cNvSpPr txBox="1"/>
          <p:nvPr/>
        </p:nvSpPr>
        <p:spPr>
          <a:xfrm>
            <a:off x="664464" y="1743456"/>
            <a:ext cx="7815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9A0000"/>
                </a:solidFill>
              </a:rPr>
              <a:t>Optimal k-means clustering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00D81D-3854-1EA3-8EB1-F37406C0B4F5}"/>
              </a:ext>
            </a:extLst>
          </p:cNvPr>
          <p:cNvSpPr txBox="1"/>
          <p:nvPr/>
        </p:nvSpPr>
        <p:spPr>
          <a:xfrm>
            <a:off x="664464" y="2938272"/>
            <a:ext cx="78150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Mattia Ravasio, Hamza Zerhouni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December 9, 2022</a:t>
            </a:r>
          </a:p>
        </p:txBody>
      </p:sp>
    </p:spTree>
    <p:extLst>
      <p:ext uri="{BB962C8B-B14F-4D97-AF65-F5344CB8AC3E}">
        <p14:creationId xmlns:p14="http://schemas.microsoft.com/office/powerpoint/2010/main" val="79266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020940-7356-0389-67C9-E252EDA0DD10}"/>
              </a:ext>
            </a:extLst>
          </p:cNvPr>
          <p:cNvSpPr/>
          <p:nvPr/>
        </p:nvSpPr>
        <p:spPr>
          <a:xfrm>
            <a:off x="0" y="6632448"/>
            <a:ext cx="3096768" cy="225552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M. Ravasio, H. Zerhouni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7D8DF1-DAC2-1EE1-EDB0-3C4001D21DE1}"/>
              </a:ext>
            </a:extLst>
          </p:cNvPr>
          <p:cNvSpPr/>
          <p:nvPr/>
        </p:nvSpPr>
        <p:spPr>
          <a:xfrm>
            <a:off x="3096768" y="6632448"/>
            <a:ext cx="3023616" cy="225552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0B800A-1A5E-189B-C7D8-1899AA353E8A}"/>
              </a:ext>
            </a:extLst>
          </p:cNvPr>
          <p:cNvSpPr/>
          <p:nvPr/>
        </p:nvSpPr>
        <p:spPr>
          <a:xfrm>
            <a:off x="6120384" y="6632448"/>
            <a:ext cx="3023616" cy="225552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B220203-D85E-073D-A84C-A3FD6DE2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94170" y="6562661"/>
            <a:ext cx="2057400" cy="365125"/>
          </a:xfrm>
        </p:spPr>
        <p:txBody>
          <a:bodyPr/>
          <a:lstStyle/>
          <a:p>
            <a:r>
              <a:rPr lang="en-US" dirty="0">
                <a:solidFill>
                  <a:srgbClr val="9A0000"/>
                </a:solidFill>
              </a:rPr>
              <a:t>December 9, 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ECB02BE-1974-1969-5E79-A8C8B25C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7713" y="6551105"/>
            <a:ext cx="3086100" cy="365125"/>
          </a:xfrm>
        </p:spPr>
        <p:txBody>
          <a:bodyPr/>
          <a:lstStyle/>
          <a:p>
            <a:r>
              <a:rPr lang="en-US" dirty="0">
                <a:solidFill>
                  <a:srgbClr val="9A0000"/>
                </a:solidFill>
              </a:rPr>
              <a:t>Optimal k-means clustering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82FA1CC-CE52-5869-A5B5-FAD4AC4E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2196" y="6562661"/>
            <a:ext cx="2057400" cy="365125"/>
          </a:xfrm>
        </p:spPr>
        <p:txBody>
          <a:bodyPr/>
          <a:lstStyle/>
          <a:p>
            <a:fld id="{097BFD49-9ABC-4241-8A96-27DF25BB8283}" type="slidenum">
              <a:rPr lang="en-US" smtClean="0">
                <a:solidFill>
                  <a:srgbClr val="9A0000"/>
                </a:solidFill>
              </a:rPr>
              <a:t>2</a:t>
            </a:fld>
            <a:endParaRPr lang="en-US" dirty="0">
              <a:solidFill>
                <a:srgbClr val="9A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6EA09A-2439-0A88-49F8-F72026B8402E}"/>
              </a:ext>
            </a:extLst>
          </p:cNvPr>
          <p:cNvSpPr/>
          <p:nvPr/>
        </p:nvSpPr>
        <p:spPr>
          <a:xfrm>
            <a:off x="0" y="0"/>
            <a:ext cx="9144000" cy="7924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81F33-5464-D74E-A21F-A25370E29792}"/>
              </a:ext>
            </a:extLst>
          </p:cNvPr>
          <p:cNvSpPr txBox="1"/>
          <p:nvPr/>
        </p:nvSpPr>
        <p:spPr>
          <a:xfrm>
            <a:off x="85344" y="134630"/>
            <a:ext cx="4179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9A0000"/>
                </a:solidFill>
              </a:rPr>
              <a:t>Problem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63747C-3CBB-B3BB-768A-F64D083555AE}"/>
                  </a:ext>
                </a:extLst>
              </p:cNvPr>
              <p:cNvSpPr txBox="1"/>
              <p:nvPr/>
            </p:nvSpPr>
            <p:spPr>
              <a:xfrm>
                <a:off x="208026" y="927110"/>
                <a:ext cx="8727948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K-means clustering is often the go-to choice for clustering problems. The main idea is to find k centroids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 …,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) by minimizing the sum over each cluster of the sum of the square of the distance between the point and its centroid.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random nature of the algorithm results in two big issues: </a:t>
                </a:r>
              </a:p>
              <a:p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The algorithm has an </a:t>
                </a:r>
                <a:r>
                  <a:rPr lang="en-US" b="1" dirty="0"/>
                  <a:t>issue of stability</a:t>
                </a:r>
                <a:r>
                  <a:rPr lang="en-US" dirty="0"/>
                  <a:t>, and often different random seeds lead to different solutions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The algorithm has </a:t>
                </a:r>
                <a:r>
                  <a:rPr lang="en-US" b="1" dirty="0"/>
                  <a:t>no proof of optimality </a:t>
                </a:r>
                <a:r>
                  <a:rPr lang="en-US" dirty="0"/>
                  <a:t>when converged</a:t>
                </a:r>
              </a:p>
              <a:p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r>
                  <a:rPr lang="en-US" dirty="0"/>
                  <a:t>We propose an MIO (mixed integer optimization) approach that focus on solving these two issues.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63747C-3CBB-B3BB-768A-F64D08355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26" y="927110"/>
                <a:ext cx="8727948" cy="5355312"/>
              </a:xfrm>
              <a:prstGeom prst="rect">
                <a:avLst/>
              </a:prstGeom>
              <a:blipFill>
                <a:blip r:embed="rId2"/>
                <a:stretch>
                  <a:fillRect l="-581" t="-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C0BD5D9C-04A4-F07E-62AB-02A08B9B7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663" y="2282952"/>
            <a:ext cx="5918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93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020940-7356-0389-67C9-E252EDA0DD10}"/>
              </a:ext>
            </a:extLst>
          </p:cNvPr>
          <p:cNvSpPr/>
          <p:nvPr/>
        </p:nvSpPr>
        <p:spPr>
          <a:xfrm>
            <a:off x="0" y="6632448"/>
            <a:ext cx="3096768" cy="225552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M. Ravasio, H. Zerhouni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7D8DF1-DAC2-1EE1-EDB0-3C4001D21DE1}"/>
              </a:ext>
            </a:extLst>
          </p:cNvPr>
          <p:cNvSpPr/>
          <p:nvPr/>
        </p:nvSpPr>
        <p:spPr>
          <a:xfrm>
            <a:off x="3096768" y="6632448"/>
            <a:ext cx="3023616" cy="225552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0B800A-1A5E-189B-C7D8-1899AA353E8A}"/>
              </a:ext>
            </a:extLst>
          </p:cNvPr>
          <p:cNvSpPr/>
          <p:nvPr/>
        </p:nvSpPr>
        <p:spPr>
          <a:xfrm>
            <a:off x="6120384" y="6632448"/>
            <a:ext cx="3023616" cy="225552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B220203-D85E-073D-A84C-A3FD6DE2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94170" y="6562661"/>
            <a:ext cx="2057400" cy="365125"/>
          </a:xfrm>
        </p:spPr>
        <p:txBody>
          <a:bodyPr/>
          <a:lstStyle/>
          <a:p>
            <a:r>
              <a:rPr lang="en-US" dirty="0">
                <a:solidFill>
                  <a:srgbClr val="9A0000"/>
                </a:solidFill>
              </a:rPr>
              <a:t>December 9, 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ECB02BE-1974-1969-5E79-A8C8B25C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7713" y="6551105"/>
            <a:ext cx="3086100" cy="365125"/>
          </a:xfrm>
        </p:spPr>
        <p:txBody>
          <a:bodyPr/>
          <a:lstStyle/>
          <a:p>
            <a:r>
              <a:rPr lang="en-US" dirty="0">
                <a:solidFill>
                  <a:srgbClr val="9A0000"/>
                </a:solidFill>
              </a:rPr>
              <a:t>Optimal k-means clustering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82FA1CC-CE52-5869-A5B5-FAD4AC4E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2196" y="6562661"/>
            <a:ext cx="2057400" cy="365125"/>
          </a:xfrm>
        </p:spPr>
        <p:txBody>
          <a:bodyPr/>
          <a:lstStyle/>
          <a:p>
            <a:fld id="{097BFD49-9ABC-4241-8A96-27DF25BB8283}" type="slidenum">
              <a:rPr lang="en-US" smtClean="0">
                <a:solidFill>
                  <a:srgbClr val="9A0000"/>
                </a:solidFill>
              </a:rPr>
              <a:t>3</a:t>
            </a:fld>
            <a:endParaRPr lang="en-US" dirty="0">
              <a:solidFill>
                <a:srgbClr val="9A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6EA09A-2439-0A88-49F8-F72026B8402E}"/>
              </a:ext>
            </a:extLst>
          </p:cNvPr>
          <p:cNvSpPr/>
          <p:nvPr/>
        </p:nvSpPr>
        <p:spPr>
          <a:xfrm>
            <a:off x="0" y="0"/>
            <a:ext cx="9144000" cy="7924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81F33-5464-D74E-A21F-A25370E29792}"/>
              </a:ext>
            </a:extLst>
          </p:cNvPr>
          <p:cNvSpPr txBox="1"/>
          <p:nvPr/>
        </p:nvSpPr>
        <p:spPr>
          <a:xfrm>
            <a:off x="85344" y="134630"/>
            <a:ext cx="4179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9A0000"/>
                </a:solidFill>
              </a:rPr>
              <a:t>Why do we care?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6936B-F81D-FC61-4F5E-1744B4EF97EC}"/>
              </a:ext>
            </a:extLst>
          </p:cNvPr>
          <p:cNvSpPr txBox="1"/>
          <p:nvPr/>
        </p:nvSpPr>
        <p:spPr>
          <a:xfrm>
            <a:off x="208026" y="927110"/>
            <a:ext cx="8727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it-IT" dirty="0"/>
              <a:t>Clustering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applications</a:t>
            </a:r>
            <a:r>
              <a:rPr lang="it-IT" dirty="0"/>
              <a:t>: 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9D5A9A8E-9413-1E23-17E2-25D6236C0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22" y="1878426"/>
            <a:ext cx="1197864" cy="1197864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8E593D39-45A2-1E0D-2A99-83784213D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617" y="1899762"/>
            <a:ext cx="1197864" cy="1197864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2565B2AE-1803-4874-BFE4-881A7E64D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107" y="1899762"/>
            <a:ext cx="1197864" cy="1197864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F6E9342E-9421-5962-36F0-BA5A0D1FB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2602" y="1857090"/>
            <a:ext cx="1240536" cy="12405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654DE8F-0F11-BF9D-C64A-CF324ACCE24E}"/>
              </a:ext>
            </a:extLst>
          </p:cNvPr>
          <p:cNvSpPr txBox="1"/>
          <p:nvPr/>
        </p:nvSpPr>
        <p:spPr>
          <a:xfrm>
            <a:off x="794766" y="3076290"/>
            <a:ext cx="1560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A0000"/>
                </a:solidFill>
              </a:rPr>
              <a:t>Customer segmentation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28D68F-350F-D807-784B-F6F36BC76F15}"/>
              </a:ext>
            </a:extLst>
          </p:cNvPr>
          <p:cNvSpPr txBox="1"/>
          <p:nvPr/>
        </p:nvSpPr>
        <p:spPr>
          <a:xfrm>
            <a:off x="2704338" y="3229505"/>
            <a:ext cx="156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A0000"/>
                </a:solidFill>
              </a:rPr>
              <a:t>Genetic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6642A1-1466-A382-0E3D-FE7E1F7DB3B1}"/>
              </a:ext>
            </a:extLst>
          </p:cNvPr>
          <p:cNvSpPr txBox="1"/>
          <p:nvPr/>
        </p:nvSpPr>
        <p:spPr>
          <a:xfrm>
            <a:off x="4873751" y="3130817"/>
            <a:ext cx="1560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A0000"/>
                </a:solidFill>
              </a:rPr>
              <a:t>Financial markets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5E2125-4B6A-B5BB-770C-3A061FDE2244}"/>
              </a:ext>
            </a:extLst>
          </p:cNvPr>
          <p:cNvSpPr txBox="1"/>
          <p:nvPr/>
        </p:nvSpPr>
        <p:spPr>
          <a:xfrm>
            <a:off x="6942582" y="3158202"/>
            <a:ext cx="1560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A0000"/>
                </a:solidFill>
              </a:rPr>
              <a:t>Political campaigns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5EB1F0-4753-46D8-3F2F-319198B865FF}"/>
              </a:ext>
            </a:extLst>
          </p:cNvPr>
          <p:cNvSpPr txBox="1"/>
          <p:nvPr/>
        </p:nvSpPr>
        <p:spPr>
          <a:xfrm>
            <a:off x="244602" y="3861811"/>
            <a:ext cx="87279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it-IT" dirty="0"/>
              <a:t>We need a </a:t>
            </a:r>
            <a:r>
              <a:rPr lang="it-IT" b="1" dirty="0"/>
              <a:t>reliable method </a:t>
            </a:r>
            <a:r>
              <a:rPr lang="it-IT" dirty="0"/>
              <a:t>that is guaranteed to </a:t>
            </a:r>
            <a:r>
              <a:rPr lang="it-IT" b="1" dirty="0"/>
              <a:t>find a stable and provable optimal solution.</a:t>
            </a:r>
            <a:endParaRPr lang="it-IT" dirty="0"/>
          </a:p>
          <a:p>
            <a:pPr algn="ctr"/>
            <a:endParaRPr lang="it-IT" dirty="0"/>
          </a:p>
          <a:p>
            <a:pPr algn="ctr"/>
            <a:r>
              <a:rPr lang="it-IT" dirty="0"/>
              <a:t>The effect of such a method can impact all the different applications of clustering.</a:t>
            </a:r>
          </a:p>
        </p:txBody>
      </p:sp>
    </p:spTree>
    <p:extLst>
      <p:ext uri="{BB962C8B-B14F-4D97-AF65-F5344CB8AC3E}">
        <p14:creationId xmlns:p14="http://schemas.microsoft.com/office/powerpoint/2010/main" val="54032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020940-7356-0389-67C9-E252EDA0DD10}"/>
              </a:ext>
            </a:extLst>
          </p:cNvPr>
          <p:cNvSpPr/>
          <p:nvPr/>
        </p:nvSpPr>
        <p:spPr>
          <a:xfrm>
            <a:off x="0" y="6632448"/>
            <a:ext cx="3096768" cy="225552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M. Ravasio, H. Zerhouni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7D8DF1-DAC2-1EE1-EDB0-3C4001D21DE1}"/>
              </a:ext>
            </a:extLst>
          </p:cNvPr>
          <p:cNvSpPr/>
          <p:nvPr/>
        </p:nvSpPr>
        <p:spPr>
          <a:xfrm>
            <a:off x="3096768" y="6632448"/>
            <a:ext cx="3023616" cy="225552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0B800A-1A5E-189B-C7D8-1899AA353E8A}"/>
              </a:ext>
            </a:extLst>
          </p:cNvPr>
          <p:cNvSpPr/>
          <p:nvPr/>
        </p:nvSpPr>
        <p:spPr>
          <a:xfrm>
            <a:off x="6120384" y="6632448"/>
            <a:ext cx="3023616" cy="225552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B220203-D85E-073D-A84C-A3FD6DE2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94170" y="6562661"/>
            <a:ext cx="2057400" cy="365125"/>
          </a:xfrm>
        </p:spPr>
        <p:txBody>
          <a:bodyPr/>
          <a:lstStyle/>
          <a:p>
            <a:r>
              <a:rPr lang="en-US" dirty="0">
                <a:solidFill>
                  <a:srgbClr val="9A0000"/>
                </a:solidFill>
              </a:rPr>
              <a:t>December 9, 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ECB02BE-1974-1969-5E79-A8C8B25C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7713" y="6551105"/>
            <a:ext cx="3086100" cy="365125"/>
          </a:xfrm>
        </p:spPr>
        <p:txBody>
          <a:bodyPr/>
          <a:lstStyle/>
          <a:p>
            <a:r>
              <a:rPr lang="en-US" dirty="0">
                <a:solidFill>
                  <a:srgbClr val="9A0000"/>
                </a:solidFill>
              </a:rPr>
              <a:t>Optimal k-means clustering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82FA1CC-CE52-5869-A5B5-FAD4AC4E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2196" y="6562661"/>
            <a:ext cx="2057400" cy="365125"/>
          </a:xfrm>
        </p:spPr>
        <p:txBody>
          <a:bodyPr/>
          <a:lstStyle/>
          <a:p>
            <a:fld id="{097BFD49-9ABC-4241-8A96-27DF25BB8283}" type="slidenum">
              <a:rPr lang="en-US" smtClean="0">
                <a:solidFill>
                  <a:srgbClr val="9A0000"/>
                </a:solidFill>
              </a:rPr>
              <a:t>4</a:t>
            </a:fld>
            <a:endParaRPr lang="en-US" dirty="0">
              <a:solidFill>
                <a:srgbClr val="9A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6EA09A-2439-0A88-49F8-F72026B8402E}"/>
              </a:ext>
            </a:extLst>
          </p:cNvPr>
          <p:cNvSpPr/>
          <p:nvPr/>
        </p:nvSpPr>
        <p:spPr>
          <a:xfrm>
            <a:off x="0" y="0"/>
            <a:ext cx="9144000" cy="7924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81F33-5464-D74E-A21F-A25370E29792}"/>
              </a:ext>
            </a:extLst>
          </p:cNvPr>
          <p:cNvSpPr txBox="1"/>
          <p:nvPr/>
        </p:nvSpPr>
        <p:spPr>
          <a:xfrm>
            <a:off x="85344" y="134630"/>
            <a:ext cx="4179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9A0000"/>
                </a:solidFill>
              </a:rPr>
              <a:t>Proposed formulations</a:t>
            </a:r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96ED10D5-05A6-FF95-0BA3-F49717028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4" y="1255649"/>
            <a:ext cx="4473904" cy="35795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66FCA4-44FC-53FC-BD80-94B6A42A24CC}"/>
              </a:ext>
            </a:extLst>
          </p:cNvPr>
          <p:cNvSpPr txBox="1"/>
          <p:nvPr/>
        </p:nvSpPr>
        <p:spPr>
          <a:xfrm>
            <a:off x="988721" y="900295"/>
            <a:ext cx="272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A0000"/>
                </a:solidFill>
              </a:rPr>
              <a:t>Manhattan Distance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305E17-2CC3-A80D-FBD7-F5A21CE958C6}"/>
              </a:ext>
            </a:extLst>
          </p:cNvPr>
          <p:cNvSpPr txBox="1"/>
          <p:nvPr/>
        </p:nvSpPr>
        <p:spPr>
          <a:xfrm>
            <a:off x="5426557" y="902898"/>
            <a:ext cx="272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A0000"/>
                </a:solidFill>
              </a:rPr>
              <a:t>Euclidean Distance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DFE223-42C5-F7F5-33A4-B2C7E9CA9318}"/>
              </a:ext>
            </a:extLst>
          </p:cNvPr>
          <p:cNvSpPr txBox="1"/>
          <p:nvPr/>
        </p:nvSpPr>
        <p:spPr>
          <a:xfrm>
            <a:off x="244094" y="5190599"/>
            <a:ext cx="8727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also implemented a </a:t>
            </a:r>
            <a:r>
              <a:rPr lang="en-US" b="1" dirty="0"/>
              <a:t>Warm Start</a:t>
            </a:r>
            <a:r>
              <a:rPr lang="en-US" dirty="0"/>
              <a:t> solution that leverages k-means and an </a:t>
            </a:r>
            <a:r>
              <a:rPr lang="en-US" b="1" dirty="0"/>
              <a:t>outlier detection </a:t>
            </a:r>
            <a:r>
              <a:rPr lang="en-US" dirty="0"/>
              <a:t>system</a:t>
            </a:r>
          </a:p>
          <a:p>
            <a:pPr algn="ctr"/>
            <a:endParaRPr lang="en-US" dirty="0"/>
          </a:p>
        </p:txBody>
      </p:sp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D6541BA1-374F-8197-6979-74FDB6721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068" y="1407032"/>
            <a:ext cx="4319879" cy="260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6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020940-7356-0389-67C9-E252EDA0DD10}"/>
              </a:ext>
            </a:extLst>
          </p:cNvPr>
          <p:cNvSpPr/>
          <p:nvPr/>
        </p:nvSpPr>
        <p:spPr>
          <a:xfrm>
            <a:off x="0" y="6632448"/>
            <a:ext cx="3096768" cy="225552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M. Ravasio, H. Zerhouni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7D8DF1-DAC2-1EE1-EDB0-3C4001D21DE1}"/>
              </a:ext>
            </a:extLst>
          </p:cNvPr>
          <p:cNvSpPr/>
          <p:nvPr/>
        </p:nvSpPr>
        <p:spPr>
          <a:xfrm>
            <a:off x="3096768" y="6632448"/>
            <a:ext cx="3023616" cy="225552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0B800A-1A5E-189B-C7D8-1899AA353E8A}"/>
              </a:ext>
            </a:extLst>
          </p:cNvPr>
          <p:cNvSpPr/>
          <p:nvPr/>
        </p:nvSpPr>
        <p:spPr>
          <a:xfrm>
            <a:off x="6120384" y="6632448"/>
            <a:ext cx="3023616" cy="225552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B220203-D85E-073D-A84C-A3FD6DE2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94170" y="6562661"/>
            <a:ext cx="2057400" cy="365125"/>
          </a:xfrm>
        </p:spPr>
        <p:txBody>
          <a:bodyPr/>
          <a:lstStyle/>
          <a:p>
            <a:r>
              <a:rPr lang="en-US" dirty="0">
                <a:solidFill>
                  <a:srgbClr val="9A0000"/>
                </a:solidFill>
              </a:rPr>
              <a:t>December 9, 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ECB02BE-1974-1969-5E79-A8C8B25C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7713" y="6551105"/>
            <a:ext cx="3086100" cy="365125"/>
          </a:xfrm>
        </p:spPr>
        <p:txBody>
          <a:bodyPr/>
          <a:lstStyle/>
          <a:p>
            <a:r>
              <a:rPr lang="en-US" dirty="0">
                <a:solidFill>
                  <a:srgbClr val="9A0000"/>
                </a:solidFill>
              </a:rPr>
              <a:t>Optimal k-means clustering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82FA1CC-CE52-5869-A5B5-FAD4AC4E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2196" y="6562661"/>
            <a:ext cx="2057400" cy="365125"/>
          </a:xfrm>
        </p:spPr>
        <p:txBody>
          <a:bodyPr/>
          <a:lstStyle/>
          <a:p>
            <a:fld id="{097BFD49-9ABC-4241-8A96-27DF25BB8283}" type="slidenum">
              <a:rPr lang="en-US" smtClean="0">
                <a:solidFill>
                  <a:srgbClr val="9A0000"/>
                </a:solidFill>
              </a:rPr>
              <a:t>5</a:t>
            </a:fld>
            <a:endParaRPr lang="en-US" dirty="0">
              <a:solidFill>
                <a:srgbClr val="9A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6EA09A-2439-0A88-49F8-F72026B8402E}"/>
              </a:ext>
            </a:extLst>
          </p:cNvPr>
          <p:cNvSpPr/>
          <p:nvPr/>
        </p:nvSpPr>
        <p:spPr>
          <a:xfrm>
            <a:off x="0" y="0"/>
            <a:ext cx="9144000" cy="7924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81F33-5464-D74E-A21F-A25370E29792}"/>
              </a:ext>
            </a:extLst>
          </p:cNvPr>
          <p:cNvSpPr txBox="1"/>
          <p:nvPr/>
        </p:nvSpPr>
        <p:spPr>
          <a:xfrm>
            <a:off x="85344" y="134630"/>
            <a:ext cx="4179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9A0000"/>
                </a:solidFill>
              </a:rPr>
              <a:t>Convergence issues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0C42B123-0730-D9ED-7488-044B89ECA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14" y="1302546"/>
            <a:ext cx="6930771" cy="2248190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10BBF859-6D1B-4CDB-28C1-F1417A876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9" y="4072128"/>
            <a:ext cx="9101732" cy="20116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A76742-6A96-FC50-6B7C-A06B6F1BC97A}"/>
              </a:ext>
            </a:extLst>
          </p:cNvPr>
          <p:cNvSpPr txBox="1"/>
          <p:nvPr/>
        </p:nvSpPr>
        <p:spPr>
          <a:xfrm>
            <a:off x="722377" y="980641"/>
            <a:ext cx="772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A0000"/>
                </a:solidFill>
              </a:rPr>
              <a:t>“Easier” vs “Harder” problem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937708-CBF8-0ED8-780F-F6B998C71CA5}"/>
              </a:ext>
            </a:extLst>
          </p:cNvPr>
          <p:cNvSpPr txBox="1"/>
          <p:nvPr/>
        </p:nvSpPr>
        <p:spPr>
          <a:xfrm>
            <a:off x="722377" y="3632813"/>
            <a:ext cx="769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A0000"/>
                </a:solidFill>
              </a:rPr>
              <a:t>Solutions found under 5 minutes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17E2B5-67DF-94CD-EA6D-EE74362DC53E}"/>
              </a:ext>
            </a:extLst>
          </p:cNvPr>
          <p:cNvSpPr txBox="1"/>
          <p:nvPr/>
        </p:nvSpPr>
        <p:spPr>
          <a:xfrm>
            <a:off x="284131" y="6034962"/>
            <a:ext cx="254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Cold-Start Manhattan distance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11CE49-A8C3-0368-0B19-DA4857A2BC1E}"/>
              </a:ext>
            </a:extLst>
          </p:cNvPr>
          <p:cNvSpPr txBox="1"/>
          <p:nvPr/>
        </p:nvSpPr>
        <p:spPr>
          <a:xfrm>
            <a:off x="3193447" y="6009678"/>
            <a:ext cx="2926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K-means with random restart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A06E10-2925-AFF1-6B2C-C8E328E74010}"/>
              </a:ext>
            </a:extLst>
          </p:cNvPr>
          <p:cNvSpPr txBox="1"/>
          <p:nvPr/>
        </p:nvSpPr>
        <p:spPr>
          <a:xfrm>
            <a:off x="6484142" y="6005810"/>
            <a:ext cx="2631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Warm-start Manhattan distance</a:t>
            </a:r>
          </a:p>
        </p:txBody>
      </p:sp>
    </p:spTree>
    <p:extLst>
      <p:ext uri="{BB962C8B-B14F-4D97-AF65-F5344CB8AC3E}">
        <p14:creationId xmlns:p14="http://schemas.microsoft.com/office/powerpoint/2010/main" val="353384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020940-7356-0389-67C9-E252EDA0DD10}"/>
              </a:ext>
            </a:extLst>
          </p:cNvPr>
          <p:cNvSpPr/>
          <p:nvPr/>
        </p:nvSpPr>
        <p:spPr>
          <a:xfrm>
            <a:off x="0" y="6632448"/>
            <a:ext cx="3096768" cy="225552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M. Ravasio, H. Zerhouni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7D8DF1-DAC2-1EE1-EDB0-3C4001D21DE1}"/>
              </a:ext>
            </a:extLst>
          </p:cNvPr>
          <p:cNvSpPr/>
          <p:nvPr/>
        </p:nvSpPr>
        <p:spPr>
          <a:xfrm>
            <a:off x="3096768" y="6632448"/>
            <a:ext cx="3023616" cy="225552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0B800A-1A5E-189B-C7D8-1899AA353E8A}"/>
              </a:ext>
            </a:extLst>
          </p:cNvPr>
          <p:cNvSpPr/>
          <p:nvPr/>
        </p:nvSpPr>
        <p:spPr>
          <a:xfrm>
            <a:off x="6120384" y="6632448"/>
            <a:ext cx="3023616" cy="225552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B220203-D85E-073D-A84C-A3FD6DE2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94170" y="6562661"/>
            <a:ext cx="2057400" cy="365125"/>
          </a:xfrm>
        </p:spPr>
        <p:txBody>
          <a:bodyPr/>
          <a:lstStyle/>
          <a:p>
            <a:r>
              <a:rPr lang="en-US" dirty="0">
                <a:solidFill>
                  <a:srgbClr val="9A0000"/>
                </a:solidFill>
              </a:rPr>
              <a:t>December 9, 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ECB02BE-1974-1969-5E79-A8C8B25C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7713" y="6551105"/>
            <a:ext cx="3086100" cy="365125"/>
          </a:xfrm>
        </p:spPr>
        <p:txBody>
          <a:bodyPr/>
          <a:lstStyle/>
          <a:p>
            <a:r>
              <a:rPr lang="en-US" dirty="0">
                <a:solidFill>
                  <a:srgbClr val="9A0000"/>
                </a:solidFill>
              </a:rPr>
              <a:t>Optimal k-means clustering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82FA1CC-CE52-5869-A5B5-FAD4AC4E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2196" y="6562661"/>
            <a:ext cx="2057400" cy="365125"/>
          </a:xfrm>
        </p:spPr>
        <p:txBody>
          <a:bodyPr/>
          <a:lstStyle/>
          <a:p>
            <a:fld id="{097BFD49-9ABC-4241-8A96-27DF25BB8283}" type="slidenum">
              <a:rPr lang="en-US" smtClean="0">
                <a:solidFill>
                  <a:srgbClr val="9A0000"/>
                </a:solidFill>
              </a:rPr>
              <a:t>6</a:t>
            </a:fld>
            <a:endParaRPr lang="en-US" dirty="0">
              <a:solidFill>
                <a:srgbClr val="9A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6EA09A-2439-0A88-49F8-F72026B8402E}"/>
              </a:ext>
            </a:extLst>
          </p:cNvPr>
          <p:cNvSpPr/>
          <p:nvPr/>
        </p:nvSpPr>
        <p:spPr>
          <a:xfrm>
            <a:off x="0" y="0"/>
            <a:ext cx="9144000" cy="7924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81F33-5464-D74E-A21F-A25370E29792}"/>
              </a:ext>
            </a:extLst>
          </p:cNvPr>
          <p:cNvSpPr txBox="1"/>
          <p:nvPr/>
        </p:nvSpPr>
        <p:spPr>
          <a:xfrm>
            <a:off x="85344" y="134630"/>
            <a:ext cx="4179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9A0000"/>
                </a:solidFill>
              </a:rPr>
              <a:t>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50BE21-6139-62BF-D65C-93FA7E73EDD7}"/>
              </a:ext>
            </a:extLst>
          </p:cNvPr>
          <p:cNvSpPr txBox="1"/>
          <p:nvPr/>
        </p:nvSpPr>
        <p:spPr>
          <a:xfrm>
            <a:off x="-1" y="92711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Using </a:t>
            </a:r>
            <a:r>
              <a:rPr lang="en-US" sz="1600" b="1" dirty="0"/>
              <a:t>synthetic data </a:t>
            </a:r>
            <a:r>
              <a:rPr lang="en-US" sz="1600" dirty="0"/>
              <a:t>we evaluated the proposed formulations (using a </a:t>
            </a:r>
            <a:r>
              <a:rPr lang="en-US" sz="1600" b="1" dirty="0"/>
              <a:t>5 minutes limit </a:t>
            </a:r>
            <a:r>
              <a:rPr lang="en-US" sz="1600" dirty="0"/>
              <a:t>for the run time) and compared them to k-means with random restarts. As evaluation metric we used the </a:t>
            </a:r>
            <a:r>
              <a:rPr lang="en-US" sz="1600" b="1" dirty="0"/>
              <a:t>Silhouette score.</a:t>
            </a:r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D8BF53DB-5D1B-E30F-92DC-2D2C4108B6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38"/>
          <a:stretch/>
        </p:blipFill>
        <p:spPr>
          <a:xfrm>
            <a:off x="829435" y="1586505"/>
            <a:ext cx="7485126" cy="22147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56233A-58BF-7DC4-C434-274D57B32E59}"/>
              </a:ext>
            </a:extLst>
          </p:cNvPr>
          <p:cNvSpPr txBox="1"/>
          <p:nvPr/>
        </p:nvSpPr>
        <p:spPr>
          <a:xfrm>
            <a:off x="0" y="387101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 with a limit on the run time the </a:t>
            </a:r>
            <a:r>
              <a:rPr lang="en-US" b="1" dirty="0"/>
              <a:t>models tend to outperform</a:t>
            </a:r>
            <a:r>
              <a:rPr lang="en-US" dirty="0"/>
              <a:t> the traditional approach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1A5CE5-981E-0086-FA35-3E8786270C6E}"/>
              </a:ext>
            </a:extLst>
          </p:cNvPr>
          <p:cNvSpPr txBox="1"/>
          <p:nvPr/>
        </p:nvSpPr>
        <p:spPr>
          <a:xfrm>
            <a:off x="-2" y="4337522"/>
            <a:ext cx="914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also evaluated the performance of models in </a:t>
            </a:r>
            <a:r>
              <a:rPr lang="en-US" sz="1600" b="1" dirty="0"/>
              <a:t>High dimensionality </a:t>
            </a:r>
            <a:r>
              <a:rPr lang="en-US" sz="1600" dirty="0"/>
              <a:t>problems.  When in high dimension (1000) our models perform as k-means, but when the </a:t>
            </a:r>
            <a:r>
              <a:rPr lang="en-US" sz="1600" b="1" dirty="0"/>
              <a:t>dimensionality is reduced</a:t>
            </a:r>
            <a:r>
              <a:rPr lang="en-US" sz="1600" dirty="0"/>
              <a:t>, with an autoencoder, our models </a:t>
            </a:r>
            <a:r>
              <a:rPr lang="en-US" sz="1600" b="1" dirty="0"/>
              <a:t>outperform</a:t>
            </a:r>
            <a:r>
              <a:rPr lang="en-US" sz="1600" dirty="0"/>
              <a:t> k-means.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29B93F-8596-5E71-9E6A-5B5304317909}"/>
              </a:ext>
            </a:extLst>
          </p:cNvPr>
          <p:cNvGrpSpPr/>
          <p:nvPr/>
        </p:nvGrpSpPr>
        <p:grpSpPr>
          <a:xfrm>
            <a:off x="2674282" y="5081174"/>
            <a:ext cx="3812962" cy="1256660"/>
            <a:chOff x="2555113" y="5056927"/>
            <a:chExt cx="4043382" cy="138354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331BB22-4886-51B6-28F5-318668B34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8657" y="5056927"/>
              <a:ext cx="3979838" cy="138354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9700CF-2C0A-1B3D-F574-94562372909E}"/>
                </a:ext>
              </a:extLst>
            </p:cNvPr>
            <p:cNvSpPr/>
            <p:nvPr/>
          </p:nvSpPr>
          <p:spPr>
            <a:xfrm>
              <a:off x="2555113" y="5359996"/>
              <a:ext cx="965200" cy="2963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8D0B8B6-F501-E752-1C3D-7C86D2C8778C}"/>
              </a:ext>
            </a:extLst>
          </p:cNvPr>
          <p:cNvSpPr txBox="1"/>
          <p:nvPr/>
        </p:nvSpPr>
        <p:spPr>
          <a:xfrm>
            <a:off x="3480703" y="6279132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/>
              <a:t>Dataset with 10,000 in dimension 1,000</a:t>
            </a:r>
          </a:p>
        </p:txBody>
      </p:sp>
    </p:spTree>
    <p:extLst>
      <p:ext uri="{BB962C8B-B14F-4D97-AF65-F5344CB8AC3E}">
        <p14:creationId xmlns:p14="http://schemas.microsoft.com/office/powerpoint/2010/main" val="1676615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3B90831F117544B6431AB0FED9514F" ma:contentTypeVersion="0" ma:contentTypeDescription="Create a new document." ma:contentTypeScope="" ma:versionID="64a4a2071d6eefd8ea76904e332ae50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beddd41a13bd16fef63d64cec9b7ad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89403B-DE9A-433B-8A73-0A1F42E5F9B0}">
  <ds:schemaRefs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B8472C1-FBA0-425A-A68F-05813B1D5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2F4955-2B3F-45C1-AFB3-AEA85EE8B2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405</Words>
  <Application>Microsoft Macintosh PowerPoint</Application>
  <PresentationFormat>On-screen Show (4:3)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Mattia Ravasio</dc:creator>
  <cp:lastModifiedBy>Mattia Ravasio</cp:lastModifiedBy>
  <cp:revision>15</cp:revision>
  <dcterms:created xsi:type="dcterms:W3CDTF">2022-12-08T02:28:46Z</dcterms:created>
  <dcterms:modified xsi:type="dcterms:W3CDTF">2022-12-12T14:49:28Z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0x0101009C3B90831F117544B6431AB0FED9514F</vt:lpwstr>
  </property>
</Properties>
</file>