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
      <p:font typeface="Nuni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NunitoSans-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boldItalic.fntdata"/><Relationship Id="rId30" Type="http://schemas.openxmlformats.org/officeDocument/2006/relationships/font" Target="fonts/Nuni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c35b3436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c35b3436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c35b3436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c35b3436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matti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35b343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35b343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51f99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51f99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251f992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251f992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c35b343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c35b343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matti</a:t>
            </a:r>
            <a:endParaRPr/>
          </a:p>
          <a:p>
            <a:pPr indent="0" lvl="0" marL="0" rtl="0" algn="l">
              <a:spcBef>
                <a:spcPts val="0"/>
              </a:spcBef>
              <a:spcAft>
                <a:spcPts val="0"/>
              </a:spcAft>
              <a:buNone/>
            </a:pPr>
            <a:r>
              <a:rPr lang="it"/>
              <a:t>Contenuti+Servizi, trovare la quadra, subsito+target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d8a5a3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d8a5a3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a:p>
            <a:pPr indent="0" lvl="0" marL="0" rtl="0" algn="l">
              <a:spcBef>
                <a:spcPts val="0"/>
              </a:spcBef>
              <a:spcAft>
                <a:spcPts val="0"/>
              </a:spcAft>
              <a:buNone/>
            </a:pPr>
            <a:r>
              <a:rPr lang="it"/>
              <a:t>SEGMENTATION / USER RESEARCH / CONTEXTUAL INQUIRY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35b34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35b34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fra</a:t>
            </a:r>
            <a:br>
              <a:rPr lang="it"/>
            </a:br>
            <a:r>
              <a:rPr lang="it"/>
              <a:t>SCAFFOLDING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35b343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35b343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c35b3436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35b3436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matti Sistema di filtri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35b3436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35b3436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c35b3436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35b3436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c35b343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35b343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Cineteca di Bologna</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Final Design Highlights</a:t>
            </a:r>
            <a:endParaRPr/>
          </a:p>
        </p:txBody>
      </p:sp>
      <p:sp>
        <p:nvSpPr>
          <p:cNvPr id="61" name="Google Shape;61;p13"/>
          <p:cNvSpPr txBox="1"/>
          <p:nvPr/>
        </p:nvSpPr>
        <p:spPr>
          <a:xfrm>
            <a:off x="186125" y="4584525"/>
            <a:ext cx="33822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Lato"/>
                <a:ea typeface="Lato"/>
                <a:cs typeface="Lato"/>
                <a:sym typeface="Lato"/>
              </a:rPr>
              <a:t>Francesca Mangialardo 0000</a:t>
            </a:r>
            <a:r>
              <a:rPr lang="it">
                <a:solidFill>
                  <a:srgbClr val="FFFFFF"/>
                </a:solidFill>
                <a:latin typeface="Lato"/>
                <a:ea typeface="Lato"/>
                <a:cs typeface="Lato"/>
                <a:sym typeface="Lato"/>
              </a:rPr>
              <a:t>904129</a:t>
            </a:r>
            <a:endParaRPr sz="1500">
              <a:solidFill>
                <a:srgbClr val="FFFFFF"/>
              </a:solidFill>
            </a:endParaRPr>
          </a:p>
        </p:txBody>
      </p:sp>
      <p:sp>
        <p:nvSpPr>
          <p:cNvPr id="62" name="Google Shape;62;p13"/>
          <p:cNvSpPr txBox="1"/>
          <p:nvPr/>
        </p:nvSpPr>
        <p:spPr>
          <a:xfrm>
            <a:off x="6180675" y="4584525"/>
            <a:ext cx="24390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Lato"/>
                <a:ea typeface="Lato"/>
                <a:cs typeface="Lato"/>
                <a:sym typeface="Lato"/>
              </a:rPr>
              <a:t>Mattia Spadoni 0000906249</a:t>
            </a:r>
            <a:endParaRPr sz="1500">
              <a:solidFill>
                <a:srgbClr val="FFFFFF"/>
              </a:solidFill>
            </a:endParaRPr>
          </a:p>
        </p:txBody>
      </p:sp>
      <p:sp>
        <p:nvSpPr>
          <p:cNvPr id="63" name="Google Shape;63;p13"/>
          <p:cNvSpPr txBox="1"/>
          <p:nvPr/>
        </p:nvSpPr>
        <p:spPr>
          <a:xfrm>
            <a:off x="3358250" y="4584525"/>
            <a:ext cx="26937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Lato"/>
                <a:ea typeface="Lato"/>
                <a:cs typeface="Lato"/>
                <a:sym typeface="Lato"/>
              </a:rPr>
              <a:t>Carlo Teo Pedretti 0000903167</a:t>
            </a:r>
            <a:endParaRPr>
              <a:solidFill>
                <a:srgbClr val="FFFFFF"/>
              </a:solidFill>
              <a:latin typeface="Lato"/>
              <a:ea typeface="Lato"/>
              <a:cs typeface="Lato"/>
              <a:sym typeface="Lato"/>
            </a:endParaRPr>
          </a:p>
          <a:p>
            <a:pPr indent="0" lvl="0" marL="0" rtl="0" algn="l">
              <a:spcBef>
                <a:spcPts val="0"/>
              </a:spcBef>
              <a:spcAft>
                <a:spcPts val="0"/>
              </a:spcAft>
              <a:buNone/>
            </a:pPr>
            <a:r>
              <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Costs</a:t>
            </a:r>
            <a:endParaRPr/>
          </a:p>
        </p:txBody>
      </p:sp>
      <p:sp>
        <p:nvSpPr>
          <p:cNvPr id="131" name="Google Shape;131;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Table structure </a:t>
            </a:r>
            <a:endParaRPr/>
          </a:p>
          <a:p>
            <a:pPr indent="-342900" lvl="0" marL="457200" rtl="0" algn="l">
              <a:spcBef>
                <a:spcPts val="0"/>
              </a:spcBef>
              <a:spcAft>
                <a:spcPts val="0"/>
              </a:spcAft>
              <a:buSzPts val="1800"/>
              <a:buChar char="●"/>
            </a:pPr>
            <a:r>
              <a:rPr lang="it"/>
              <a:t>Clear costs organization based on promotions</a:t>
            </a:r>
            <a:endParaRPr/>
          </a:p>
          <a:p>
            <a:pPr indent="-342900" lvl="0" marL="457200" rtl="0" algn="l">
              <a:spcBef>
                <a:spcPts val="0"/>
              </a:spcBef>
              <a:spcAft>
                <a:spcPts val="0"/>
              </a:spcAft>
              <a:buSzPts val="1800"/>
              <a:buChar char="●"/>
            </a:pPr>
            <a:r>
              <a:rPr lang="it"/>
              <a:t>Button selection for various initiatives</a:t>
            </a:r>
            <a:endParaRPr/>
          </a:p>
        </p:txBody>
      </p:sp>
      <p:pic>
        <p:nvPicPr>
          <p:cNvPr id="132" name="Google Shape;132;p22"/>
          <p:cNvPicPr preferRelativeResize="0"/>
          <p:nvPr/>
        </p:nvPicPr>
        <p:blipFill>
          <a:blip r:embed="rId3">
            <a:alphaModFix/>
          </a:blip>
          <a:stretch>
            <a:fillRect/>
          </a:stretch>
        </p:blipFill>
        <p:spPr>
          <a:xfrm>
            <a:off x="5140400" y="391350"/>
            <a:ext cx="2116975" cy="431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Events</a:t>
            </a:r>
            <a:endParaRPr/>
          </a:p>
        </p:txBody>
      </p:sp>
      <p:sp>
        <p:nvSpPr>
          <p:cNvPr id="138" name="Google Shape;138;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List of cinema events promoted by the institution</a:t>
            </a:r>
            <a:endParaRPr/>
          </a:p>
          <a:p>
            <a:pPr indent="-342900" lvl="0" marL="457200" rtl="0" algn="l">
              <a:spcBef>
                <a:spcPts val="0"/>
              </a:spcBef>
              <a:spcAft>
                <a:spcPts val="0"/>
              </a:spcAft>
              <a:buSzPts val="1800"/>
              <a:buChar char="●"/>
            </a:pPr>
            <a:r>
              <a:rPr lang="it"/>
              <a:t>Events pages with full information</a:t>
            </a:r>
            <a:endParaRPr/>
          </a:p>
          <a:p>
            <a:pPr indent="-342900" lvl="0" marL="457200" rtl="0" algn="l">
              <a:spcBef>
                <a:spcPts val="0"/>
              </a:spcBef>
              <a:spcAft>
                <a:spcPts val="0"/>
              </a:spcAft>
              <a:buSzPts val="1800"/>
              <a:buChar char="●"/>
            </a:pPr>
            <a:r>
              <a:rPr lang="it"/>
              <a:t>Call to action to an already filtered events schedule </a:t>
            </a:r>
            <a:endParaRPr/>
          </a:p>
        </p:txBody>
      </p:sp>
      <p:pic>
        <p:nvPicPr>
          <p:cNvPr id="139" name="Google Shape;139;p23"/>
          <p:cNvPicPr preferRelativeResize="0"/>
          <p:nvPr/>
        </p:nvPicPr>
        <p:blipFill>
          <a:blip r:embed="rId3">
            <a:alphaModFix/>
          </a:blip>
          <a:stretch>
            <a:fillRect/>
          </a:stretch>
        </p:blipFill>
        <p:spPr>
          <a:xfrm>
            <a:off x="5158650" y="417825"/>
            <a:ext cx="1841646" cy="3765398"/>
          </a:xfrm>
          <a:prstGeom prst="rect">
            <a:avLst/>
          </a:prstGeom>
          <a:noFill/>
          <a:ln>
            <a:noFill/>
          </a:ln>
        </p:spPr>
      </p:pic>
      <p:pic>
        <p:nvPicPr>
          <p:cNvPr id="140" name="Google Shape;140;p23"/>
          <p:cNvPicPr preferRelativeResize="0"/>
          <p:nvPr/>
        </p:nvPicPr>
        <p:blipFill>
          <a:blip r:embed="rId4">
            <a:alphaModFix/>
          </a:blip>
          <a:stretch>
            <a:fillRect/>
          </a:stretch>
        </p:blipFill>
        <p:spPr>
          <a:xfrm>
            <a:off x="6520043" y="964582"/>
            <a:ext cx="1841646" cy="3761093"/>
          </a:xfrm>
          <a:prstGeom prst="rect">
            <a:avLst/>
          </a:prstGeom>
          <a:noFill/>
          <a:ln>
            <a:noFill/>
          </a:ln>
        </p:spPr>
      </p:pic>
      <p:sp>
        <p:nvSpPr>
          <p:cNvPr id="141" name="Google Shape;141;p23"/>
          <p:cNvSpPr txBox="1"/>
          <p:nvPr/>
        </p:nvSpPr>
        <p:spPr>
          <a:xfrm>
            <a:off x="587215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1.</a:t>
            </a:r>
            <a:endParaRPr/>
          </a:p>
        </p:txBody>
      </p:sp>
      <p:sp>
        <p:nvSpPr>
          <p:cNvPr id="142" name="Google Shape;142;p23"/>
          <p:cNvSpPr txBox="1"/>
          <p:nvPr/>
        </p:nvSpPr>
        <p:spPr>
          <a:xfrm>
            <a:off x="7224700" y="5488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2</a:t>
            </a:r>
            <a:r>
              <a:rPr b="1" i="1" lang="it" sz="1900">
                <a:latin typeface="Lato"/>
                <a:ea typeface="Lato"/>
                <a:cs typeface="Lato"/>
                <a:sym typeface="Lato"/>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Users feedback</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8300">
                <a:solidFill>
                  <a:schemeClr val="dk1"/>
                </a:solidFill>
                <a:latin typeface="Nunito Sans"/>
                <a:ea typeface="Nunito Sans"/>
                <a:cs typeface="Nunito Sans"/>
                <a:sym typeface="Nunito Sans"/>
              </a:rPr>
              <a:t>100%</a:t>
            </a:r>
            <a:r>
              <a:rPr b="1" lang="it" sz="4100"/>
              <a:t> </a:t>
            </a:r>
            <a:endParaRPr b="1" sz="4100"/>
          </a:p>
          <a:p>
            <a:pPr indent="0" lvl="0" marL="0" rtl="0" algn="l">
              <a:lnSpc>
                <a:spcPct val="100000"/>
              </a:lnSpc>
              <a:spcBef>
                <a:spcPts val="0"/>
              </a:spcBef>
              <a:spcAft>
                <a:spcPts val="0"/>
              </a:spcAft>
              <a:buNone/>
            </a:pPr>
            <a:r>
              <a:rPr lang="it"/>
              <a:t>of the tested users were able to carry out relevant tasks. This result is impressive when compared to the metrics collected for our competitor analysis, that only reached 44%.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it"/>
              <a:t>The website was evaluated through a system usability scale questionnaire and </a:t>
            </a:r>
            <a:r>
              <a:rPr b="1" lang="it"/>
              <a:t>scored 96%</a:t>
            </a:r>
            <a:r>
              <a:rPr lang="it"/>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Further developments</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Desktop website UX design </a:t>
            </a:r>
            <a:endParaRPr/>
          </a:p>
          <a:p>
            <a:pPr indent="-342900" lvl="0" marL="457200" rtl="0" algn="l">
              <a:spcBef>
                <a:spcPts val="0"/>
              </a:spcBef>
              <a:spcAft>
                <a:spcPts val="0"/>
              </a:spcAft>
              <a:buSzPts val="1800"/>
              <a:buChar char="●"/>
            </a:pPr>
            <a:r>
              <a:rPr lang="it"/>
              <a:t>Complete Cineteca website redesign</a:t>
            </a:r>
            <a:endParaRPr/>
          </a:p>
          <a:p>
            <a:pPr indent="-342900" lvl="0" marL="457200" rtl="0" algn="l">
              <a:spcBef>
                <a:spcPts val="0"/>
              </a:spcBef>
              <a:spcAft>
                <a:spcPts val="0"/>
              </a:spcAft>
              <a:buSzPts val="1800"/>
              <a:buChar char="●"/>
            </a:pPr>
            <a:r>
              <a:rPr lang="it"/>
              <a:t>Deeper research on the younger user segment to understand why they are less performing in the tasks, since we saw in the tests a correlation between age and performance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2587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Cinema Lumière subsite</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Here we propose a subsite of the Cineteca main website which is</a:t>
            </a:r>
            <a:r>
              <a:rPr lang="it"/>
              <a:t> fully dedicated to the cinema environment, leaving untouched the archival, library and education sections.</a:t>
            </a:r>
            <a:endParaRPr/>
          </a:p>
          <a:p>
            <a:pPr indent="-342900" lvl="0" marL="457200" rtl="0" algn="l">
              <a:spcBef>
                <a:spcPts val="1600"/>
              </a:spcBef>
              <a:spcAft>
                <a:spcPts val="0"/>
              </a:spcAft>
              <a:buSzPts val="1800"/>
              <a:buChar char="●"/>
            </a:pPr>
            <a:r>
              <a:rPr b="1" lang="it"/>
              <a:t>Contents</a:t>
            </a:r>
            <a:r>
              <a:rPr lang="it"/>
              <a:t>: any information related to cinema showing activities (movie schedule, events, tariffs…) </a:t>
            </a:r>
            <a:endParaRPr/>
          </a:p>
          <a:p>
            <a:pPr indent="-342900" lvl="0" marL="457200" rtl="0" algn="l">
              <a:spcBef>
                <a:spcPts val="0"/>
              </a:spcBef>
              <a:spcAft>
                <a:spcPts val="0"/>
              </a:spcAft>
              <a:buSzPts val="1800"/>
              <a:buChar char="●"/>
            </a:pPr>
            <a:r>
              <a:rPr b="1" lang="it"/>
              <a:t>Services</a:t>
            </a:r>
            <a:r>
              <a:rPr lang="it"/>
              <a:t>: online ticket purchase</a:t>
            </a:r>
            <a:endParaRPr/>
          </a:p>
          <a:p>
            <a:pPr indent="0" lvl="0" marL="0" rtl="0" algn="l">
              <a:spcBef>
                <a:spcPts val="1600"/>
              </a:spcBef>
              <a:spcAft>
                <a:spcPts val="1600"/>
              </a:spcAft>
              <a:buNone/>
            </a:pPr>
            <a:r>
              <a:rPr lang="it"/>
              <a:t>Our website is addressed to a specific population segment that is unresponsive because they prefer to carry out the ticket purchase in real life</a:t>
            </a:r>
            <a:r>
              <a:rPr lang="it"/>
              <a:t> without the use of a digital tool.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30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Users goals and needs</a:t>
            </a:r>
            <a:endParaRPr/>
          </a:p>
        </p:txBody>
      </p:sp>
      <p:sp>
        <p:nvSpPr>
          <p:cNvPr id="75" name="Google Shape;75;p15"/>
          <p:cNvSpPr txBox="1"/>
          <p:nvPr>
            <p:ph idx="1" type="body"/>
          </p:nvPr>
        </p:nvSpPr>
        <p:spPr>
          <a:xfrm>
            <a:off x="311700" y="1152475"/>
            <a:ext cx="813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Our users are young people between 14 and 24 years old that are fairly organized and curiously looking for external stimuli. They easily get distracted and bored and they use devices and online services only for specific activities. </a:t>
            </a:r>
            <a:endParaRPr/>
          </a:p>
          <a:p>
            <a:pPr indent="-342900" lvl="0" marL="457200" rtl="0" algn="l">
              <a:spcBef>
                <a:spcPts val="1600"/>
              </a:spcBef>
              <a:spcAft>
                <a:spcPts val="0"/>
              </a:spcAft>
              <a:buSzPts val="1800"/>
              <a:buChar char="●"/>
            </a:pPr>
            <a:r>
              <a:rPr lang="it"/>
              <a:t>Cinema is perceived as a </a:t>
            </a:r>
            <a:r>
              <a:rPr b="1" lang="it"/>
              <a:t>moment of relax</a:t>
            </a:r>
            <a:r>
              <a:rPr lang="it"/>
              <a:t> and escape from everyday life</a:t>
            </a:r>
            <a:endParaRPr/>
          </a:p>
          <a:p>
            <a:pPr indent="-342900" lvl="0" marL="457200" rtl="0" algn="l">
              <a:spcBef>
                <a:spcPts val="0"/>
              </a:spcBef>
              <a:spcAft>
                <a:spcPts val="0"/>
              </a:spcAft>
              <a:buSzPts val="1800"/>
              <a:buChar char="●"/>
            </a:pPr>
            <a:r>
              <a:rPr lang="it"/>
              <a:t>Going to cinema is an </a:t>
            </a:r>
            <a:r>
              <a:rPr b="1" lang="it"/>
              <a:t>highly social</a:t>
            </a:r>
            <a:r>
              <a:rPr lang="it"/>
              <a:t> activity</a:t>
            </a:r>
            <a:endParaRPr/>
          </a:p>
          <a:p>
            <a:pPr indent="-342900" lvl="0" marL="457200" rtl="0" algn="l">
              <a:spcBef>
                <a:spcPts val="0"/>
              </a:spcBef>
              <a:spcAft>
                <a:spcPts val="0"/>
              </a:spcAft>
              <a:buSzPts val="1800"/>
              <a:buChar char="●"/>
            </a:pPr>
            <a:r>
              <a:rPr lang="it"/>
              <a:t>They want to </a:t>
            </a:r>
            <a:r>
              <a:rPr b="1" lang="it"/>
              <a:t>find information quickly</a:t>
            </a:r>
            <a:r>
              <a:rPr lang="it"/>
              <a:t> </a:t>
            </a:r>
            <a:endParaRPr/>
          </a:p>
          <a:p>
            <a:pPr indent="-342900" lvl="0" marL="457200" rtl="0" algn="l">
              <a:spcBef>
                <a:spcPts val="0"/>
              </a:spcBef>
              <a:spcAft>
                <a:spcPts val="0"/>
              </a:spcAft>
              <a:buSzPts val="1800"/>
              <a:buChar char="●"/>
            </a:pPr>
            <a:r>
              <a:rPr lang="it"/>
              <a:t>They want to use their </a:t>
            </a:r>
            <a:r>
              <a:rPr b="1" lang="it"/>
              <a:t>smartphone </a:t>
            </a:r>
            <a:r>
              <a:rPr lang="it"/>
              <a:t>without having to download an app</a:t>
            </a:r>
            <a:endParaRPr/>
          </a:p>
          <a:p>
            <a:pPr indent="-342900" lvl="0" marL="457200" rtl="0" algn="l">
              <a:spcBef>
                <a:spcPts val="0"/>
              </a:spcBef>
              <a:spcAft>
                <a:spcPts val="0"/>
              </a:spcAft>
              <a:buSzPts val="1800"/>
              <a:buChar char="●"/>
            </a:pPr>
            <a:r>
              <a:rPr lang="it"/>
              <a:t>They enjoy simple and </a:t>
            </a:r>
            <a:r>
              <a:rPr b="1" lang="it"/>
              <a:t>essential websites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How can we motivate users?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Anticipate their goals</a:t>
            </a:r>
            <a:endParaRPr/>
          </a:p>
          <a:p>
            <a:pPr indent="-317500" lvl="1" marL="914400" rtl="0" algn="l">
              <a:spcBef>
                <a:spcPts val="0"/>
              </a:spcBef>
              <a:spcAft>
                <a:spcPts val="0"/>
              </a:spcAft>
              <a:buSzPts val="1400"/>
              <a:buChar char="○"/>
            </a:pPr>
            <a:r>
              <a:rPr lang="it"/>
              <a:t>consult the schedule (</a:t>
            </a:r>
            <a:r>
              <a:rPr b="1" lang="it"/>
              <a:t>two</a:t>
            </a:r>
            <a:r>
              <a:rPr b="1" lang="it"/>
              <a:t> main paths</a:t>
            </a:r>
            <a:r>
              <a:rPr lang="it"/>
              <a:t> were identified movie first, date first)</a:t>
            </a:r>
            <a:endParaRPr/>
          </a:p>
          <a:p>
            <a:pPr indent="-317500" lvl="1" marL="914400" rtl="0" algn="l">
              <a:spcBef>
                <a:spcPts val="0"/>
              </a:spcBef>
              <a:spcAft>
                <a:spcPts val="0"/>
              </a:spcAft>
              <a:buSzPts val="1400"/>
              <a:buChar char="○"/>
            </a:pPr>
            <a:r>
              <a:rPr lang="it"/>
              <a:t>find information about costs and promotions</a:t>
            </a:r>
            <a:endParaRPr/>
          </a:p>
          <a:p>
            <a:pPr indent="-317500" lvl="1" marL="914400" rtl="0" algn="l">
              <a:spcBef>
                <a:spcPts val="0"/>
              </a:spcBef>
              <a:spcAft>
                <a:spcPts val="0"/>
              </a:spcAft>
              <a:buSzPts val="1400"/>
              <a:buChar char="○"/>
            </a:pPr>
            <a:r>
              <a:rPr lang="it"/>
              <a:t>purchase tickets online</a:t>
            </a:r>
            <a:endParaRPr/>
          </a:p>
          <a:p>
            <a:pPr indent="-342900" lvl="0" marL="457200" rtl="0" algn="l">
              <a:spcBef>
                <a:spcPts val="0"/>
              </a:spcBef>
              <a:spcAft>
                <a:spcPts val="0"/>
              </a:spcAft>
              <a:buSzPts val="1800"/>
              <a:buChar char="●"/>
            </a:pPr>
            <a:r>
              <a:rPr b="1" lang="it"/>
              <a:t>Guide them</a:t>
            </a:r>
            <a:r>
              <a:rPr lang="it"/>
              <a:t> step by step in the most relevant tasks </a:t>
            </a:r>
            <a:endParaRPr/>
          </a:p>
          <a:p>
            <a:pPr indent="-342900" lvl="0" marL="457200" rtl="0" algn="l">
              <a:spcBef>
                <a:spcPts val="0"/>
              </a:spcBef>
              <a:spcAft>
                <a:spcPts val="0"/>
              </a:spcAft>
              <a:buSzPts val="1800"/>
              <a:buChar char="●"/>
            </a:pPr>
            <a:r>
              <a:rPr lang="it"/>
              <a:t>Promote only </a:t>
            </a:r>
            <a:r>
              <a:rPr b="1" lang="it"/>
              <a:t>engaging </a:t>
            </a:r>
            <a:r>
              <a:rPr lang="it"/>
              <a:t>and useful </a:t>
            </a:r>
            <a:r>
              <a:rPr b="1" lang="it"/>
              <a:t>interactions </a:t>
            </a:r>
            <a:r>
              <a:rPr lang="it"/>
              <a:t>that give a </a:t>
            </a:r>
            <a:r>
              <a:rPr b="1" lang="it"/>
              <a:t>sense of control</a:t>
            </a:r>
            <a:r>
              <a:rPr lang="it"/>
              <a:t> and completion and maintain interest</a:t>
            </a:r>
            <a:endParaRPr/>
          </a:p>
          <a:p>
            <a:pPr indent="-342900" lvl="0" marL="457200" rtl="0" algn="l">
              <a:spcBef>
                <a:spcPts val="0"/>
              </a:spcBef>
              <a:spcAft>
                <a:spcPts val="0"/>
              </a:spcAft>
              <a:buSzPts val="1800"/>
              <a:buChar char="●"/>
            </a:pPr>
            <a:r>
              <a:rPr b="1" lang="it"/>
              <a:t>Reduce cognitive load</a:t>
            </a:r>
            <a:r>
              <a:rPr lang="it"/>
              <a:t> exploiting simplicity and consistency</a:t>
            </a:r>
            <a:endParaRPr/>
          </a:p>
          <a:p>
            <a:pPr indent="-342900" lvl="0" marL="457200" rtl="0" algn="l">
              <a:spcBef>
                <a:spcPts val="0"/>
              </a:spcBef>
              <a:spcAft>
                <a:spcPts val="0"/>
              </a:spcAft>
              <a:buSzPts val="1800"/>
              <a:buChar char="●"/>
            </a:pPr>
            <a:r>
              <a:rPr lang="it"/>
              <a:t>Present only pertinent and </a:t>
            </a:r>
            <a:r>
              <a:rPr b="1" lang="it"/>
              <a:t>necessary information</a:t>
            </a:r>
            <a:endParaRPr b="1"/>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Homepage</a:t>
            </a:r>
            <a:endParaRPr/>
          </a:p>
        </p:txBody>
      </p:sp>
      <p:sp>
        <p:nvSpPr>
          <p:cNvPr id="87" name="Google Shape;87;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Few components</a:t>
            </a:r>
            <a:endParaRPr/>
          </a:p>
          <a:p>
            <a:pPr indent="-342900" lvl="0" marL="457200" rtl="0" algn="l">
              <a:spcBef>
                <a:spcPts val="0"/>
              </a:spcBef>
              <a:spcAft>
                <a:spcPts val="0"/>
              </a:spcAft>
              <a:buSzPts val="1800"/>
              <a:buChar char="●"/>
            </a:pPr>
            <a:r>
              <a:rPr lang="it"/>
              <a:t>Call to action brings to the schedule</a:t>
            </a:r>
            <a:endParaRPr/>
          </a:p>
          <a:p>
            <a:pPr indent="-342900" lvl="0" marL="457200" rtl="0" algn="l">
              <a:spcBef>
                <a:spcPts val="0"/>
              </a:spcBef>
              <a:spcAft>
                <a:spcPts val="0"/>
              </a:spcAft>
              <a:buSzPts val="1800"/>
              <a:buChar char="●"/>
            </a:pPr>
            <a:r>
              <a:rPr lang="it"/>
              <a:t>Name of the cinema clearly identified</a:t>
            </a:r>
            <a:endParaRPr/>
          </a:p>
          <a:p>
            <a:pPr indent="-342900" lvl="0" marL="457200" rtl="0" algn="l">
              <a:spcBef>
                <a:spcPts val="0"/>
              </a:spcBef>
              <a:spcAft>
                <a:spcPts val="0"/>
              </a:spcAft>
              <a:buSzPts val="1800"/>
              <a:buChar char="●"/>
            </a:pPr>
            <a:r>
              <a:rPr lang="it"/>
              <a:t>Utility navigation tools speed expert users</a:t>
            </a:r>
            <a:endParaRPr/>
          </a:p>
        </p:txBody>
      </p:sp>
      <p:pic>
        <p:nvPicPr>
          <p:cNvPr id="88" name="Google Shape;88;p17"/>
          <p:cNvPicPr preferRelativeResize="0"/>
          <p:nvPr/>
        </p:nvPicPr>
        <p:blipFill rotWithShape="1">
          <a:blip r:embed="rId3">
            <a:alphaModFix/>
          </a:blip>
          <a:srcRect b="0" l="0" r="0" t="0"/>
          <a:stretch/>
        </p:blipFill>
        <p:spPr>
          <a:xfrm>
            <a:off x="5787075" y="195675"/>
            <a:ext cx="2318538" cy="4752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Schedule</a:t>
            </a:r>
            <a:endParaRPr/>
          </a:p>
        </p:txBody>
      </p:sp>
      <p:sp>
        <p:nvSpPr>
          <p:cNvPr id="94" name="Google Shape;94;p18"/>
          <p:cNvSpPr txBox="1"/>
          <p:nvPr>
            <p:ph idx="1" type="body"/>
          </p:nvPr>
        </p:nvSpPr>
        <p:spPr>
          <a:xfrm>
            <a:off x="311700" y="1152475"/>
            <a:ext cx="3826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Step by step procedure guarantees </a:t>
            </a:r>
            <a:r>
              <a:rPr b="1" lang="it"/>
              <a:t>concentration</a:t>
            </a:r>
            <a:endParaRPr b="1"/>
          </a:p>
          <a:p>
            <a:pPr indent="-342900" lvl="0" marL="457200" rtl="0" algn="l">
              <a:spcBef>
                <a:spcPts val="0"/>
              </a:spcBef>
              <a:spcAft>
                <a:spcPts val="0"/>
              </a:spcAft>
              <a:buSzPts val="1800"/>
              <a:buChar char="●"/>
            </a:pPr>
            <a:r>
              <a:rPr b="1" lang="it"/>
              <a:t>Progressive top-down filtering</a:t>
            </a:r>
            <a:r>
              <a:rPr lang="it"/>
              <a:t> stimulates the future approach</a:t>
            </a:r>
            <a:endParaRPr/>
          </a:p>
          <a:p>
            <a:pPr indent="-342900" lvl="0" marL="457200" rtl="0" algn="l">
              <a:spcBef>
                <a:spcPts val="0"/>
              </a:spcBef>
              <a:spcAft>
                <a:spcPts val="0"/>
              </a:spcAft>
              <a:buSzPts val="1800"/>
              <a:buChar char="●"/>
            </a:pPr>
            <a:r>
              <a:rPr lang="it"/>
              <a:t>Active filters remain visible to help short term memory load</a:t>
            </a:r>
            <a:endParaRPr/>
          </a:p>
          <a:p>
            <a:pPr indent="-342900" lvl="0" marL="457200" rtl="0" algn="l">
              <a:spcBef>
                <a:spcPts val="0"/>
              </a:spcBef>
              <a:spcAft>
                <a:spcPts val="0"/>
              </a:spcAft>
              <a:buSzPts val="1800"/>
              <a:buChar char="●"/>
            </a:pPr>
            <a:r>
              <a:rPr lang="it"/>
              <a:t>Movies list is automatically updated</a:t>
            </a:r>
            <a:endParaRPr/>
          </a:p>
        </p:txBody>
      </p:sp>
      <p:pic>
        <p:nvPicPr>
          <p:cNvPr id="95" name="Google Shape;95;p18"/>
          <p:cNvPicPr preferRelativeResize="0"/>
          <p:nvPr/>
        </p:nvPicPr>
        <p:blipFill>
          <a:blip r:embed="rId3">
            <a:alphaModFix/>
          </a:blip>
          <a:stretch>
            <a:fillRect/>
          </a:stretch>
        </p:blipFill>
        <p:spPr>
          <a:xfrm>
            <a:off x="5038325" y="699313"/>
            <a:ext cx="1649989" cy="3365815"/>
          </a:xfrm>
          <a:prstGeom prst="rect">
            <a:avLst/>
          </a:prstGeom>
          <a:noFill/>
          <a:ln>
            <a:noFill/>
          </a:ln>
        </p:spPr>
      </p:pic>
      <p:pic>
        <p:nvPicPr>
          <p:cNvPr id="96" name="Google Shape;96;p18"/>
          <p:cNvPicPr preferRelativeResize="0"/>
          <p:nvPr/>
        </p:nvPicPr>
        <p:blipFill>
          <a:blip r:embed="rId4">
            <a:alphaModFix/>
          </a:blip>
          <a:stretch>
            <a:fillRect/>
          </a:stretch>
        </p:blipFill>
        <p:spPr>
          <a:xfrm>
            <a:off x="6413787" y="1047148"/>
            <a:ext cx="1649988" cy="3397041"/>
          </a:xfrm>
          <a:prstGeom prst="rect">
            <a:avLst/>
          </a:prstGeom>
          <a:noFill/>
          <a:ln>
            <a:noFill/>
          </a:ln>
        </p:spPr>
      </p:pic>
      <p:sp>
        <p:nvSpPr>
          <p:cNvPr id="97" name="Google Shape;97;p18"/>
          <p:cNvSpPr txBox="1"/>
          <p:nvPr/>
        </p:nvSpPr>
        <p:spPr>
          <a:xfrm>
            <a:off x="5702550" y="238525"/>
            <a:ext cx="6216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1.</a:t>
            </a:r>
            <a:endParaRPr/>
          </a:p>
        </p:txBody>
      </p:sp>
      <p:sp>
        <p:nvSpPr>
          <p:cNvPr id="98" name="Google Shape;98;p18"/>
          <p:cNvSpPr txBox="1"/>
          <p:nvPr/>
        </p:nvSpPr>
        <p:spPr>
          <a:xfrm>
            <a:off x="7101825" y="586350"/>
            <a:ext cx="4263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2</a:t>
            </a:r>
            <a:r>
              <a:rPr b="1" i="1" lang="it" sz="1900">
                <a:latin typeface="Lato"/>
                <a:ea typeface="Lato"/>
                <a:cs typeface="Lato"/>
                <a:sym typeface="Lato"/>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Movie page</a:t>
            </a:r>
            <a:endParaRPr/>
          </a:p>
        </p:txBody>
      </p:sp>
      <p:sp>
        <p:nvSpPr>
          <p:cNvPr id="104" name="Google Shape;104;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Only the </a:t>
            </a:r>
            <a:r>
              <a:rPr b="1" lang="it"/>
              <a:t>most relevant information</a:t>
            </a:r>
            <a:r>
              <a:rPr lang="it"/>
              <a:t> are immediately shown (with trailer)</a:t>
            </a:r>
            <a:endParaRPr/>
          </a:p>
          <a:p>
            <a:pPr indent="-342900" lvl="0" marL="457200" rtl="0" algn="l">
              <a:spcBef>
                <a:spcPts val="0"/>
              </a:spcBef>
              <a:spcAft>
                <a:spcPts val="0"/>
              </a:spcAft>
              <a:buSzPts val="1800"/>
              <a:buChar char="●"/>
            </a:pPr>
            <a:r>
              <a:rPr lang="it"/>
              <a:t>More details can be found expanding the container </a:t>
            </a:r>
            <a:endParaRPr/>
          </a:p>
          <a:p>
            <a:pPr indent="-342900" lvl="0" marL="457200" rtl="0" algn="l">
              <a:spcBef>
                <a:spcPts val="0"/>
              </a:spcBef>
              <a:spcAft>
                <a:spcPts val="0"/>
              </a:spcAft>
              <a:buSzPts val="1800"/>
              <a:buChar char="●"/>
            </a:pPr>
            <a:r>
              <a:rPr lang="it"/>
              <a:t>Below the movie content container is the movie showings list (ordered for day and time)</a:t>
            </a:r>
            <a:endParaRPr/>
          </a:p>
          <a:p>
            <a:pPr indent="-342900" lvl="0" marL="457200" rtl="0" algn="l">
              <a:spcBef>
                <a:spcPts val="0"/>
              </a:spcBef>
              <a:spcAft>
                <a:spcPts val="0"/>
              </a:spcAft>
              <a:buSzPts val="1800"/>
              <a:buChar char="●"/>
            </a:pPr>
            <a:r>
              <a:rPr b="1" lang="it"/>
              <a:t>Visual division between exclusive information content</a:t>
            </a:r>
            <a:r>
              <a:rPr lang="it"/>
              <a:t> and call to action to proceed with the purchase </a:t>
            </a:r>
            <a:endParaRPr/>
          </a:p>
        </p:txBody>
      </p:sp>
      <p:pic>
        <p:nvPicPr>
          <p:cNvPr id="105" name="Google Shape;105;p19"/>
          <p:cNvPicPr preferRelativeResize="0"/>
          <p:nvPr/>
        </p:nvPicPr>
        <p:blipFill>
          <a:blip r:embed="rId3">
            <a:alphaModFix/>
          </a:blip>
          <a:stretch>
            <a:fillRect/>
          </a:stretch>
        </p:blipFill>
        <p:spPr>
          <a:xfrm>
            <a:off x="4914900" y="887675"/>
            <a:ext cx="1643571" cy="3368156"/>
          </a:xfrm>
          <a:prstGeom prst="rect">
            <a:avLst/>
          </a:prstGeom>
          <a:noFill/>
          <a:ln>
            <a:noFill/>
          </a:ln>
        </p:spPr>
      </p:pic>
      <p:pic>
        <p:nvPicPr>
          <p:cNvPr id="106" name="Google Shape;106;p19"/>
          <p:cNvPicPr preferRelativeResize="0"/>
          <p:nvPr/>
        </p:nvPicPr>
        <p:blipFill>
          <a:blip r:embed="rId4">
            <a:alphaModFix/>
          </a:blip>
          <a:stretch>
            <a:fillRect/>
          </a:stretch>
        </p:blipFill>
        <p:spPr>
          <a:xfrm>
            <a:off x="7129924" y="881650"/>
            <a:ext cx="1643575" cy="33802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Ticket purchase</a:t>
            </a:r>
            <a:endParaRPr/>
          </a:p>
        </p:txBody>
      </p:sp>
      <p:sp>
        <p:nvSpPr>
          <p:cNvPr id="112" name="Google Shape;112;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Ordered </a:t>
            </a:r>
            <a:r>
              <a:rPr b="1" lang="it"/>
              <a:t>three-steps procedure </a:t>
            </a:r>
            <a:r>
              <a:rPr lang="it"/>
              <a:t>gives feeling of control on the process</a:t>
            </a:r>
            <a:endParaRPr/>
          </a:p>
          <a:p>
            <a:pPr indent="-342900" lvl="0" marL="457200" rtl="0" algn="l">
              <a:spcBef>
                <a:spcPts val="0"/>
              </a:spcBef>
              <a:spcAft>
                <a:spcPts val="0"/>
              </a:spcAft>
              <a:buSzPts val="1800"/>
              <a:buChar char="●"/>
            </a:pPr>
            <a:r>
              <a:rPr lang="it"/>
              <a:t>Order summary is displayed on the screen as a reminder</a:t>
            </a:r>
            <a:endParaRPr/>
          </a:p>
          <a:p>
            <a:pPr indent="-342900" lvl="0" marL="457200" rtl="0" algn="l">
              <a:spcBef>
                <a:spcPts val="0"/>
              </a:spcBef>
              <a:spcAft>
                <a:spcPts val="0"/>
              </a:spcAft>
              <a:buSzPts val="1800"/>
              <a:buChar char="●"/>
            </a:pPr>
            <a:r>
              <a:rPr lang="it"/>
              <a:t>Countdown is discrete and does not generate anxiety</a:t>
            </a:r>
            <a:endParaRPr/>
          </a:p>
          <a:p>
            <a:pPr indent="-342900" lvl="0" marL="457200" rtl="0" algn="l">
              <a:spcBef>
                <a:spcPts val="0"/>
              </a:spcBef>
              <a:spcAft>
                <a:spcPts val="0"/>
              </a:spcAft>
              <a:buSzPts val="1800"/>
              <a:buChar char="●"/>
            </a:pPr>
            <a:r>
              <a:rPr lang="it"/>
              <a:t>Impossible to proceed unless all steps are validated</a:t>
            </a:r>
            <a:endParaRPr/>
          </a:p>
        </p:txBody>
      </p:sp>
      <p:pic>
        <p:nvPicPr>
          <p:cNvPr id="113" name="Google Shape;113;p20"/>
          <p:cNvPicPr preferRelativeResize="0"/>
          <p:nvPr/>
        </p:nvPicPr>
        <p:blipFill>
          <a:blip r:embed="rId3">
            <a:alphaModFix/>
          </a:blip>
          <a:stretch>
            <a:fillRect/>
          </a:stretch>
        </p:blipFill>
        <p:spPr>
          <a:xfrm>
            <a:off x="5796600" y="289324"/>
            <a:ext cx="2126728" cy="4333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Tickets purchase - 2</a:t>
            </a:r>
            <a:endParaRPr/>
          </a:p>
        </p:txBody>
      </p:sp>
      <p:sp>
        <p:nvSpPr>
          <p:cNvPr id="119" name="Google Shape;119;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t>Selection of seats number and area in the same step</a:t>
            </a:r>
            <a:endParaRPr/>
          </a:p>
          <a:p>
            <a:pPr indent="-342900" lvl="0" marL="457200" rtl="0" algn="l">
              <a:spcBef>
                <a:spcPts val="0"/>
              </a:spcBef>
              <a:spcAft>
                <a:spcPts val="0"/>
              </a:spcAft>
              <a:buSzPts val="1800"/>
              <a:buChar char="●"/>
            </a:pPr>
            <a:r>
              <a:rPr lang="it"/>
              <a:t>An automatic counter gives feedback of the selection</a:t>
            </a:r>
            <a:endParaRPr/>
          </a:p>
          <a:p>
            <a:pPr indent="-342900" lvl="0" marL="457200" rtl="0" algn="l">
              <a:spcBef>
                <a:spcPts val="0"/>
              </a:spcBef>
              <a:spcAft>
                <a:spcPts val="0"/>
              </a:spcAft>
              <a:buSzPts val="1800"/>
              <a:buChar char="●"/>
            </a:pPr>
            <a:r>
              <a:rPr lang="it"/>
              <a:t>Ticket confirmation via completed purchase message</a:t>
            </a:r>
            <a:endParaRPr/>
          </a:p>
          <a:p>
            <a:pPr indent="0" lvl="0" marL="0" rtl="0" algn="l">
              <a:spcBef>
                <a:spcPts val="16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5086363" y="509082"/>
            <a:ext cx="1458467" cy="2967511"/>
          </a:xfrm>
          <a:prstGeom prst="rect">
            <a:avLst/>
          </a:prstGeom>
          <a:noFill/>
          <a:ln>
            <a:noFill/>
          </a:ln>
        </p:spPr>
      </p:pic>
      <p:pic>
        <p:nvPicPr>
          <p:cNvPr id="121" name="Google Shape;121;p21"/>
          <p:cNvPicPr preferRelativeResize="0"/>
          <p:nvPr/>
        </p:nvPicPr>
        <p:blipFill>
          <a:blip r:embed="rId4">
            <a:alphaModFix/>
          </a:blip>
          <a:stretch>
            <a:fillRect/>
          </a:stretch>
        </p:blipFill>
        <p:spPr>
          <a:xfrm>
            <a:off x="6117925" y="1113110"/>
            <a:ext cx="1441606" cy="2959081"/>
          </a:xfrm>
          <a:prstGeom prst="rect">
            <a:avLst/>
          </a:prstGeom>
          <a:noFill/>
          <a:ln>
            <a:noFill/>
          </a:ln>
        </p:spPr>
      </p:pic>
      <p:pic>
        <p:nvPicPr>
          <p:cNvPr id="122" name="Google Shape;122;p21"/>
          <p:cNvPicPr preferRelativeResize="0"/>
          <p:nvPr/>
        </p:nvPicPr>
        <p:blipFill>
          <a:blip r:embed="rId5">
            <a:alphaModFix/>
          </a:blip>
          <a:stretch>
            <a:fillRect/>
          </a:stretch>
        </p:blipFill>
        <p:spPr>
          <a:xfrm>
            <a:off x="7248756" y="1796506"/>
            <a:ext cx="1441606" cy="2943948"/>
          </a:xfrm>
          <a:prstGeom prst="rect">
            <a:avLst/>
          </a:prstGeom>
          <a:noFill/>
          <a:ln>
            <a:noFill/>
          </a:ln>
        </p:spPr>
      </p:pic>
      <p:sp>
        <p:nvSpPr>
          <p:cNvPr id="123" name="Google Shape;123;p21"/>
          <p:cNvSpPr txBox="1"/>
          <p:nvPr/>
        </p:nvSpPr>
        <p:spPr>
          <a:xfrm>
            <a:off x="7779547" y="1375953"/>
            <a:ext cx="675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3.</a:t>
            </a:r>
            <a:endParaRPr b="1" i="1" sz="1900">
              <a:latin typeface="Lato"/>
              <a:ea typeface="Lato"/>
              <a:cs typeface="Lato"/>
              <a:sym typeface="Lato"/>
            </a:endParaRPr>
          </a:p>
        </p:txBody>
      </p:sp>
      <p:sp>
        <p:nvSpPr>
          <p:cNvPr id="124" name="Google Shape;124;p21"/>
          <p:cNvSpPr txBox="1"/>
          <p:nvPr/>
        </p:nvSpPr>
        <p:spPr>
          <a:xfrm>
            <a:off x="5628100" y="42875"/>
            <a:ext cx="675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1.</a:t>
            </a:r>
            <a:endParaRPr b="1" i="1" sz="1900">
              <a:latin typeface="Lato"/>
              <a:ea typeface="Lato"/>
              <a:cs typeface="Lato"/>
              <a:sym typeface="Lato"/>
            </a:endParaRPr>
          </a:p>
        </p:txBody>
      </p:sp>
      <p:sp>
        <p:nvSpPr>
          <p:cNvPr id="125" name="Google Shape;125;p21"/>
          <p:cNvSpPr txBox="1"/>
          <p:nvPr/>
        </p:nvSpPr>
        <p:spPr>
          <a:xfrm>
            <a:off x="6648775" y="671100"/>
            <a:ext cx="6750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it" sz="1900">
                <a:latin typeface="Lato"/>
                <a:ea typeface="Lato"/>
                <a:cs typeface="Lato"/>
                <a:sym typeface="Lato"/>
              </a:rPr>
              <a:t>2.</a:t>
            </a:r>
            <a:endParaRPr b="1" i="1" sz="19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