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4" r:id="rId11"/>
    <p:sldId id="269" r:id="rId12"/>
    <p:sldId id="266" r:id="rId13"/>
    <p:sldId id="267" r:id="rId14"/>
    <p:sldId id="265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/>
    <p:restoredTop sz="94801"/>
  </p:normalViewPr>
  <p:slideViewPr>
    <p:cSldViewPr snapToGrid="0" snapToObjects="1">
      <p:cViewPr varScale="1">
        <p:scale>
          <a:sx n="158" d="100"/>
          <a:sy n="15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0721D-B8EB-C647-9690-172718DC0A74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2BFC4-ADFB-E143-9EE1-31A2D93719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7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2BFC4-ADFB-E143-9EE1-31A2D937198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0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2BFC4-ADFB-E143-9EE1-31A2D937198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43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2BFC4-ADFB-E143-9EE1-31A2D937198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9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2BFC4-ADFB-E143-9EE1-31A2D93719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07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2BFC4-ADFB-E143-9EE1-31A2D93719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8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4D0A7-D9C9-CE45-82CA-4E0ED4880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55595B-DAD5-E04F-BCD9-B68234D2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F7A87C-577A-F043-9A9A-0199C16B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6ED7E-FBDF-6846-98D7-C2845B15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BD3CB-9F13-F343-AEE5-1DD6716C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0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95246-B7A2-D740-BFFE-D96EE017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4C4FD-4714-5547-8E4A-DF754E71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EBBCB2-6132-F34A-B06F-86C8EF9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DBD4B-B812-DE45-9C88-88B4C3C0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2F1885-CC21-E742-9EF6-19774544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66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2E79E5-31A5-7E4D-A5EC-FD13D5A7E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C7C4F7-1B21-0E4F-A9E7-6F75600B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731DA1-094D-5D4D-880D-8D4EFF9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DACC2-EAE7-F54A-BDD8-6A3D36C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0AF0B-8C6E-2743-8892-E77E8AA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1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51998-860B-494B-BE28-6213AFB6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0E0DF8-F200-B84A-856B-BC50C06A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4EE60C-7665-BA42-BD82-92BD0079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4D8F1C-A32D-7540-9CC5-37E77987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44A79-8740-AE4B-AA82-068B448B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8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00189-FED5-D142-A886-AB0932E3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6D5D15-939B-0D4A-A21F-05023FEC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10409C-367C-C249-83D3-81D38796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9D01A4-978A-E64D-A58F-96C6ADB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B3F131-F618-0645-A149-82A951D3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1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6D897-EF95-0E49-97D4-4DEB7EE4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FC88D-777D-0347-AB66-E0A888E3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F9E293-03E7-044D-8A99-E54B0F26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E9053-00B4-B542-BB3E-4594DFE7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8EEF99-2059-6D41-A15F-499A3E3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9FB9DB-F622-D34C-AFA9-F843010D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92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3AAC6-BE0D-DE4E-A1B4-38172871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35B19-72A7-834E-813B-3DB29C9A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C04ABE-3319-E54B-9AB9-D4DDD353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4C0D75-E6C4-1B4C-B167-59FEFCF4B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78192A-03C8-194E-80CA-B97E53AFF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0BDD57-A0E3-424B-8029-D1C53F27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CDA9CA-9E02-844E-9652-CF1401A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57AB2E-76EC-7446-AC80-89805E87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2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17486-42D9-A749-98CF-A2C33738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616682-DA74-D14C-9AE7-D834C5C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BA6D5E-F51C-2147-A59E-9B032F32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98A5CA-6687-9E42-98E5-0905D56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30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48C0D3-B3A0-C94F-BFCF-BEA5A4EC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630443-89A7-8142-BD6F-9E42B968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800DA-1BF9-AD43-90C0-E0A56425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0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2DD23-C454-EB44-A131-150BEC98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CF1BC2-D8A8-F949-8BCA-46829111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5BBD56-F2B4-C245-B581-FD1C3FFE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1B8294-6707-D244-A5C0-83E36558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DC6ACD-C342-6148-9945-7CF9FC79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B1C954-6B02-5047-8304-27633A11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7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0C905-290C-504E-8A03-30915928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16DA46-CB76-CF47-92A3-4F8E446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EA4BE7-F37D-4547-8A89-47D18B87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E2621-C31F-4242-B4F8-5F5017A1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D52555-1993-5341-88EB-6E711486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4C0721-DB7F-CC4D-99A2-ABFAC39D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74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00F1A2-2327-BF41-8DA2-4E120A59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D339DC-00B6-BC4F-864C-C5221E2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8F409-5C93-EF43-9A11-89817D53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BD4F-4A83-4145-A28D-DB4888A8B508}" type="datetimeFigureOut">
              <a:rPr lang="it-IT" smtClean="0"/>
              <a:t>15/01/22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3133AC-6EC0-6845-AC1E-14B955026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35B70B-8FA0-3445-B5A1-9DC9450E4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1B9F-0701-314C-B88B-185DC0074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7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reinforcement-learning-with-openai-d445c2c687d2" TargetMode="External"/><Relationship Id="rId13" Type="http://schemas.openxmlformats.org/officeDocument/2006/relationships/hyperlink" Target="https://opensource.google/projects/dopamine" TargetMode="External"/><Relationship Id="rId3" Type="http://schemas.openxmlformats.org/officeDocument/2006/relationships/hyperlink" Target="https://it.wikipedia.org/wiki/Apprendimento_per_rinforzo" TargetMode="External"/><Relationship Id="rId7" Type="http://schemas.openxmlformats.org/officeDocument/2006/relationships/hyperlink" Target="https://gym.openai.com/" TargetMode="External"/><Relationship Id="rId12" Type="http://schemas.openxmlformats.org/officeDocument/2006/relationships/hyperlink" Target="https://github.com/google/gin-config/blob/master/docs/walkthrough.md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github.com/MattiaSpazzoli/Spazzoli-ReinforcementLearning-Experiments/blob/main/Experiments/DopamineExperimen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9/04/introduction-deep-q-learning-python/" TargetMode="External"/><Relationship Id="rId11" Type="http://schemas.openxmlformats.org/officeDocument/2006/relationships/hyperlink" Target="https://holmdk.github.io/2020/07/16/DQN_agent_ALE_dopamine.html" TargetMode="External"/><Relationship Id="rId5" Type="http://schemas.openxmlformats.org/officeDocument/2006/relationships/hyperlink" Target="https://www.youtube.com/watch?v=JgvyzIkgxF0&amp;ab_channel=ArxivInsights" TargetMode="External"/><Relationship Id="rId15" Type="http://schemas.openxmlformats.org/officeDocument/2006/relationships/hyperlink" Target="https://github.com/MattiaSpazzoli/Spazzoli-ReinforcementLearning-Experiments/blob/main/Experiments/OpenAiExperiment.ipynb" TargetMode="External"/><Relationship Id="rId10" Type="http://schemas.openxmlformats.org/officeDocument/2006/relationships/hyperlink" Target="https://medium.com/the-21st-century/google-dopamine-new-rl-framework-f84a35b7fb3f" TargetMode="External"/><Relationship Id="rId4" Type="http://schemas.openxmlformats.org/officeDocument/2006/relationships/hyperlink" Target="https://en.wikipedia.org/wiki/Reinforcement_learning" TargetMode="External"/><Relationship Id="rId9" Type="http://schemas.openxmlformats.org/officeDocument/2006/relationships/hyperlink" Target="https://github.com/openai/gym" TargetMode="External"/><Relationship Id="rId14" Type="http://schemas.openxmlformats.org/officeDocument/2006/relationships/hyperlink" Target="https://github.com/MattiaSpazzoli/Spazzoli-ReinforcementLearning-Experim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FE6FA8D6-1D57-0744-ABA1-D364C786CC34}"/>
              </a:ext>
            </a:extLst>
          </p:cNvPr>
          <p:cNvSpPr/>
          <p:nvPr/>
        </p:nvSpPr>
        <p:spPr>
          <a:xfrm>
            <a:off x="1524000" y="1869562"/>
            <a:ext cx="9514703" cy="2776009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1414D3-138B-FC46-8E7C-384C5CFD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006"/>
            <a:ext cx="9144000" cy="2227699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REINFORCEMENT</a:t>
            </a:r>
            <a:br>
              <a:rPr lang="it-IT" dirty="0">
                <a:solidFill>
                  <a:srgbClr val="00B0F0"/>
                </a:solidFill>
              </a:rPr>
            </a:br>
            <a:r>
              <a:rPr lang="it-IT" dirty="0">
                <a:solidFill>
                  <a:srgbClr val="00B0F0"/>
                </a:solidFill>
              </a:rPr>
              <a:t>LAERNING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F154FE-4940-3F44-B552-3B063CA5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5015"/>
            <a:ext cx="9144000" cy="1655762"/>
          </a:xfrm>
        </p:spPr>
        <p:txBody>
          <a:bodyPr/>
          <a:lstStyle/>
          <a:p>
            <a:r>
              <a:rPr lang="it-IT" dirty="0"/>
              <a:t>Mattia Spazzoli</a:t>
            </a:r>
          </a:p>
        </p:txBody>
      </p:sp>
    </p:spTree>
    <p:extLst>
      <p:ext uri="{BB962C8B-B14F-4D97-AF65-F5344CB8AC3E}">
        <p14:creationId xmlns:p14="http://schemas.microsoft.com/office/powerpoint/2010/main" val="380533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Dopamine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11F05-AAD8-E442-ACA2-CD5C355F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4" y="2784063"/>
            <a:ext cx="5233788" cy="2890708"/>
          </a:xfrm>
        </p:spPr>
        <p:txBody>
          <a:bodyPr>
            <a:normAutofit fontScale="92500" lnSpcReduction="20000"/>
          </a:bodyPr>
          <a:lstStyle/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Dopamine è un </a:t>
            </a:r>
            <a:r>
              <a:rPr lang="it-IT" sz="2200" dirty="0" err="1"/>
              <a:t>framework</a:t>
            </a:r>
            <a:r>
              <a:rPr lang="it-IT" sz="2200" dirty="0"/>
              <a:t> di ricerca per la prototipazione rapida di algoritmi di </a:t>
            </a:r>
            <a:r>
              <a:rPr lang="it-IT" sz="2200" dirty="0" err="1"/>
              <a:t>Reinforcement</a:t>
            </a:r>
            <a:r>
              <a:rPr lang="it-IT" sz="2200" dirty="0"/>
              <a:t> Learning 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La caratteristica che lo contraddistingue è il suo basarsi su file di configurazione di tipo Google gin-</a:t>
            </a:r>
            <a:r>
              <a:rPr lang="it-IT" sz="2200" dirty="0" err="1"/>
              <a:t>config</a:t>
            </a: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Supporta i seguenti Agenti: DQN, C51, Arcobaleno, IQN e SAC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3074" name="Picture 2" descr="GitHub - google/dopamine: Dopamine is a research framework for fast  prototyping of reinforcement learning algorithms.">
            <a:extLst>
              <a:ext uri="{FF2B5EF4-FFF2-40B4-BE49-F238E27FC236}">
                <a16:creationId xmlns:a16="http://schemas.microsoft.com/office/drawing/2014/main" id="{4C7CECBF-3DF4-864A-AC8F-DB69608E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99" y="3198465"/>
            <a:ext cx="2814422" cy="20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365125"/>
            <a:ext cx="10448666" cy="1325563"/>
          </a:xfrm>
        </p:spPr>
        <p:txBody>
          <a:bodyPr>
            <a:normAutofit/>
          </a:bodyPr>
          <a:lstStyle/>
          <a:p>
            <a:r>
              <a:rPr lang="it-IT" sz="4200" dirty="0">
                <a:solidFill>
                  <a:srgbClr val="00B0F0"/>
                </a:solidFill>
              </a:rPr>
              <a:t>Framework di configurazione gin-</a:t>
            </a:r>
            <a:r>
              <a:rPr lang="it-IT" sz="4200" dirty="0" err="1">
                <a:solidFill>
                  <a:srgbClr val="00B0F0"/>
                </a:solidFill>
              </a:rPr>
              <a:t>config</a:t>
            </a:r>
            <a:endParaRPr lang="it-IT" sz="4200" dirty="0">
              <a:solidFill>
                <a:srgbClr val="00B0F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B29173-033E-954C-936E-1973028FC9FC}"/>
              </a:ext>
            </a:extLst>
          </p:cNvPr>
          <p:cNvSpPr txBox="1"/>
          <p:nvPr/>
        </p:nvSpPr>
        <p:spPr>
          <a:xfrm>
            <a:off x="838200" y="200967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Gin è un </a:t>
            </a:r>
            <a:r>
              <a:rPr lang="it-IT" dirty="0" err="1"/>
              <a:t>framework</a:t>
            </a:r>
            <a:r>
              <a:rPr lang="it-IT" dirty="0"/>
              <a:t> leggero di configurazione per </a:t>
            </a:r>
            <a:r>
              <a:rPr lang="it-IT" dirty="0" err="1"/>
              <a:t>python</a:t>
            </a:r>
            <a:r>
              <a:rPr lang="it-IT" dirty="0"/>
              <a:t> basato sull’iniezione di dipendenza. Questo vuol dire che le funzioni o le classi possono essere decorate con la </a:t>
            </a:r>
            <a:r>
              <a:rPr lang="it-IT" dirty="0" err="1"/>
              <a:t>key</a:t>
            </a:r>
            <a:r>
              <a:rPr lang="it-IT" dirty="0"/>
              <a:t> @</a:t>
            </a:r>
            <a:r>
              <a:rPr lang="it-IT" dirty="0" err="1"/>
              <a:t>gin.configurable</a:t>
            </a:r>
            <a:r>
              <a:rPr lang="it-IT" dirty="0"/>
              <a:t> consentendo la configurazione dall’esterno attraverso un file gin-</a:t>
            </a:r>
            <a:r>
              <a:rPr lang="it-IT" dirty="0" err="1"/>
              <a:t>config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ABF1AC-8FA2-B24B-B5C6-7CA2F85D5431}"/>
              </a:ext>
            </a:extLst>
          </p:cNvPr>
          <p:cNvSpPr txBox="1"/>
          <p:nvPr/>
        </p:nvSpPr>
        <p:spPr>
          <a:xfrm>
            <a:off x="1040235" y="3258346"/>
            <a:ext cx="3934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Esempio con  @</a:t>
            </a:r>
            <a:r>
              <a:rPr lang="it-IT" b="1" dirty="0" err="1"/>
              <a:t>gin.configurable</a:t>
            </a:r>
            <a:r>
              <a:rPr lang="it-IT" b="1" dirty="0"/>
              <a:t>: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Decorazione in </a:t>
            </a:r>
            <a:r>
              <a:rPr lang="it-IT" dirty="0" err="1"/>
              <a:t>python</a:t>
            </a: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 err="1"/>
              <a:t>Binding</a:t>
            </a:r>
            <a:r>
              <a:rPr lang="it-IT" dirty="0"/>
              <a:t> all’interno del file gin-</a:t>
            </a:r>
            <a:r>
              <a:rPr lang="it-IT" dirty="0" err="1"/>
              <a:t>config</a:t>
            </a: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DDB333-74E5-F241-96A7-CCE5BCA6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84" y="4098044"/>
            <a:ext cx="2399252" cy="80522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3838DE-F387-7940-AD4B-EF13F336B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348"/>
          <a:stretch/>
        </p:blipFill>
        <p:spPr>
          <a:xfrm>
            <a:off x="1307985" y="5623024"/>
            <a:ext cx="2399251" cy="5026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3633E3-2A4E-3645-8525-0175CB05BEE3}"/>
              </a:ext>
            </a:extLst>
          </p:cNvPr>
          <p:cNvSpPr txBox="1"/>
          <p:nvPr/>
        </p:nvSpPr>
        <p:spPr>
          <a:xfrm>
            <a:off x="6517382" y="2933000"/>
            <a:ext cx="39347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Possibili decorazioni nel file </a:t>
            </a:r>
            <a:r>
              <a:rPr lang="it-IT" b="1" dirty="0" err="1"/>
              <a:t>python</a:t>
            </a:r>
            <a:r>
              <a:rPr lang="it-IT" b="1" dirty="0"/>
              <a:t>: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@</a:t>
            </a:r>
            <a:r>
              <a:rPr lang="it-IT" dirty="0" err="1"/>
              <a:t>gin.configurable</a:t>
            </a: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@</a:t>
            </a:r>
            <a:r>
              <a:rPr lang="it-IT" dirty="0" err="1"/>
              <a:t>gin.register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Possibili </a:t>
            </a:r>
            <a:r>
              <a:rPr lang="it-IT" b="1" dirty="0" err="1"/>
              <a:t>binding</a:t>
            </a:r>
            <a:r>
              <a:rPr lang="it-IT" b="1" dirty="0"/>
              <a:t> nel file gin-</a:t>
            </a:r>
            <a:r>
              <a:rPr lang="it-IT" b="1" dirty="0" err="1"/>
              <a:t>config</a:t>
            </a:r>
            <a:endParaRPr lang="it-IT" b="1" dirty="0"/>
          </a:p>
          <a:p>
            <a:r>
              <a:rPr lang="it-IT" dirty="0" err="1"/>
              <a:t>name.param</a:t>
            </a:r>
            <a:r>
              <a:rPr lang="it-IT" dirty="0"/>
              <a:t> =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scope/</a:t>
            </a:r>
            <a:r>
              <a:rPr lang="it-IT" dirty="0" err="1"/>
              <a:t>name.parame</a:t>
            </a:r>
            <a:r>
              <a:rPr lang="it-IT" dirty="0"/>
              <a:t> = </a:t>
            </a:r>
            <a:r>
              <a:rPr lang="it-IT" dirty="0" err="1"/>
              <a:t>value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Possibili riferimenti nel file gin-</a:t>
            </a:r>
            <a:r>
              <a:rPr lang="it-IT" b="1" dirty="0" err="1"/>
              <a:t>config</a:t>
            </a:r>
            <a:endParaRPr lang="it-IT" b="1" dirty="0"/>
          </a:p>
          <a:p>
            <a:r>
              <a:rPr lang="it-IT" dirty="0"/>
              <a:t>@</a:t>
            </a:r>
            <a:r>
              <a:rPr lang="it-IT" dirty="0" err="1"/>
              <a:t>soma_name</a:t>
            </a:r>
            <a:endParaRPr lang="it-IT" dirty="0"/>
          </a:p>
          <a:p>
            <a:r>
              <a:rPr lang="it-IT" dirty="0"/>
              <a:t>@scope/</a:t>
            </a:r>
            <a:r>
              <a:rPr lang="it-IT" dirty="0" err="1"/>
              <a:t>some_name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some_name</a:t>
            </a:r>
            <a:r>
              <a:rPr lang="it-IT" dirty="0"/>
              <a:t>()</a:t>
            </a:r>
          </a:p>
          <a:p>
            <a:r>
              <a:rPr lang="it-IT" dirty="0"/>
              <a:t>%MACRO_NAME</a:t>
            </a:r>
          </a:p>
        </p:txBody>
      </p:sp>
    </p:spTree>
    <p:extLst>
      <p:ext uri="{BB962C8B-B14F-4D97-AF65-F5344CB8AC3E}">
        <p14:creationId xmlns:p14="http://schemas.microsoft.com/office/powerpoint/2010/main" val="43932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BEA25-4630-BF4F-AEE4-D790E67880F9}"/>
              </a:ext>
            </a:extLst>
          </p:cNvPr>
          <p:cNvSpPr txBox="1"/>
          <p:nvPr/>
        </p:nvSpPr>
        <p:spPr>
          <a:xfrm>
            <a:off x="6317259" y="2355310"/>
            <a:ext cx="4979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  <a:r>
              <a:rPr lang="it-IT" sz="2400" b="1" dirty="0"/>
              <a:t>Google gin-</a:t>
            </a:r>
            <a:r>
              <a:rPr lang="it-IT" sz="2400" b="1" dirty="0" err="1"/>
              <a:t>config</a:t>
            </a:r>
            <a:r>
              <a:rPr lang="it-IT" sz="2400" b="1" dirty="0"/>
              <a:t>  e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b="1" dirty="0" err="1"/>
              <a:t>Deep</a:t>
            </a:r>
            <a:r>
              <a:rPr lang="it-IT" sz="2400" b="1" dirty="0"/>
              <a:t> </a:t>
            </a:r>
            <a:r>
              <a:rPr lang="it-IT" sz="2400" b="1" dirty="0" err="1"/>
              <a:t>Q</a:t>
            </a:r>
            <a:r>
              <a:rPr lang="it-IT" sz="2400" b="1" dirty="0"/>
              <a:t> Learning Agent  </a:t>
            </a:r>
          </a:p>
        </p:txBody>
      </p:sp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365125"/>
            <a:ext cx="10448666" cy="1325563"/>
          </a:xfrm>
        </p:spPr>
        <p:txBody>
          <a:bodyPr>
            <a:normAutofit/>
          </a:bodyPr>
          <a:lstStyle/>
          <a:p>
            <a:r>
              <a:rPr lang="it-IT" sz="4200" dirty="0">
                <a:solidFill>
                  <a:srgbClr val="00B0F0"/>
                </a:solidFill>
              </a:rPr>
              <a:t>Dopamine – Esperimento con «CartPole-v0»  </a:t>
            </a:r>
          </a:p>
        </p:txBody>
      </p:sp>
      <p:pic>
        <p:nvPicPr>
          <p:cNvPr id="2054" name="Picture 6" descr="Introducing CartPole-v1 | Hands-On Q-Learning with Python">
            <a:extLst>
              <a:ext uri="{FF2B5EF4-FFF2-40B4-BE49-F238E27FC236}">
                <a16:creationId xmlns:a16="http://schemas.microsoft.com/office/drawing/2014/main" id="{DCD911B5-4DD2-064D-870C-BF6A1005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99" y="4159630"/>
            <a:ext cx="1597498" cy="10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itHub - google/dopamine: Dopamine is a research framework for fast  prototyping of reinforcement learning algorithms.">
            <a:extLst>
              <a:ext uri="{FF2B5EF4-FFF2-40B4-BE49-F238E27FC236}">
                <a16:creationId xmlns:a16="http://schemas.microsoft.com/office/drawing/2014/main" id="{44031DEA-0E6D-6141-A736-DB8C4171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99" y="3334736"/>
            <a:ext cx="852701" cy="62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461577-36F8-8448-AC6A-42F387D0F45D}"/>
              </a:ext>
            </a:extLst>
          </p:cNvPr>
          <p:cNvSpPr txBox="1"/>
          <p:nvPr/>
        </p:nvSpPr>
        <p:spPr>
          <a:xfrm>
            <a:off x="7658100" y="3461559"/>
            <a:ext cx="2205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Dopamine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2363276-8B5A-584D-8B6A-AE764A76C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31" y="1967986"/>
            <a:ext cx="4680307" cy="456029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34F42CB-3DA7-1947-B027-C10BB594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679" y="2329120"/>
            <a:ext cx="2205990" cy="6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6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365125"/>
            <a:ext cx="10448666" cy="1325563"/>
          </a:xfrm>
        </p:spPr>
        <p:txBody>
          <a:bodyPr>
            <a:normAutofit/>
          </a:bodyPr>
          <a:lstStyle/>
          <a:p>
            <a:r>
              <a:rPr lang="it-IT" sz="4200" dirty="0">
                <a:solidFill>
                  <a:srgbClr val="00B0F0"/>
                </a:solidFill>
              </a:rPr>
              <a:t>Ricompense a confronto</a:t>
            </a:r>
          </a:p>
        </p:txBody>
      </p:sp>
      <p:pic>
        <p:nvPicPr>
          <p:cNvPr id="6" name="Immagine 5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E35057CD-A24A-0746-9866-77F56D30A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" r="1221" b="4090"/>
          <a:stretch/>
        </p:blipFill>
        <p:spPr>
          <a:xfrm>
            <a:off x="6343650" y="2364486"/>
            <a:ext cx="5556732" cy="274732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8264E0-9F16-3D4C-A1FA-6D492A813383}"/>
              </a:ext>
            </a:extLst>
          </p:cNvPr>
          <p:cNvSpPr txBox="1"/>
          <p:nvPr/>
        </p:nvSpPr>
        <p:spPr>
          <a:xfrm>
            <a:off x="8045691" y="5431851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B0F0"/>
                </a:solidFill>
                <a:latin typeface="+mj-lt"/>
              </a:rPr>
              <a:t>Dopamine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3047F4-6B78-5B49-B5B1-D7459CE358E6}"/>
              </a:ext>
            </a:extLst>
          </p:cNvPr>
          <p:cNvSpPr txBox="1"/>
          <p:nvPr/>
        </p:nvSpPr>
        <p:spPr>
          <a:xfrm>
            <a:off x="1759490" y="5423022"/>
            <a:ext cx="255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00B0F0"/>
                </a:solidFill>
                <a:latin typeface="+mj-lt"/>
              </a:rPr>
              <a:t>OpenAI</a:t>
            </a:r>
            <a:r>
              <a:rPr lang="it-IT" sz="3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it-IT" sz="3600" b="1" dirty="0" err="1">
                <a:solidFill>
                  <a:srgbClr val="00B0F0"/>
                </a:solidFill>
                <a:latin typeface="+mj-lt"/>
              </a:rPr>
              <a:t>Gym</a:t>
            </a:r>
            <a:endParaRPr lang="it-IT" sz="3600" b="1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14" name="Immagine 13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36B670F7-3ED5-F541-8EF3-05461137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6742"/>
            <a:ext cx="6072111" cy="289222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DDDD5B-B934-0248-9699-5C8BDDCEA78F}"/>
              </a:ext>
            </a:extLst>
          </p:cNvPr>
          <p:cNvSpPr txBox="1"/>
          <p:nvPr/>
        </p:nvSpPr>
        <p:spPr>
          <a:xfrm>
            <a:off x="11161986" y="3310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755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Differenze tra </a:t>
            </a:r>
            <a:r>
              <a:rPr lang="it-IT" dirty="0" err="1">
                <a:solidFill>
                  <a:srgbClr val="00B0F0"/>
                </a:solidFill>
              </a:rPr>
              <a:t>OpenAI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Gym</a:t>
            </a:r>
            <a:r>
              <a:rPr lang="it-IT" dirty="0">
                <a:solidFill>
                  <a:srgbClr val="00B0F0"/>
                </a:solidFill>
              </a:rPr>
              <a:t> e Dopamine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D5DFBBB7-1AF6-1A41-8592-6869F1D8F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714044"/>
              </p:ext>
            </p:extLst>
          </p:nvPr>
        </p:nvGraphicFramePr>
        <p:xfrm>
          <a:off x="838200" y="2045970"/>
          <a:ext cx="10515600" cy="41262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60029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1884904"/>
                    </a:ext>
                  </a:extLst>
                </a:gridCol>
              </a:tblGrid>
              <a:tr h="825246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 err="1">
                          <a:solidFill>
                            <a:srgbClr val="00B0F0"/>
                          </a:solidFill>
                        </a:rPr>
                        <a:t>Gym</a:t>
                      </a:r>
                      <a:endParaRPr lang="it-IT" sz="3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rgbClr val="00B0F0"/>
                          </a:solidFill>
                        </a:rPr>
                        <a:t>Dopamine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07610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Insieme di Ambienti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98390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Facilità nella comprensione del meccanismo di apprendimento con rinforzo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Forte astrazione rispetto alle dinamiche di apprendimento con rinforzo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05428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Difficoltà nella scrittura di Agenti complessi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Facilità nell’utilizzo di Agenti complessi già disponibili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35221"/>
                  </a:ext>
                </a:extLst>
              </a:tr>
              <a:tr h="825246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Focus sulla scrittura del codice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Focus sulla configurazione di file gin-</a:t>
                      </a:r>
                      <a:r>
                        <a:rPr lang="it-IT" sz="2000" dirty="0" err="1"/>
                        <a:t>config</a:t>
                      </a:r>
                      <a:endParaRPr lang="it-I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0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1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365125"/>
            <a:ext cx="10448666" cy="1325563"/>
          </a:xfrm>
        </p:spPr>
        <p:txBody>
          <a:bodyPr>
            <a:normAutofit/>
          </a:bodyPr>
          <a:lstStyle/>
          <a:p>
            <a:r>
              <a:rPr lang="it-IT" sz="4200" dirty="0">
                <a:solidFill>
                  <a:srgbClr val="00B0F0"/>
                </a:solidFill>
              </a:rPr>
              <a:t>Riferimenti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C3C4C-5C33-BC41-957A-605679711411}"/>
              </a:ext>
            </a:extLst>
          </p:cNvPr>
          <p:cNvSpPr txBox="1"/>
          <p:nvPr/>
        </p:nvSpPr>
        <p:spPr>
          <a:xfrm>
            <a:off x="838200" y="2153225"/>
            <a:ext cx="10515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F0"/>
                </a:solidFill>
              </a:rPr>
              <a:t>Fonti per lo studio del </a:t>
            </a:r>
            <a:r>
              <a:rPr lang="it-IT" b="1" dirty="0" err="1">
                <a:solidFill>
                  <a:srgbClr val="00B0F0"/>
                </a:solidFill>
              </a:rPr>
              <a:t>Reinforcment</a:t>
            </a:r>
            <a:r>
              <a:rPr lang="it-IT" b="1" dirty="0">
                <a:solidFill>
                  <a:srgbClr val="00B0F0"/>
                </a:solidFill>
              </a:rPr>
              <a:t> Learning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3"/>
              </a:rPr>
              <a:t>https://it.wikipedia.org/wiki/Apprendimento_per_rinforzo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4"/>
              </a:rPr>
              <a:t>https://en.wikipedia.org/wiki/Reinforcement_learning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5"/>
              </a:rPr>
              <a:t>https://www.youtube.com/watch?v=JgvyzIkgxF0&amp;ab_channel=ArxivInsights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6"/>
              </a:rPr>
              <a:t>https://www.analyticsvidhya.com/blog/2019/04/introduction-deep-q-learning-python/</a:t>
            </a:r>
            <a:r>
              <a:rPr lang="it-IT" sz="1200" dirty="0"/>
              <a:t> </a:t>
            </a:r>
          </a:p>
          <a:p>
            <a:endParaRPr lang="it-IT" sz="1200" dirty="0"/>
          </a:p>
          <a:p>
            <a:r>
              <a:rPr lang="it-IT" b="1" dirty="0">
                <a:solidFill>
                  <a:srgbClr val="00B0F0"/>
                </a:solidFill>
              </a:rPr>
              <a:t>Fonti per lo sviluppo dell’esperimento con </a:t>
            </a:r>
            <a:r>
              <a:rPr lang="it-IT" b="1" dirty="0" err="1">
                <a:solidFill>
                  <a:srgbClr val="00B0F0"/>
                </a:solidFill>
              </a:rPr>
              <a:t>OpenAI</a:t>
            </a:r>
            <a:r>
              <a:rPr lang="it-IT" b="1" dirty="0">
                <a:solidFill>
                  <a:srgbClr val="00B0F0"/>
                </a:solidFill>
              </a:rPr>
              <a:t> </a:t>
            </a:r>
            <a:r>
              <a:rPr lang="it-IT" b="1" dirty="0" err="1">
                <a:solidFill>
                  <a:srgbClr val="00B0F0"/>
                </a:solidFill>
              </a:rPr>
              <a:t>Gym</a:t>
            </a:r>
            <a:endParaRPr lang="it-IT" b="1" dirty="0">
              <a:solidFill>
                <a:srgbClr val="00B0F0"/>
              </a:solidFill>
            </a:endParaRP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7"/>
              </a:rPr>
              <a:t>https://gym.openai.com/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8"/>
              </a:rPr>
              <a:t>https://towardsdatascience.com/reinforcement-learning-with-openai-d445c2c687d2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9"/>
              </a:rPr>
              <a:t>https://github.com/openai/gym</a:t>
            </a:r>
            <a:r>
              <a:rPr lang="it-IT" sz="1200" dirty="0"/>
              <a:t> </a:t>
            </a:r>
          </a:p>
          <a:p>
            <a:endParaRPr lang="it-IT" sz="1200" dirty="0"/>
          </a:p>
          <a:p>
            <a:r>
              <a:rPr lang="it-IT" b="1" dirty="0">
                <a:solidFill>
                  <a:srgbClr val="00B0F0"/>
                </a:solidFill>
              </a:rPr>
              <a:t>Fonti per lo sviluppo dell’esperimento con Dopamine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10"/>
              </a:rPr>
              <a:t>https://medium.com/the-21st-century/google-dopamine-new-rl-framework-f84a35b7fb3f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11"/>
              </a:rPr>
              <a:t>https://holmdk.github.io/2020/07/16/DQN_agent_ALE_dopamine.html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12"/>
              </a:rPr>
              <a:t>https://github.com/google/gin-config/blob/master/docs/walkthrough.md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>
                <a:hlinkClick r:id="rId13"/>
              </a:rPr>
              <a:t>https://opensource.google/projects/dopamine</a:t>
            </a:r>
            <a:r>
              <a:rPr lang="it-IT" sz="1200" dirty="0"/>
              <a:t> </a:t>
            </a:r>
          </a:p>
          <a:p>
            <a:endParaRPr lang="it-IT" sz="1200" dirty="0"/>
          </a:p>
          <a:p>
            <a:r>
              <a:rPr lang="it-IT" b="1" dirty="0">
                <a:solidFill>
                  <a:srgbClr val="00B0F0"/>
                </a:solidFill>
              </a:rPr>
              <a:t>Riferimenti al materiale </a:t>
            </a:r>
            <a:r>
              <a:rPr lang="it-IT" b="1" dirty="0" err="1">
                <a:solidFill>
                  <a:srgbClr val="00B0F0"/>
                </a:solidFill>
              </a:rPr>
              <a:t>GitHub</a:t>
            </a:r>
            <a:endParaRPr lang="it-IT" b="1" dirty="0">
              <a:solidFill>
                <a:srgbClr val="00B0F0"/>
              </a:solidFill>
            </a:endParaRP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 err="1"/>
              <a:t>Repository</a:t>
            </a:r>
            <a:r>
              <a:rPr lang="it-IT" sz="1200" dirty="0"/>
              <a:t> dell’attività progettuale: </a:t>
            </a:r>
            <a:r>
              <a:rPr lang="it-IT" sz="1200" dirty="0">
                <a:hlinkClick r:id="rId14"/>
              </a:rPr>
              <a:t>https://github.com/MattiaSpazzoli/Spazzoli-ReinforcementLearning-Experiments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/>
              <a:t>Esperimento </a:t>
            </a:r>
            <a:r>
              <a:rPr lang="it-IT" sz="1200" dirty="0" err="1"/>
              <a:t>OpenAI</a:t>
            </a:r>
            <a:r>
              <a:rPr lang="it-IT" sz="1200" dirty="0"/>
              <a:t> </a:t>
            </a:r>
            <a:r>
              <a:rPr lang="it-IT" sz="1200" dirty="0" err="1"/>
              <a:t>Gym</a:t>
            </a:r>
            <a:r>
              <a:rPr lang="it-IT" sz="1200" dirty="0"/>
              <a:t>: </a:t>
            </a:r>
            <a:r>
              <a:rPr lang="it-IT" sz="1200" dirty="0">
                <a:hlinkClick r:id="rId15"/>
              </a:rPr>
              <a:t>https://github.com/MattiaSpazzoli/Spazzoli-ReinforcementLearning-Experiments/blob/main/Experiments/OpenAiExperiment.ipynb</a:t>
            </a:r>
            <a:r>
              <a:rPr lang="it-IT" sz="12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1200" dirty="0"/>
              <a:t>Esperimento Dopamine: </a:t>
            </a:r>
            <a:r>
              <a:rPr lang="it-IT" sz="1200" dirty="0">
                <a:hlinkClick r:id="rId16"/>
              </a:rPr>
              <a:t>https://github.com/MattiaSpazzoli/Spazzoli-ReinforcementLearning-Experiments/blob/main/Experiments/DopamineExperiment.ipynb</a:t>
            </a:r>
            <a:r>
              <a:rPr lang="it-IT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58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11F05-AAD8-E442-ACA2-CD5C355F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557"/>
            <a:ext cx="5100145" cy="27043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b="1" dirty="0" err="1"/>
              <a:t>Reinforcement</a:t>
            </a:r>
            <a:r>
              <a:rPr lang="it-IT" b="1" dirty="0"/>
              <a:t> Learning </a:t>
            </a:r>
            <a:r>
              <a:rPr lang="it-IT" dirty="0"/>
              <a:t>è una tecnica di apprendimento automatico che punta a realizzare agenti autonomi in grado di scegliere azioni da compiere per il conseguimento di determinati obiettivi tramite interazione con l'ambiente in cui sono immersi.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A1710D-7300-2847-B1D5-0A40DE3302B3}"/>
              </a:ext>
            </a:extLst>
          </p:cNvPr>
          <p:cNvSpPr txBox="1"/>
          <p:nvPr/>
        </p:nvSpPr>
        <p:spPr>
          <a:xfrm>
            <a:off x="2536934" y="5475891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it.wikipedia.org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8F065-6E84-8B42-9F39-98FE51D6D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08" y="2306310"/>
            <a:ext cx="3634828" cy="363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Modo di apprendimento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11F05-AAD8-E442-ACA2-CD5C355F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13486"/>
            <a:ext cx="5514363" cy="338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L’apprendimento avviene tramite ripetute  iterazioni «trial-and-</a:t>
            </a:r>
            <a:r>
              <a:rPr lang="it-IT" sz="2200" dirty="0" err="1"/>
              <a:t>error</a:t>
            </a:r>
            <a:r>
              <a:rPr lang="it-IT" sz="2200" dirty="0"/>
              <a:t>» con un ambiente dinamico:</a:t>
            </a:r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L’ Agente esegue un’azione sull’ambiente</a:t>
            </a:r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All’Agente viene restituito un valore di ricompensa che andrà ad aggiornare la politica di apprendimento</a:t>
            </a:r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L’Ambiente muta in base all’azione svolta e viene  fatto visualizzare all’agente</a:t>
            </a:r>
          </a:p>
        </p:txBody>
      </p:sp>
      <p:pic>
        <p:nvPicPr>
          <p:cNvPr id="2050" name="Picture 2" descr="Introduzione al reinforcement learning: cos&amp;#39;è, quando si usa?">
            <a:extLst>
              <a:ext uri="{FF2B5EF4-FFF2-40B4-BE49-F238E27FC236}">
                <a16:creationId xmlns:a16="http://schemas.microsoft.com/office/drawing/2014/main" id="{38D4346C-8CE9-9F4A-924F-78BA7BC4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55" y="2300856"/>
            <a:ext cx="4401810" cy="369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Flusso di lavoro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4E6B77B-B530-ED49-B54B-C52E6401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67" y="5256880"/>
            <a:ext cx="8928100" cy="1346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847DC5-D3B0-CC4E-94B6-25A01FD73A8F}"/>
              </a:ext>
            </a:extLst>
          </p:cNvPr>
          <p:cNvSpPr txBox="1"/>
          <p:nvPr/>
        </p:nvSpPr>
        <p:spPr>
          <a:xfrm>
            <a:off x="997904" y="2186898"/>
            <a:ext cx="4806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Definire le attività che l’agente deve apprendere, eventualmente in obiettivi primari e secondari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Definire l’ambiente in cui l’agente opera, compresa l’interfaccia di comunicazione tra i due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Definire il sistema di ricompensa che l’agente usa per valutare la propria 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937E3B-3845-1345-83C8-E70FEBF3AB01}"/>
              </a:ext>
            </a:extLst>
          </p:cNvPr>
          <p:cNvSpPr txBox="1"/>
          <p:nvPr/>
        </p:nvSpPr>
        <p:spPr>
          <a:xfrm>
            <a:off x="6380840" y="2186898"/>
            <a:ext cx="4806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dirty="0"/>
              <a:t>Creare l’agente, configurandone l’algoritmo di apprendimento e definendone la politica</a:t>
            </a:r>
          </a:p>
          <a:p>
            <a:pPr marL="342900" indent="-342900">
              <a:buFont typeface="+mj-lt"/>
              <a:buAutoNum type="arabicPeriod" startAt="4"/>
            </a:pPr>
            <a:endParaRPr lang="it-IT" dirty="0"/>
          </a:p>
          <a:p>
            <a:pPr marL="342900" indent="-342900">
              <a:buFont typeface="+mj-lt"/>
              <a:buAutoNum type="arabicPeriod" startAt="4"/>
            </a:pPr>
            <a:r>
              <a:rPr lang="it-IT" dirty="0"/>
              <a:t>Addestramento della politica attraverso l’uso di dell’ambiente, della ricompensa e dell’algoritmo di addestramento</a:t>
            </a:r>
          </a:p>
          <a:p>
            <a:pPr marL="342900" indent="-342900">
              <a:buFont typeface="+mj-lt"/>
              <a:buAutoNum type="arabicPeriod" startAt="4"/>
            </a:pPr>
            <a:endParaRPr lang="it-IT" dirty="0"/>
          </a:p>
          <a:p>
            <a:pPr marL="342900" indent="-342900">
              <a:buFont typeface="+mj-lt"/>
              <a:buAutoNum type="arabicPeriod" startAt="4"/>
            </a:pPr>
            <a:r>
              <a:rPr lang="it-IT" dirty="0"/>
              <a:t>Valutazione delle performance dell’agente</a:t>
            </a:r>
          </a:p>
          <a:p>
            <a:pPr marL="342900" indent="-342900">
              <a:buFont typeface="+mj-lt"/>
              <a:buAutoNum type="arabicPeriod" startAt="4"/>
            </a:pPr>
            <a:endParaRPr lang="it-IT" dirty="0"/>
          </a:p>
          <a:p>
            <a:pPr marL="342900" indent="-342900">
              <a:buFont typeface="+mj-lt"/>
              <a:buAutoNum type="arabicPeriod" startAt="4"/>
            </a:pPr>
            <a:r>
              <a:rPr lang="it-IT" dirty="0"/>
              <a:t>Distribuzione della politica addestrata</a:t>
            </a:r>
          </a:p>
        </p:txBody>
      </p:sp>
    </p:spTree>
    <p:extLst>
      <p:ext uri="{BB962C8B-B14F-4D97-AF65-F5344CB8AC3E}">
        <p14:creationId xmlns:p14="http://schemas.microsoft.com/office/powerpoint/2010/main" val="35348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7" y="365125"/>
            <a:ext cx="10058401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RL con agente </a:t>
            </a:r>
            <a:r>
              <a:rPr lang="it-IT" dirty="0" err="1">
                <a:solidFill>
                  <a:srgbClr val="00B0F0"/>
                </a:solidFill>
              </a:rPr>
              <a:t>Deep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Q</a:t>
            </a:r>
            <a:r>
              <a:rPr lang="it-IT" dirty="0">
                <a:solidFill>
                  <a:srgbClr val="00B0F0"/>
                </a:solidFill>
              </a:rPr>
              <a:t>-Learning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89E3ED3-4A02-1146-88FE-83E742FC9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2"/>
          <a:stretch/>
        </p:blipFill>
        <p:spPr>
          <a:xfrm>
            <a:off x="857478" y="4501651"/>
            <a:ext cx="4845430" cy="146113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3865E4-768D-2E4B-80E6-53F02E677BE1}"/>
              </a:ext>
            </a:extLst>
          </p:cNvPr>
          <p:cNvSpPr txBox="1"/>
          <p:nvPr/>
        </p:nvSpPr>
        <p:spPr>
          <a:xfrm>
            <a:off x="6104237" y="448747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Per fronteggiare la potenziale lunghezza del </a:t>
            </a:r>
            <a:r>
              <a:rPr lang="it-IT" dirty="0" err="1"/>
              <a:t>Q</a:t>
            </a:r>
            <a:r>
              <a:rPr lang="it-IT" dirty="0"/>
              <a:t> </a:t>
            </a:r>
            <a:r>
              <a:rPr lang="it-IT" dirty="0" err="1"/>
              <a:t>learning</a:t>
            </a:r>
            <a:r>
              <a:rPr lang="it-IT" dirty="0"/>
              <a:t> si utilizza la </a:t>
            </a:r>
            <a:r>
              <a:rPr lang="it-IT" dirty="0" err="1"/>
              <a:t>Deep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-Learning che approssima il valore di </a:t>
            </a:r>
            <a:r>
              <a:rPr lang="it-IT" dirty="0" err="1"/>
              <a:t>Q</a:t>
            </a:r>
            <a:r>
              <a:rPr lang="it-IT" dirty="0"/>
              <a:t> tramite una rete neurale: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Memoria salvata integralmente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Azione dettata dall’uscita massima della rete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Funzione di </a:t>
            </a:r>
            <a:r>
              <a:rPr lang="it-IT" dirty="0" err="1"/>
              <a:t>loss</a:t>
            </a:r>
            <a:r>
              <a:rPr lang="it-IT" dirty="0"/>
              <a:t> data da </a:t>
            </a:r>
          </a:p>
          <a:p>
            <a:pPr lvl="1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891E93C-2265-874B-8C39-5D0E5B70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2" y="6267820"/>
            <a:ext cx="3561573" cy="3391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B806F51-3588-8E45-98EE-793932903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4" r="15873" b="48672"/>
          <a:stretch/>
        </p:blipFill>
        <p:spPr>
          <a:xfrm>
            <a:off x="1110932" y="2321613"/>
            <a:ext cx="4179606" cy="1781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F37DB15-A18F-244F-951E-292680AF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12" y="4069022"/>
            <a:ext cx="2436081" cy="3306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6BECA2-D2E8-7548-91C4-28C6A9608366}"/>
              </a:ext>
            </a:extLst>
          </p:cNvPr>
          <p:cNvSpPr txBox="1"/>
          <p:nvPr/>
        </p:nvSpPr>
        <p:spPr>
          <a:xfrm>
            <a:off x="6104237" y="2058396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Basata sul processo decisionale di </a:t>
            </a:r>
            <a:r>
              <a:rPr lang="it-IT" dirty="0" err="1"/>
              <a:t>Markov</a:t>
            </a:r>
            <a:r>
              <a:rPr lang="it-IT" dirty="0"/>
              <a:t>: una proprietà che ci fornisce la migliore mossa osservando esclusivamente l’ultimo stato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dirty="0"/>
              <a:t>L’agente eseguirà azioni con massima ricompensa, ottenuta grazie ad una funzione ricorsiva e chiamata </a:t>
            </a:r>
            <a:r>
              <a:rPr lang="it-IT" dirty="0" err="1"/>
              <a:t>Q</a:t>
            </a:r>
            <a:r>
              <a:rPr lang="it-IT" dirty="0"/>
              <a:t>-Value: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1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7" y="365125"/>
            <a:ext cx="10058401" cy="1325563"/>
          </a:xfrm>
        </p:spPr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Ambiente CartPole-v0</a:t>
            </a:r>
          </a:p>
        </p:txBody>
      </p:sp>
      <p:pic>
        <p:nvPicPr>
          <p:cNvPr id="2050" name="Picture 2" descr="CartPole GIF | Gfycat">
            <a:extLst>
              <a:ext uri="{FF2B5EF4-FFF2-40B4-BE49-F238E27FC236}">
                <a16:creationId xmlns:a16="http://schemas.microsoft.com/office/drawing/2014/main" id="{A12CF2C9-E488-5E47-8323-04357758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7" y="2479011"/>
            <a:ext cx="4770033" cy="31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5AD5E1-363E-0044-977C-996E5ABBAD42}"/>
              </a:ext>
            </a:extLst>
          </p:cNvPr>
          <p:cNvSpPr txBox="1"/>
          <p:nvPr/>
        </p:nvSpPr>
        <p:spPr>
          <a:xfrm>
            <a:off x="6751273" y="2184003"/>
            <a:ext cx="460252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Menlo Regular" panose="020B0609030804020204" pitchFamily="49" charset="0"/>
              <a:buChar char="☛"/>
            </a:pPr>
            <a:r>
              <a:rPr lang="it-IT" sz="2000" dirty="0"/>
              <a:t>Ambiente appartenente a </a:t>
            </a:r>
            <a:r>
              <a:rPr lang="it-IT" sz="2000" dirty="0" err="1"/>
              <a:t>OpenAI</a:t>
            </a:r>
            <a:r>
              <a:rPr lang="it-IT" sz="2000" dirty="0"/>
              <a:t> </a:t>
            </a:r>
            <a:r>
              <a:rPr lang="it-IT" sz="2000" dirty="0" err="1"/>
              <a:t>Gym</a:t>
            </a:r>
            <a:endParaRPr lang="it-IT" sz="2000" dirty="0"/>
          </a:p>
          <a:p>
            <a:pPr marL="342900" indent="-342900">
              <a:buFont typeface="Menlo Regular" panose="020B0609030804020204" pitchFamily="49" charset="0"/>
              <a:buChar char="☛"/>
            </a:pPr>
            <a:endParaRPr lang="it-IT" sz="2000" dirty="0"/>
          </a:p>
          <a:p>
            <a:pPr marL="342900" indent="-342900">
              <a:buFont typeface="Menlo Regular" panose="020B0609030804020204" pitchFamily="49" charset="0"/>
              <a:buChar char="☛"/>
            </a:pPr>
            <a:r>
              <a:rPr lang="it-IT" sz="2000" dirty="0"/>
              <a:t>Le mosse possibili all’interno di questo ambiente sono spostare il carrello a destra o a sinistra</a:t>
            </a:r>
          </a:p>
          <a:p>
            <a:pPr marL="342900" indent="-342900">
              <a:buFont typeface="Menlo Regular" panose="020B0609030804020204" pitchFamily="49" charset="0"/>
              <a:buChar char="☛"/>
            </a:pPr>
            <a:endParaRPr lang="it-IT" sz="2000" dirty="0"/>
          </a:p>
          <a:p>
            <a:pPr marL="342900" indent="-342900">
              <a:buFont typeface="Menlo Regular" panose="020B0609030804020204" pitchFamily="49" charset="0"/>
              <a:buChar char="☛"/>
            </a:pPr>
            <a:r>
              <a:rPr lang="it-IT" sz="2000" dirty="0"/>
              <a:t>La ricompensa ricevuta può avere valore 1 o -1 </a:t>
            </a:r>
          </a:p>
          <a:p>
            <a:pPr marL="342900" indent="-342900">
              <a:buFont typeface="Menlo Regular" panose="020B0609030804020204" pitchFamily="49" charset="0"/>
              <a:buChar char="☛"/>
            </a:pPr>
            <a:endParaRPr lang="it-IT" sz="2000" dirty="0"/>
          </a:p>
          <a:p>
            <a:pPr marL="342900" indent="-342900">
              <a:buFont typeface="Menlo Regular" panose="020B0609030804020204" pitchFamily="49" charset="0"/>
              <a:buChar char="☛"/>
            </a:pPr>
            <a:r>
              <a:rPr lang="it-IT" sz="2000" dirty="0"/>
              <a:t>Un episodio termina se il palo dista dalla verticale più di 15° oppure il carrello sarà a più di 2,4 unità dal centro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8077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 err="1">
                <a:solidFill>
                  <a:srgbClr val="00B0F0"/>
                </a:solidFill>
              </a:rPr>
              <a:t>OpenaAI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Gym</a:t>
            </a:r>
            <a:r>
              <a:rPr lang="it-IT" dirty="0">
                <a:solidFill>
                  <a:srgbClr val="00B0F0"/>
                </a:solidFill>
              </a:rPr>
              <a:t> - 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11F05-AAD8-E442-ACA2-CD5C355F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4" y="2836781"/>
            <a:ext cx="5514363" cy="2896872"/>
          </a:xfrm>
        </p:spPr>
        <p:txBody>
          <a:bodyPr>
            <a:normAutofit fontScale="77500" lnSpcReduction="20000"/>
          </a:bodyPr>
          <a:lstStyle/>
          <a:p>
            <a:pPr>
              <a:buFont typeface="Menlo Regular" panose="020B0609030804020204" pitchFamily="49" charset="0"/>
              <a:buChar char="☛"/>
            </a:pPr>
            <a:r>
              <a:rPr lang="it-IT" sz="2200" dirty="0" err="1"/>
              <a:t>OpenAi</a:t>
            </a:r>
            <a:r>
              <a:rPr lang="it-IT" sz="2200" dirty="0"/>
              <a:t> </a:t>
            </a:r>
            <a:r>
              <a:rPr lang="it-IT" sz="2200" dirty="0" err="1"/>
              <a:t>Gym</a:t>
            </a:r>
            <a:r>
              <a:rPr lang="it-IT" sz="2200" dirty="0"/>
              <a:t> è una collezione di ambienti che possono essere utilizzati per elaborare un algoritmo di </a:t>
            </a:r>
            <a:r>
              <a:rPr lang="it-IT" sz="2200" dirty="0" err="1"/>
              <a:t>Reinforcement</a:t>
            </a:r>
            <a:r>
              <a:rPr lang="it-IT" sz="2200" dirty="0"/>
              <a:t> Learning.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Gli ambienti disponibili hanno un’interfaccia condivisa permettendo l’utilizzo di algoritmi generali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Compatibile con </a:t>
            </a:r>
            <a:r>
              <a:rPr lang="it-IT" sz="2200" dirty="0" err="1"/>
              <a:t>qualisiasi</a:t>
            </a:r>
            <a:r>
              <a:rPr lang="it-IT" sz="2200" dirty="0"/>
              <a:t> libreria di calcolo numerico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>
              <a:buFont typeface="Menlo Regular" panose="020B0609030804020204" pitchFamily="49" charset="0"/>
              <a:buChar char="☛"/>
            </a:pPr>
            <a:r>
              <a:rPr lang="it-IT" sz="2200" dirty="0"/>
              <a:t>Spesso utilizzato come interfaccia tra un implementazione RL e l’ambiente fornito</a:t>
            </a:r>
          </a:p>
          <a:p>
            <a:pPr>
              <a:buFont typeface="Menlo Regular" panose="020B0609030804020204" pitchFamily="49" charset="0"/>
              <a:buChar char="☛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4098" name="Picture 2" descr="Gym">
            <a:extLst>
              <a:ext uri="{FF2B5EF4-FFF2-40B4-BE49-F238E27FC236}">
                <a16:creationId xmlns:a16="http://schemas.microsoft.com/office/drawing/2014/main" id="{D35B3AF1-D167-E348-A373-0CD06DC1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47" y="2233880"/>
            <a:ext cx="2937459" cy="33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5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65125"/>
            <a:ext cx="10302766" cy="1325563"/>
          </a:xfrm>
        </p:spPr>
        <p:txBody>
          <a:bodyPr/>
          <a:lstStyle/>
          <a:p>
            <a:r>
              <a:rPr lang="it-IT" dirty="0" err="1">
                <a:solidFill>
                  <a:srgbClr val="00B0F0"/>
                </a:solidFill>
              </a:rPr>
              <a:t>OpenAI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Gym</a:t>
            </a:r>
            <a:r>
              <a:rPr lang="it-IT" dirty="0">
                <a:solidFill>
                  <a:srgbClr val="00B0F0"/>
                </a:solidFill>
              </a:rPr>
              <a:t> – Primitive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A9890D4-EB95-614B-9740-4129A861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06502"/>
            <a:ext cx="4973279" cy="132556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72A2B0-7531-9740-8962-1FAE60F5578C}"/>
              </a:ext>
            </a:extLst>
          </p:cNvPr>
          <p:cNvSpPr txBox="1"/>
          <p:nvPr/>
        </p:nvSpPr>
        <p:spPr>
          <a:xfrm>
            <a:off x="5570290" y="2191728"/>
            <a:ext cx="631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gym.make</a:t>
            </a:r>
            <a:r>
              <a:rPr lang="it-IT" dirty="0"/>
              <a:t>() : importa l’ambiente desiderato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env.render</a:t>
            </a:r>
            <a:r>
              <a:rPr lang="it-IT" dirty="0"/>
              <a:t>() : mostra l’ambiente ad ogni </a:t>
            </a:r>
            <a:r>
              <a:rPr lang="it-IT" dirty="0" err="1"/>
              <a:t>step</a:t>
            </a:r>
            <a:endParaRPr lang="it-IT" dirty="0"/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env.step</a:t>
            </a:r>
            <a:r>
              <a:rPr lang="it-IT" dirty="0"/>
              <a:t>(): esegue un’azione sull’ambiente e restituisce informazioni importanti per lo </a:t>
            </a:r>
            <a:r>
              <a:rPr lang="it-IT" dirty="0" err="1"/>
              <a:t>step</a:t>
            </a:r>
            <a:r>
              <a:rPr lang="it-IT" dirty="0"/>
              <a:t> successivo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env.reset</a:t>
            </a:r>
            <a:r>
              <a:rPr lang="it-IT" dirty="0"/>
              <a:t>(): porta l’ambiente con lo stato iniziale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70AB1C-E327-5D45-A53E-24F549F5E601}"/>
              </a:ext>
            </a:extLst>
          </p:cNvPr>
          <p:cNvSpPr txBox="1"/>
          <p:nvPr/>
        </p:nvSpPr>
        <p:spPr>
          <a:xfrm>
            <a:off x="704675" y="1863221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Environments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D01AFD-8429-FF4E-BC05-169EE57B3BE7}"/>
              </a:ext>
            </a:extLst>
          </p:cNvPr>
          <p:cNvSpPr txBox="1"/>
          <p:nvPr/>
        </p:nvSpPr>
        <p:spPr>
          <a:xfrm>
            <a:off x="5570290" y="3930045"/>
            <a:ext cx="6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observatin</a:t>
            </a:r>
            <a:r>
              <a:rPr lang="it-IT" dirty="0"/>
              <a:t>: oggetto rappresentante lo stato dell’ambiente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reward</a:t>
            </a:r>
            <a:r>
              <a:rPr lang="it-IT" dirty="0"/>
              <a:t>: ricompensa ottenuta dall’azione appena 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done</a:t>
            </a:r>
            <a:r>
              <a:rPr lang="it-IT" dirty="0"/>
              <a:t>: indica se l’episodio è finito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/>
              <a:t>info: informazioni utili per il </a:t>
            </a:r>
            <a:r>
              <a:rPr lang="it-IT" dirty="0" err="1"/>
              <a:t>debug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77631C-2C0F-8B40-A921-2E1BF3DE88FB}"/>
              </a:ext>
            </a:extLst>
          </p:cNvPr>
          <p:cNvSpPr txBox="1"/>
          <p:nvPr/>
        </p:nvSpPr>
        <p:spPr>
          <a:xfrm>
            <a:off x="704675" y="3586877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DD7C11-1AF0-414D-A66C-028CA9FE6807}"/>
              </a:ext>
            </a:extLst>
          </p:cNvPr>
          <p:cNvSpPr txBox="1"/>
          <p:nvPr/>
        </p:nvSpPr>
        <p:spPr>
          <a:xfrm>
            <a:off x="5570290" y="5530063"/>
            <a:ext cx="631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env.action_space</a:t>
            </a:r>
            <a:r>
              <a:rPr lang="it-IT" dirty="0"/>
              <a:t> : contiene le azioni valide per l’ambiente</a:t>
            </a:r>
          </a:p>
          <a:p>
            <a:pPr marL="285750" indent="-285750">
              <a:buSzPct val="100000"/>
              <a:buFont typeface="Menlo Regular" panose="020B0609030804020204" pitchFamily="49" charset="0"/>
              <a:buChar char="☛"/>
            </a:pPr>
            <a:r>
              <a:rPr lang="it-IT" dirty="0" err="1"/>
              <a:t>env.observation_space</a:t>
            </a:r>
            <a:r>
              <a:rPr lang="it-IT" dirty="0"/>
              <a:t> : contiene le osservazioni valide per l’ambiente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7DA6A0A-D02A-2945-B919-14584AEDFFD4}"/>
              </a:ext>
            </a:extLst>
          </p:cNvPr>
          <p:cNvSpPr txBox="1"/>
          <p:nvPr/>
        </p:nvSpPr>
        <p:spPr>
          <a:xfrm>
            <a:off x="704675" y="5074985"/>
            <a:ext cx="32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Spaces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8B14E07-03C7-054D-86DB-7B4F60E9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4" y="3625527"/>
            <a:ext cx="3160601" cy="119505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869B2F9-E384-CE40-98F6-F1A466DBE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16150"/>
            <a:ext cx="4240132" cy="23032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DA3F5B-1773-E04D-81D2-1428ACADA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428840"/>
            <a:ext cx="4973279" cy="11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BEA25-4630-BF4F-AEE4-D790E67880F9}"/>
              </a:ext>
            </a:extLst>
          </p:cNvPr>
          <p:cNvSpPr txBox="1"/>
          <p:nvPr/>
        </p:nvSpPr>
        <p:spPr>
          <a:xfrm>
            <a:off x="866717" y="2412460"/>
            <a:ext cx="4979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dirty="0"/>
              <a:t> </a:t>
            </a:r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endParaRPr lang="it-IT" sz="2400" dirty="0"/>
          </a:p>
          <a:p>
            <a:pPr marL="285750" indent="-285750">
              <a:buFont typeface="Menlo Regular" panose="020B0609030804020204" pitchFamily="49" charset="0"/>
              <a:buChar char="☛"/>
            </a:pPr>
            <a:r>
              <a:rPr lang="it-IT" sz="2400" b="1" dirty="0" err="1"/>
              <a:t>Deep</a:t>
            </a:r>
            <a:r>
              <a:rPr lang="it-IT" sz="2400" b="1" dirty="0"/>
              <a:t> </a:t>
            </a:r>
            <a:r>
              <a:rPr lang="it-IT" sz="2400" b="1" dirty="0" err="1"/>
              <a:t>Q</a:t>
            </a:r>
            <a:r>
              <a:rPr lang="it-IT" sz="2400" b="1" dirty="0"/>
              <a:t> Learning Agent  con</a:t>
            </a:r>
          </a:p>
        </p:txBody>
      </p:sp>
      <p:sp>
        <p:nvSpPr>
          <p:cNvPr id="4" name="Rettangolo con due angoli in diagonale ritagliati 3">
            <a:extLst>
              <a:ext uri="{FF2B5EF4-FFF2-40B4-BE49-F238E27FC236}">
                <a16:creationId xmlns:a16="http://schemas.microsoft.com/office/drawing/2014/main" id="{D4F1AD68-0331-DD4B-A53E-E4539ABD023A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ED897A-5CEC-5042-9824-A0BFE7D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365125"/>
            <a:ext cx="10448666" cy="1325563"/>
          </a:xfrm>
        </p:spPr>
        <p:txBody>
          <a:bodyPr>
            <a:normAutofit/>
          </a:bodyPr>
          <a:lstStyle/>
          <a:p>
            <a:r>
              <a:rPr lang="it-IT" sz="4200" dirty="0" err="1">
                <a:solidFill>
                  <a:srgbClr val="00B0F0"/>
                </a:solidFill>
              </a:rPr>
              <a:t>OpenAI</a:t>
            </a:r>
            <a:r>
              <a:rPr lang="it-IT" sz="4200" dirty="0">
                <a:solidFill>
                  <a:srgbClr val="00B0F0"/>
                </a:solidFill>
              </a:rPr>
              <a:t> </a:t>
            </a:r>
            <a:r>
              <a:rPr lang="it-IT" sz="4200" dirty="0" err="1">
                <a:solidFill>
                  <a:srgbClr val="00B0F0"/>
                </a:solidFill>
              </a:rPr>
              <a:t>Gym</a:t>
            </a:r>
            <a:r>
              <a:rPr lang="it-IT" sz="4200" dirty="0">
                <a:solidFill>
                  <a:srgbClr val="00B0F0"/>
                </a:solidFill>
              </a:rPr>
              <a:t> – Esperimento con «CartPole-v0»  </a:t>
            </a:r>
          </a:p>
        </p:txBody>
      </p:sp>
      <p:pic>
        <p:nvPicPr>
          <p:cNvPr id="6" name="cartpole.mp4" descr="cartpole.mp4">
            <a:hlinkClick r:id="" action="ppaction://media"/>
            <a:extLst>
              <a:ext uri="{FF2B5EF4-FFF2-40B4-BE49-F238E27FC236}">
                <a16:creationId xmlns:a16="http://schemas.microsoft.com/office/drawing/2014/main" id="{C92885C8-6E26-BD46-ACEF-8783A47721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07200" y="2743326"/>
            <a:ext cx="4681702" cy="26322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98D38DC-2DFF-1F42-8A95-15B6D544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57" y="2289608"/>
            <a:ext cx="2483142" cy="7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over Reachy, a robotic platform based on AI – Reachy by Pollen  Robotics, an open source programmable humanoid robot">
            <a:extLst>
              <a:ext uri="{FF2B5EF4-FFF2-40B4-BE49-F238E27FC236}">
                <a16:creationId xmlns:a16="http://schemas.microsoft.com/office/drawing/2014/main" id="{82CE550D-40D0-0B43-ABBC-8484193F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17" y="2938592"/>
            <a:ext cx="2573777" cy="144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ducing CartPole-v1 | Hands-On Q-Learning with Python">
            <a:extLst>
              <a:ext uri="{FF2B5EF4-FFF2-40B4-BE49-F238E27FC236}">
                <a16:creationId xmlns:a16="http://schemas.microsoft.com/office/drawing/2014/main" id="{DCD911B5-4DD2-064D-870C-BF6A1005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57" y="4216780"/>
            <a:ext cx="1597498" cy="10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2DE831C-6C5A-894B-9B3D-39623C897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68" y="5651370"/>
            <a:ext cx="454367" cy="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18495</TotalTime>
  <Words>952</Words>
  <Application>Microsoft Macintosh PowerPoint</Application>
  <PresentationFormat>Widescreen</PresentationFormat>
  <Paragraphs>157</Paragraphs>
  <Slides>15</Slides>
  <Notes>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 Regular</vt:lpstr>
      <vt:lpstr>Tema di Office</vt:lpstr>
      <vt:lpstr>REINFORCEMENT LAERNING</vt:lpstr>
      <vt:lpstr>Definizione</vt:lpstr>
      <vt:lpstr>Modo di apprendimento</vt:lpstr>
      <vt:lpstr>Flusso di lavoro</vt:lpstr>
      <vt:lpstr>RL con agente Deep Q-Learning</vt:lpstr>
      <vt:lpstr>Ambiente CartPole-v0</vt:lpstr>
      <vt:lpstr>OpenaAI Gym - Introduzione</vt:lpstr>
      <vt:lpstr>OpenAI Gym – Primitive</vt:lpstr>
      <vt:lpstr>OpenAI Gym – Esperimento con «CartPole-v0»  </vt:lpstr>
      <vt:lpstr>Dopamine - Introduzione</vt:lpstr>
      <vt:lpstr>Framework di configurazione gin-config</vt:lpstr>
      <vt:lpstr>Dopamine – Esperimento con «CartPole-v0»  </vt:lpstr>
      <vt:lpstr>Ricompense a confronto</vt:lpstr>
      <vt:lpstr>Differenze tra OpenAI Gym e Dopamine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LAERNING</dc:title>
  <dc:creator>Mattia Spazzoli</dc:creator>
  <cp:lastModifiedBy>Mattia Spazzoli</cp:lastModifiedBy>
  <cp:revision>3</cp:revision>
  <dcterms:created xsi:type="dcterms:W3CDTF">2022-01-03T10:22:46Z</dcterms:created>
  <dcterms:modified xsi:type="dcterms:W3CDTF">2022-01-16T20:43:42Z</dcterms:modified>
</cp:coreProperties>
</file>