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95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AEEF0AA8-E38C-4580-95DC-D87C8EFA4E2A}" type="datetimeFigureOut">
              <a:rPr lang="it-IT" smtClean="0"/>
              <a:t>23/01/2018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4807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42144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9280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985602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0585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563772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34893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52878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06169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23/01/2018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65531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EF0AA8-E38C-4580-95DC-D87C8EFA4E2A}" type="datetimeFigureOut">
              <a:rPr lang="it-IT" smtClean="0"/>
              <a:t>23/01/2018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397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EEF0AA8-E38C-4580-95DC-D87C8EFA4E2A}" type="datetimeFigureOut">
              <a:rPr lang="it-IT" smtClean="0"/>
              <a:t>23/01/2018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23319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EEF0AA8-E38C-4580-95DC-D87C8EFA4E2A}" type="datetimeFigureOut">
              <a:rPr lang="it-IT" smtClean="0"/>
              <a:t>23/01/2018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2311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F0AA8-E38C-4580-95DC-D87C8EFA4E2A}" type="datetimeFigureOut">
              <a:rPr lang="it-IT" smtClean="0"/>
              <a:t>23/01/2018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69369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23/01/2018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73724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23/01/2018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14508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EF0AA8-E38C-4580-95DC-D87C8EFA4E2A}" type="datetimeFigureOut">
              <a:rPr lang="it-IT" smtClean="0"/>
              <a:t>23/01/2018</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2B3C13C-6D47-465B-924D-3AA8B7BE9F8E}" type="slidenum">
              <a:rPr lang="it-IT" smtClean="0"/>
              <a:t>‹N›</a:t>
            </a:fld>
            <a:endParaRPr lang="it-IT"/>
          </a:p>
        </p:txBody>
      </p:sp>
    </p:spTree>
    <p:extLst>
      <p:ext uri="{BB962C8B-B14F-4D97-AF65-F5344CB8AC3E}">
        <p14:creationId xmlns:p14="http://schemas.microsoft.com/office/powerpoint/2010/main" val="1868501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F44EC-2DA5-4521-8ABF-969F4AA562C8}"/>
              </a:ext>
            </a:extLst>
          </p:cNvPr>
          <p:cNvSpPr>
            <a:spLocks noGrp="1"/>
          </p:cNvSpPr>
          <p:nvPr>
            <p:ph type="ctrTitle"/>
          </p:nvPr>
        </p:nvSpPr>
        <p:spPr/>
        <p:txBody>
          <a:bodyPr>
            <a:normAutofit/>
          </a:bodyPr>
          <a:lstStyle/>
          <a:p>
            <a:r>
              <a:rPr lang="it-IT" sz="7200"/>
              <a:t>Esse-Funziona</a:t>
            </a:r>
            <a:endParaRPr lang="it-IT" sz="7200" dirty="0"/>
          </a:p>
        </p:txBody>
      </p:sp>
      <p:sp>
        <p:nvSpPr>
          <p:cNvPr id="3" name="Sottotitolo 2">
            <a:extLst>
              <a:ext uri="{FF2B5EF4-FFF2-40B4-BE49-F238E27FC236}">
                <a16:creationId xmlns:a16="http://schemas.microsoft.com/office/drawing/2014/main" id="{BBD26C47-E652-4F09-AB7F-BDCAA38AEFB7}"/>
              </a:ext>
            </a:extLst>
          </p:cNvPr>
          <p:cNvSpPr>
            <a:spLocks noGrp="1"/>
          </p:cNvSpPr>
          <p:nvPr>
            <p:ph type="subTitle" idx="1"/>
          </p:nvPr>
        </p:nvSpPr>
        <p:spPr/>
        <p:txBody>
          <a:bodyPr/>
          <a:lstStyle/>
          <a:p>
            <a:r>
              <a:rPr lang="it-IT" dirty="0"/>
              <a:t>Mattia Cava – Luca Quarta</a:t>
            </a:r>
          </a:p>
        </p:txBody>
      </p:sp>
    </p:spTree>
    <p:extLst>
      <p:ext uri="{BB962C8B-B14F-4D97-AF65-F5344CB8AC3E}">
        <p14:creationId xmlns:p14="http://schemas.microsoft.com/office/powerpoint/2010/main" val="299153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E8088CE-1BAA-4D8C-B956-7CC6BA62D9EB}"/>
              </a:ext>
            </a:extLst>
          </p:cNvPr>
          <p:cNvSpPr txBox="1"/>
          <p:nvPr/>
        </p:nvSpPr>
        <p:spPr>
          <a:xfrm>
            <a:off x="729743" y="981921"/>
            <a:ext cx="6073729" cy="4524315"/>
          </a:xfrm>
          <a:prstGeom prst="rect">
            <a:avLst/>
          </a:prstGeom>
          <a:noFill/>
        </p:spPr>
        <p:txBody>
          <a:bodyPr wrap="square" rtlCol="0">
            <a:spAutoFit/>
          </a:bodyPr>
          <a:lstStyle/>
          <a:p>
            <a:r>
              <a:rPr lang="it-IT" dirty="0"/>
              <a:t>Tecnologie</a:t>
            </a:r>
          </a:p>
          <a:p>
            <a:endParaRPr lang="it-IT" dirty="0"/>
          </a:p>
          <a:p>
            <a:pPr lvl="1"/>
            <a:r>
              <a:rPr lang="it-IT" dirty="0"/>
              <a:t>Linguaggi Usati per lo svolgimento del progetto: </a:t>
            </a:r>
          </a:p>
          <a:p>
            <a:pPr marL="1200150" lvl="2" indent="-285750">
              <a:buFont typeface="Arial" panose="020B0604020202020204" pitchFamily="34" charset="0"/>
              <a:buChar char="•"/>
            </a:pPr>
            <a:r>
              <a:rPr lang="it-IT" dirty="0"/>
              <a:t>Java</a:t>
            </a:r>
          </a:p>
          <a:p>
            <a:pPr marL="1200150" lvl="2" indent="-285750">
              <a:buFont typeface="Arial" panose="020B0604020202020204" pitchFamily="34" charset="0"/>
              <a:buChar char="•"/>
            </a:pPr>
            <a:r>
              <a:rPr lang="it-IT" dirty="0"/>
              <a:t>JavaScript</a:t>
            </a:r>
          </a:p>
          <a:p>
            <a:pPr marL="1200150" lvl="2" indent="-285750">
              <a:buFont typeface="Arial" panose="020B0604020202020204" pitchFamily="34" charset="0"/>
              <a:buChar char="•"/>
            </a:pPr>
            <a:r>
              <a:rPr lang="it-IT" dirty="0"/>
              <a:t>Html5</a:t>
            </a:r>
          </a:p>
          <a:p>
            <a:pPr marL="1200150" lvl="2" indent="-285750">
              <a:buFont typeface="Arial" panose="020B0604020202020204" pitchFamily="34" charset="0"/>
              <a:buChar char="•"/>
            </a:pPr>
            <a:r>
              <a:rPr lang="it-IT" dirty="0"/>
              <a:t>HTTP</a:t>
            </a:r>
          </a:p>
          <a:p>
            <a:pPr marL="1200150" lvl="2" indent="-285750">
              <a:buFont typeface="Arial" panose="020B0604020202020204" pitchFamily="34" charset="0"/>
              <a:buChar char="•"/>
            </a:pPr>
            <a:r>
              <a:rPr lang="it-IT" dirty="0"/>
              <a:t>CSS</a:t>
            </a:r>
          </a:p>
          <a:p>
            <a:pPr lvl="2"/>
            <a:endParaRPr lang="it-IT" dirty="0"/>
          </a:p>
          <a:p>
            <a:pPr lvl="1"/>
            <a:r>
              <a:rPr lang="it-IT" dirty="0"/>
              <a:t>Altre tecnologie usate:</a:t>
            </a:r>
          </a:p>
          <a:p>
            <a:pPr marL="1200150" lvl="2" indent="-285750">
              <a:buFont typeface="Arial" panose="020B0604020202020204" pitchFamily="34" charset="0"/>
              <a:buChar char="•"/>
            </a:pPr>
            <a:r>
              <a:rPr lang="it-IT" dirty="0" err="1"/>
              <a:t>BootStrap</a:t>
            </a:r>
            <a:endParaRPr lang="it-IT" dirty="0"/>
          </a:p>
          <a:p>
            <a:pPr marL="1200150" lvl="2" indent="-285750">
              <a:buFont typeface="Arial" panose="020B0604020202020204" pitchFamily="34" charset="0"/>
              <a:buChar char="•"/>
            </a:pPr>
            <a:r>
              <a:rPr lang="it-IT" dirty="0"/>
              <a:t>Ajax</a:t>
            </a:r>
          </a:p>
          <a:p>
            <a:pPr marL="1200150" lvl="2" indent="-285750">
              <a:buFont typeface="Arial" panose="020B0604020202020204" pitchFamily="34" charset="0"/>
              <a:buChar char="•"/>
            </a:pPr>
            <a:r>
              <a:rPr lang="it-IT" dirty="0" err="1"/>
              <a:t>Json</a:t>
            </a:r>
            <a:endParaRPr lang="it-IT" dirty="0"/>
          </a:p>
          <a:p>
            <a:pPr marL="1200150" lvl="2" indent="-285750">
              <a:buFont typeface="Arial" panose="020B0604020202020204" pitchFamily="34" charset="0"/>
              <a:buChar char="•"/>
            </a:pPr>
            <a:r>
              <a:rPr lang="it-IT" dirty="0" err="1"/>
              <a:t>Gson</a:t>
            </a:r>
            <a:endParaRPr lang="it-IT" dirty="0"/>
          </a:p>
          <a:p>
            <a:pPr marL="1200150" lvl="2" indent="-285750">
              <a:buFont typeface="Arial" panose="020B0604020202020204" pitchFamily="34" charset="0"/>
              <a:buChar char="•"/>
            </a:pPr>
            <a:r>
              <a:rPr lang="it-IT" dirty="0"/>
              <a:t>Web Api</a:t>
            </a:r>
          </a:p>
          <a:p>
            <a:pPr lvl="2"/>
            <a:endParaRPr lang="it-IT" dirty="0"/>
          </a:p>
        </p:txBody>
      </p:sp>
    </p:spTree>
    <p:extLst>
      <p:ext uri="{BB962C8B-B14F-4D97-AF65-F5344CB8AC3E}">
        <p14:creationId xmlns:p14="http://schemas.microsoft.com/office/powerpoint/2010/main" val="9994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37793-EAE9-4205-BCC8-FD109C14578B}"/>
              </a:ext>
            </a:extLst>
          </p:cNvPr>
          <p:cNvSpPr>
            <a:spLocks noGrp="1"/>
          </p:cNvSpPr>
          <p:nvPr>
            <p:ph type="title"/>
          </p:nvPr>
        </p:nvSpPr>
        <p:spPr>
          <a:xfrm>
            <a:off x="508043" y="685800"/>
            <a:ext cx="8534400" cy="1086839"/>
          </a:xfrm>
        </p:spPr>
        <p:txBody>
          <a:bodyPr/>
          <a:lstStyle/>
          <a:p>
            <a:r>
              <a:rPr lang="it-IT" dirty="0"/>
              <a:t>descrizione</a:t>
            </a:r>
          </a:p>
        </p:txBody>
      </p:sp>
      <p:sp>
        <p:nvSpPr>
          <p:cNvPr id="4" name="CasellaDiTesto 3">
            <a:extLst>
              <a:ext uri="{FF2B5EF4-FFF2-40B4-BE49-F238E27FC236}">
                <a16:creationId xmlns:a16="http://schemas.microsoft.com/office/drawing/2014/main" id="{006E0128-591C-404F-A871-6E5F62C4DFE3}"/>
              </a:ext>
            </a:extLst>
          </p:cNvPr>
          <p:cNvSpPr txBox="1"/>
          <p:nvPr/>
        </p:nvSpPr>
        <p:spPr>
          <a:xfrm>
            <a:off x="654341" y="1772639"/>
            <a:ext cx="7642371" cy="4247317"/>
          </a:xfrm>
          <a:prstGeom prst="rect">
            <a:avLst/>
          </a:prstGeom>
          <a:noFill/>
        </p:spPr>
        <p:txBody>
          <a:bodyPr wrap="square" rtlCol="0">
            <a:spAutoFit/>
          </a:bodyPr>
          <a:lstStyle/>
          <a:p>
            <a:r>
              <a:rPr lang="it-IT" dirty="0"/>
              <a:t>Esse Funziona è una piattaforma Web che ripropone i servizi offerti dalla piattaforma Esse3 dell’Università della Calabria.</a:t>
            </a:r>
          </a:p>
          <a:p>
            <a:r>
              <a:rPr lang="it-IT" dirty="0"/>
              <a:t>La piattaforma permette la registrazione di tutti gli studenti e di tutti i professori dell’università e gli da la possibilità di usufruire dei servizi loro dedicati. In questa piattaforma sono presenti corsi e corsi di laurea dell’università della Calabria. Sono accessibili bandi e materiali dei corsi e le tasse che gli studenti devono pagare.</a:t>
            </a:r>
          </a:p>
          <a:p>
            <a:r>
              <a:rPr lang="it-IT" dirty="0"/>
              <a:t>Gli studenti possono per esempio prenotarsi agli appelli degli esami, pagare le tasse universitarie, modificare il proprio piano di studi, chiedere ricevimenti ai professori, accettare o rifiutare gli esiti degli esami sostenuti, visualizzare la propria carriera e i propri dati.</a:t>
            </a:r>
          </a:p>
          <a:p>
            <a:r>
              <a:rPr lang="it-IT" dirty="0"/>
              <a:t>I professori invece possono creare nuovi appelli per i corsi da loro insegnati, aggiungere gli esiti degli esami per gli studenti prenotati all’appello selezionato, rispondere alle richieste dei ricevimenti, aggiungere documenti relativi ai corsi.</a:t>
            </a:r>
          </a:p>
        </p:txBody>
      </p:sp>
    </p:spTree>
    <p:extLst>
      <p:ext uri="{BB962C8B-B14F-4D97-AF65-F5344CB8AC3E}">
        <p14:creationId xmlns:p14="http://schemas.microsoft.com/office/powerpoint/2010/main" val="17131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C6F269C0-E938-4ACE-9291-680DA455A4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Diagonal Corner Rectangle 6">
            <a:extLst>
              <a:ext uri="{FF2B5EF4-FFF2-40B4-BE49-F238E27FC236}">
                <a16:creationId xmlns:a16="http://schemas.microsoft.com/office/drawing/2014/main" id="{353910D8-86D8-4812-AACB-F5860956EB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2">
            <a:extLst>
              <a:ext uri="{FF2B5EF4-FFF2-40B4-BE49-F238E27FC236}">
                <a16:creationId xmlns:a16="http://schemas.microsoft.com/office/drawing/2014/main" id="{B0DDB13E-0746-49BA-B832-3DBEF6AB5E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75ABE57-032A-4BDB-8DA5-921E3A265759}"/>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CBD4F3-E4C6-4345-B5B9-225E609D38E9}"/>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AD7E20A-1B41-40E2-9927-FD6E3E09DF6B}"/>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42C5E4E-9C9A-4C8F-A06F-0C25A124EA87}"/>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4382779-711D-4169-BCDC-A353BB9E75A2}"/>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6253080" y="2546369"/>
            <a:ext cx="5408613" cy="860672"/>
          </a:xfrm>
        </p:spPr>
        <p:txBody>
          <a:bodyPr vert="horz" lIns="91440" tIns="45720" rIns="91440" bIns="45720" rtlCol="0" anchor="b">
            <a:normAutofit/>
          </a:bodyPr>
          <a:lstStyle/>
          <a:p>
            <a:r>
              <a:rPr lang="en-US" sz="4800" dirty="0">
                <a:solidFill>
                  <a:srgbClr val="FFFFFF"/>
                </a:solidFill>
              </a:rPr>
              <a:t>E-R Model</a:t>
            </a:r>
          </a:p>
        </p:txBody>
      </p:sp>
      <p:pic>
        <p:nvPicPr>
          <p:cNvPr id="5" name="Immagine 4" descr="Immagine che contiene testo, mappa&#10;&#10;Descrizione generata con affidabilità molto elevata">
            <a:extLst>
              <a:ext uri="{FF2B5EF4-FFF2-40B4-BE49-F238E27FC236}">
                <a16:creationId xmlns:a16="http://schemas.microsoft.com/office/drawing/2014/main" id="{C9787BC0-6585-42F5-BA46-C19A5E936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25" y="895036"/>
            <a:ext cx="4432221" cy="4740442"/>
          </a:xfrm>
          <a:prstGeom prst="rect">
            <a:avLst/>
          </a:prstGeom>
        </p:spPr>
      </p:pic>
    </p:spTree>
    <p:extLst>
      <p:ext uri="{BB962C8B-B14F-4D97-AF65-F5344CB8AC3E}">
        <p14:creationId xmlns:p14="http://schemas.microsoft.com/office/powerpoint/2010/main" val="25004851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7" name="Straight Connector 114">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16">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18">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20">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22">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52" name="Rectangle 124">
            <a:extLst>
              <a:ext uri="{FF2B5EF4-FFF2-40B4-BE49-F238E27FC236}">
                <a16:creationId xmlns:a16="http://schemas.microsoft.com/office/drawing/2014/main" id="{991E317B-75E3-4171-A07A-B263C1D6DC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3" name="Snip Diagonal Corner Rectangle 6">
            <a:extLst>
              <a:ext uri="{FF2B5EF4-FFF2-40B4-BE49-F238E27FC236}">
                <a16:creationId xmlns:a16="http://schemas.microsoft.com/office/drawing/2014/main" id="{4A9B19C2-B29A-4924-9E7E-6FBF17F585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28">
            <a:extLst>
              <a:ext uri="{FF2B5EF4-FFF2-40B4-BE49-F238E27FC236}">
                <a16:creationId xmlns:a16="http://schemas.microsoft.com/office/drawing/2014/main" id="{34C85634-D5F5-4047-8F35-F4B1F50AB1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0" name="Straight Connector 129">
              <a:extLst>
                <a:ext uri="{FF2B5EF4-FFF2-40B4-BE49-F238E27FC236}">
                  <a16:creationId xmlns:a16="http://schemas.microsoft.com/office/drawing/2014/main" id="{1224BF71-948F-411D-AA79-8B2315715197}"/>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434B4526-E715-4199-A597-CD757CB4A026}"/>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5E295A6-48D5-4F9E-A32C-5D87EAA5E7E7}"/>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E10BF5B3-9260-4D36-BB24-07BC414B9D49}"/>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AE0C886-FA2E-4E7C-BC00-8397AAEC865E}"/>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7447229" y="2233854"/>
            <a:ext cx="3971902" cy="1032933"/>
          </a:xfrm>
        </p:spPr>
        <p:txBody>
          <a:bodyPr vert="horz" lIns="91440" tIns="45720" rIns="91440" bIns="45720" rtlCol="0" anchor="b">
            <a:normAutofit/>
          </a:bodyPr>
          <a:lstStyle/>
          <a:p>
            <a:r>
              <a:rPr lang="en-US" sz="4800" dirty="0">
                <a:solidFill>
                  <a:srgbClr val="FFFFFF"/>
                </a:solidFill>
              </a:rPr>
              <a:t>UML Model</a:t>
            </a:r>
          </a:p>
        </p:txBody>
      </p:sp>
      <p:pic>
        <p:nvPicPr>
          <p:cNvPr id="7" name="Immagine 6" descr="Immagine che contiene testo&#10;&#10;Descrizione generata con affidabilità molto elevata">
            <a:extLst>
              <a:ext uri="{FF2B5EF4-FFF2-40B4-BE49-F238E27FC236}">
                <a16:creationId xmlns:a16="http://schemas.microsoft.com/office/drawing/2014/main" id="{61CFCBA9-BBFD-444E-8C42-35D41F0A2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11" y="685800"/>
            <a:ext cx="5112956" cy="5195302"/>
          </a:xfrm>
          <a:prstGeom prst="rect">
            <a:avLst/>
          </a:prstGeom>
        </p:spPr>
      </p:pic>
    </p:spTree>
    <p:extLst>
      <p:ext uri="{BB962C8B-B14F-4D97-AF65-F5344CB8AC3E}">
        <p14:creationId xmlns:p14="http://schemas.microsoft.com/office/powerpoint/2010/main" val="15187774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637E25-6857-41A8-A4BA-F304D1D0CFFE}"/>
              </a:ext>
            </a:extLst>
          </p:cNvPr>
          <p:cNvSpPr>
            <a:spLocks noGrp="1"/>
          </p:cNvSpPr>
          <p:nvPr>
            <p:ph type="title"/>
          </p:nvPr>
        </p:nvSpPr>
        <p:spPr>
          <a:xfrm>
            <a:off x="449320" y="402672"/>
            <a:ext cx="8534400" cy="851948"/>
          </a:xfrm>
        </p:spPr>
        <p:txBody>
          <a:bodyPr/>
          <a:lstStyle/>
          <a:p>
            <a:r>
              <a:rPr lang="it-IT" dirty="0"/>
              <a:t>Casi D’uso</a:t>
            </a:r>
          </a:p>
        </p:txBody>
      </p:sp>
      <p:sp>
        <p:nvSpPr>
          <p:cNvPr id="4" name="CasellaDiTesto 3">
            <a:extLst>
              <a:ext uri="{FF2B5EF4-FFF2-40B4-BE49-F238E27FC236}">
                <a16:creationId xmlns:a16="http://schemas.microsoft.com/office/drawing/2014/main" id="{E0B9347F-4A27-4794-9D8E-81E3CDCE7FFE}"/>
              </a:ext>
            </a:extLst>
          </p:cNvPr>
          <p:cNvSpPr txBox="1"/>
          <p:nvPr/>
        </p:nvSpPr>
        <p:spPr>
          <a:xfrm>
            <a:off x="1155394" y="1434517"/>
            <a:ext cx="8212822" cy="4247317"/>
          </a:xfrm>
          <a:prstGeom prst="rect">
            <a:avLst/>
          </a:prstGeom>
          <a:noFill/>
        </p:spPr>
        <p:txBody>
          <a:bodyPr wrap="square" rtlCol="0">
            <a:spAutoFit/>
          </a:bodyPr>
          <a:lstStyle/>
          <a:p>
            <a:pPr lvl="0"/>
            <a:r>
              <a:rPr lang="it-IT" dirty="0"/>
              <a:t>I casi d’uso che vengono forniti dal sistema sono i seguenti: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Registrare un utente</a:t>
            </a:r>
          </a:p>
          <a:p>
            <a:pPr lvl="0"/>
            <a:endParaRPr lang="it-IT" dirty="0"/>
          </a:p>
          <a:p>
            <a:pPr marL="800100" lvl="1" indent="-342900">
              <a:buFont typeface="Arial" panose="020B0604020202020204" pitchFamily="34" charset="0"/>
              <a:buChar char="•"/>
            </a:pPr>
            <a:r>
              <a:rPr lang="it-IT" dirty="0"/>
              <a:t>Gestire Esame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Modificare il Piano Di Studi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Tasse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Aggiungere Materiale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Creare un Ricevimento</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Corsi Di Laurea</a:t>
            </a:r>
          </a:p>
        </p:txBody>
      </p:sp>
    </p:spTree>
    <p:extLst>
      <p:ext uri="{BB962C8B-B14F-4D97-AF65-F5344CB8AC3E}">
        <p14:creationId xmlns:p14="http://schemas.microsoft.com/office/powerpoint/2010/main" val="29109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EC11B93-F42C-44EA-A9B7-B8E942BC500C}"/>
              </a:ext>
            </a:extLst>
          </p:cNvPr>
          <p:cNvSpPr txBox="1"/>
          <p:nvPr/>
        </p:nvSpPr>
        <p:spPr>
          <a:xfrm>
            <a:off x="343950" y="751344"/>
            <a:ext cx="9001386" cy="5355312"/>
          </a:xfrm>
          <a:prstGeom prst="rect">
            <a:avLst/>
          </a:prstGeom>
          <a:noFill/>
        </p:spPr>
        <p:txBody>
          <a:bodyPr wrap="square" rtlCol="0">
            <a:spAutoFit/>
          </a:bodyPr>
          <a:lstStyle/>
          <a:p>
            <a:r>
              <a:rPr lang="it-IT" dirty="0"/>
              <a:t>Registrare un Utente</a:t>
            </a:r>
          </a:p>
          <a:p>
            <a:pPr lvl="1"/>
            <a:r>
              <a:rPr lang="it-IT" dirty="0"/>
              <a:t>Questo caso d’uso riguarda la registrazione di un utente nel sistema che possa essere studente o professore da parte dell’amministratore.</a:t>
            </a:r>
          </a:p>
          <a:p>
            <a:pPr lvl="1"/>
            <a:r>
              <a:rPr lang="it-IT" dirty="0"/>
              <a:t>L’amministratore compila tutti i campi necessari per l’inserimento nel sistema di un utente e conferma. Il sistema si occupa poi di creare l’utente ed inserirlo nel database. Una volta creati il sistema notifica all’amministratore il completamento dell’operazione.</a:t>
            </a:r>
          </a:p>
          <a:p>
            <a:endParaRPr lang="it-IT" dirty="0"/>
          </a:p>
          <a:p>
            <a:r>
              <a:rPr lang="it-IT" dirty="0"/>
              <a:t>Gestire Esame</a:t>
            </a:r>
          </a:p>
          <a:p>
            <a:pPr lvl="1"/>
            <a:r>
              <a:rPr lang="it-IT" dirty="0"/>
              <a:t>Questo caso d’uso invece riguarda la gestione degli esami e va dalla creazione di un appello di esame fino al caricamento del risultato finale sul libretto dello studente che lo ha sostenuto. In questo caso d’uso prendono parte sia i professori che gli studenti.</a:t>
            </a:r>
          </a:p>
          <a:p>
            <a:pPr lvl="1"/>
            <a:r>
              <a:rPr lang="it-IT" dirty="0"/>
              <a:t>Il professore inizialmente crea l’appello d’esame di uno dei suoi corsi dandogli una data. Successivamente lo studente si prenota all’appello selezionandolo nella apposita lista, sarà il professore che dopo lo svolgimento dell’esame a caricare i vari esiti degli studenti iscritti. Infine lo studente visualizzerà gli esiti degli esami e deciderà se accettare o meno il risultato.</a:t>
            </a:r>
          </a:p>
        </p:txBody>
      </p:sp>
    </p:spTree>
    <p:extLst>
      <p:ext uri="{BB962C8B-B14F-4D97-AF65-F5344CB8AC3E}">
        <p14:creationId xmlns:p14="http://schemas.microsoft.com/office/powerpoint/2010/main" val="43915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DC81F58-7CD8-4F98-BFCE-C61CF8CC0D9A}"/>
              </a:ext>
            </a:extLst>
          </p:cNvPr>
          <p:cNvSpPr txBox="1"/>
          <p:nvPr/>
        </p:nvSpPr>
        <p:spPr>
          <a:xfrm>
            <a:off x="394282" y="662730"/>
            <a:ext cx="8657438" cy="5355312"/>
          </a:xfrm>
          <a:prstGeom prst="rect">
            <a:avLst/>
          </a:prstGeom>
          <a:noFill/>
        </p:spPr>
        <p:txBody>
          <a:bodyPr wrap="square" rtlCol="0">
            <a:spAutoFit/>
          </a:bodyPr>
          <a:lstStyle/>
          <a:p>
            <a:pPr lvl="0"/>
            <a:r>
              <a:rPr lang="it-IT" dirty="0"/>
              <a:t>Modificare il Piano Di Studi</a:t>
            </a:r>
          </a:p>
          <a:p>
            <a:pPr lvl="0"/>
            <a:r>
              <a:rPr lang="it-IT" dirty="0"/>
              <a:t>	Questo è il caso d’uso che invece si occupa della modifica di un piano 	di studi da parte dello studente. Nel caso d’uso sono coinvolti studenti e 	amministratore, i primi che richiedono la modifica del piano di studi 	aggiungendo e rimuovendo i corsi desiderati, il secondo invece si 	occupa di accettare le richieste che vengono inviata dagli studenti.</a:t>
            </a:r>
          </a:p>
          <a:p>
            <a:pPr lvl="0"/>
            <a:endParaRPr lang="it-IT" dirty="0"/>
          </a:p>
          <a:p>
            <a:pPr lvl="0"/>
            <a:r>
              <a:rPr lang="it-IT" dirty="0"/>
              <a:t>Gestire Tasse</a:t>
            </a:r>
          </a:p>
          <a:p>
            <a:r>
              <a:rPr lang="it-IT" dirty="0"/>
              <a:t>	Questo caso d’uso riguarda la gestione delle tasse universitarie.</a:t>
            </a:r>
          </a:p>
          <a:p>
            <a:r>
              <a:rPr lang="it-IT" dirty="0"/>
              <a:t>	anche qui sono coinvolti studenti e amministratore. In questo caso 	l’amministratore crea inizialmente le tasse che sono successivamente 	assegnate agli studenti. E sarà lo stesso amministratore che dopo il 	pagamento delle suddette tasse modificherà il loro stato assicurandosi 	che siano state pagate correttamente.</a:t>
            </a:r>
          </a:p>
          <a:p>
            <a:endParaRPr lang="it-IT" dirty="0"/>
          </a:p>
          <a:p>
            <a:r>
              <a:rPr lang="it-IT" dirty="0"/>
              <a:t>Aggiungere Materiale</a:t>
            </a:r>
          </a:p>
          <a:p>
            <a:r>
              <a:rPr lang="it-IT" dirty="0"/>
              <a:t>	In questo caso d’uso l’amministratore e i professori possono caricare 	rispettivamente bandi e news che riguardano l’università e i materiali 	che riguardano i corsi.</a:t>
            </a:r>
          </a:p>
        </p:txBody>
      </p:sp>
    </p:spTree>
    <p:extLst>
      <p:ext uri="{BB962C8B-B14F-4D97-AF65-F5344CB8AC3E}">
        <p14:creationId xmlns:p14="http://schemas.microsoft.com/office/powerpoint/2010/main" val="277228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581DD54-805B-44F3-B713-ECD6A8BD0F14}"/>
              </a:ext>
            </a:extLst>
          </p:cNvPr>
          <p:cNvSpPr txBox="1"/>
          <p:nvPr/>
        </p:nvSpPr>
        <p:spPr>
          <a:xfrm>
            <a:off x="335559" y="687897"/>
            <a:ext cx="8598716" cy="3970318"/>
          </a:xfrm>
          <a:prstGeom prst="rect">
            <a:avLst/>
          </a:prstGeom>
          <a:noFill/>
        </p:spPr>
        <p:txBody>
          <a:bodyPr wrap="square" rtlCol="0">
            <a:spAutoFit/>
          </a:bodyPr>
          <a:lstStyle/>
          <a:p>
            <a:pPr lvl="0"/>
            <a:r>
              <a:rPr lang="it-IT" dirty="0"/>
              <a:t>Creare un Ricevimento</a:t>
            </a:r>
          </a:p>
          <a:p>
            <a:pPr lvl="1"/>
            <a:r>
              <a:rPr lang="it-IT" dirty="0"/>
              <a:t>Questo caso d’uso invece riguarda la gestione dei ricevimenti e si occupa della creazione del ricevimento tra uno studente e un professore. In questo caso d’uso prendono parte sia il professore che gli studenti. Gli studenti prima effettuano la richiesta al professore desiderato che successivamente deciderà se creare o meno il ricevimento per lo studente che lo ha richiesto</a:t>
            </a:r>
          </a:p>
          <a:p>
            <a:pPr lvl="0"/>
            <a:endParaRPr lang="it-IT" dirty="0"/>
          </a:p>
          <a:p>
            <a:pPr lvl="0"/>
            <a:r>
              <a:rPr lang="it-IT" dirty="0"/>
              <a:t>Gestire Corsi Di Laurea</a:t>
            </a:r>
          </a:p>
          <a:p>
            <a:pPr lvl="0"/>
            <a:r>
              <a:rPr lang="it-IT" dirty="0"/>
              <a:t>	In questo caso d’uso invece è l’amministratore che si occupa di 	creare corsi e corsi di laurea. Inizialmente l’amministratore aggiunge al 	sistema i corsi desiderati e successivamente aggiunge i corsi di laurea. 	Infine sempre l’amministratore si occuperà di aggiungere e/o 	rimuovere i corsi dai corsi di laurea selezionati. </a:t>
            </a:r>
          </a:p>
        </p:txBody>
      </p:sp>
    </p:spTree>
    <p:extLst>
      <p:ext uri="{BB962C8B-B14F-4D97-AF65-F5344CB8AC3E}">
        <p14:creationId xmlns:p14="http://schemas.microsoft.com/office/powerpoint/2010/main" val="106287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B8D37F3-E655-433C-9947-B433CCB5405A}"/>
              </a:ext>
            </a:extLst>
          </p:cNvPr>
          <p:cNvSpPr txBox="1"/>
          <p:nvPr/>
        </p:nvSpPr>
        <p:spPr>
          <a:xfrm>
            <a:off x="335659" y="859739"/>
            <a:ext cx="10704352" cy="646331"/>
          </a:xfrm>
          <a:prstGeom prst="rect">
            <a:avLst/>
          </a:prstGeom>
          <a:noFill/>
        </p:spPr>
        <p:txBody>
          <a:bodyPr wrap="square" rtlCol="0">
            <a:spAutoFit/>
          </a:bodyPr>
          <a:lstStyle/>
          <a:p>
            <a:r>
              <a:rPr lang="it-IT" sz="3600" dirty="0"/>
              <a:t>WEB API</a:t>
            </a:r>
          </a:p>
        </p:txBody>
      </p:sp>
      <p:sp>
        <p:nvSpPr>
          <p:cNvPr id="5" name="CasellaDiTesto 4">
            <a:extLst>
              <a:ext uri="{FF2B5EF4-FFF2-40B4-BE49-F238E27FC236}">
                <a16:creationId xmlns:a16="http://schemas.microsoft.com/office/drawing/2014/main" id="{6E571412-A586-43B1-8FC3-AE0BA0D0B72D}"/>
              </a:ext>
            </a:extLst>
          </p:cNvPr>
          <p:cNvSpPr txBox="1"/>
          <p:nvPr/>
        </p:nvSpPr>
        <p:spPr>
          <a:xfrm>
            <a:off x="1090668" y="1724184"/>
            <a:ext cx="8296712" cy="3139321"/>
          </a:xfrm>
          <a:prstGeom prst="rect">
            <a:avLst/>
          </a:prstGeom>
          <a:noFill/>
        </p:spPr>
        <p:txBody>
          <a:bodyPr wrap="square" rtlCol="0">
            <a:spAutoFit/>
          </a:bodyPr>
          <a:lstStyle/>
          <a:p>
            <a:r>
              <a:rPr lang="it-IT" dirty="0"/>
              <a:t>Le api che il sistema utilizza sono le seguenti:</a:t>
            </a:r>
          </a:p>
          <a:p>
            <a:endParaRPr lang="it-IT" dirty="0"/>
          </a:p>
          <a:p>
            <a:pPr marL="742950" lvl="1" indent="-285750">
              <a:buFont typeface="Arial" panose="020B0604020202020204" pitchFamily="34" charset="0"/>
              <a:buChar char="•"/>
            </a:pPr>
            <a:r>
              <a:rPr lang="it-IT" dirty="0"/>
              <a:t>Facebook api:</a:t>
            </a:r>
          </a:p>
          <a:p>
            <a:pPr lvl="1"/>
            <a:r>
              <a:rPr lang="it-IT" dirty="0"/>
              <a:t>		Utilizzata per la lettura dei post e delle news dalla pagina 			</a:t>
            </a:r>
            <a:r>
              <a:rPr lang="it-IT" dirty="0" err="1"/>
              <a:t>facebook</a:t>
            </a:r>
            <a:r>
              <a:rPr lang="it-IT" dirty="0"/>
              <a:t> del corso di laurea selezionato</a:t>
            </a:r>
          </a:p>
          <a:p>
            <a:pPr lvl="1"/>
            <a:endParaRPr lang="it-IT" dirty="0"/>
          </a:p>
          <a:p>
            <a:pPr marL="742950" lvl="1" indent="-285750">
              <a:buFont typeface="Arial" panose="020B0604020202020204" pitchFamily="34" charset="0"/>
              <a:buChar char="•"/>
            </a:pPr>
            <a:r>
              <a:rPr lang="it-IT" dirty="0"/>
              <a:t>Google Maps api:</a:t>
            </a:r>
          </a:p>
          <a:p>
            <a:pPr lvl="3"/>
            <a:r>
              <a:rPr lang="it-IT" dirty="0"/>
              <a:t>Che viene utilizzata per l’identificazione e localizzazione dei cubi e degli studi dei professori</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p:txBody>
      </p:sp>
    </p:spTree>
    <p:extLst>
      <p:ext uri="{BB962C8B-B14F-4D97-AF65-F5344CB8AC3E}">
        <p14:creationId xmlns:p14="http://schemas.microsoft.com/office/powerpoint/2010/main" val="1266114093"/>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272</TotalTime>
  <Words>489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Century Gothic</vt:lpstr>
      <vt:lpstr>Wingdings 3</vt:lpstr>
      <vt:lpstr>Sezione</vt:lpstr>
      <vt:lpstr>Esse-Funziona</vt:lpstr>
      <vt:lpstr>descrizione</vt:lpstr>
      <vt:lpstr>E-R Model</vt:lpstr>
      <vt:lpstr>UML Model</vt:lpstr>
      <vt:lpstr>Casi D’uso</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EsseFunziona</dc:title>
  <dc:creator>LUCA QUARTA</dc:creator>
  <cp:lastModifiedBy>LUCA QUARTA</cp:lastModifiedBy>
  <cp:revision>34</cp:revision>
  <dcterms:created xsi:type="dcterms:W3CDTF">2018-01-18T16:27:53Z</dcterms:created>
  <dcterms:modified xsi:type="dcterms:W3CDTF">2018-01-23T17:12:25Z</dcterms:modified>
</cp:coreProperties>
</file>