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218aa3ff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218aa3ff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218aa3ff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218aa3ff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25a257e0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25a257e0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77a614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77a614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77a6141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77a6141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277a6141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277a6141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77a61411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77a61411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77a6141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77a6141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77a61411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77a61411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277a61411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277a61411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218aa3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218aa3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277a61411_3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277a61411_3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26b77c0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26b77c0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26b77c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26b77c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26b77c0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26b77c0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26b77c0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26b77c0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218aa3f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218aa3f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218aa3f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218aa3f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18aa3f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18aa3f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8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25425"/>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Software-Defined Networking</a:t>
            </a:r>
            <a:endParaRPr/>
          </a:p>
        </p:txBody>
      </p:sp>
      <p:sp>
        <p:nvSpPr>
          <p:cNvPr id="60" name="Google Shape;60;p13"/>
          <p:cNvSpPr txBox="1"/>
          <p:nvPr>
            <p:ph idx="1" type="subTitle"/>
          </p:nvPr>
        </p:nvSpPr>
        <p:spPr>
          <a:xfrm>
            <a:off x="5866625" y="3759700"/>
            <a:ext cx="3130500" cy="1212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it" sz="1800"/>
              <a:t>La Rosa Francesco</a:t>
            </a:r>
            <a:endParaRPr sz="1800"/>
          </a:p>
          <a:p>
            <a:pPr indent="0" lvl="0" marL="0" rtl="0" algn="r">
              <a:spcBef>
                <a:spcPts val="0"/>
              </a:spcBef>
              <a:spcAft>
                <a:spcPts val="0"/>
              </a:spcAft>
              <a:buNone/>
            </a:pPr>
            <a:r>
              <a:rPr lang="it" sz="1800"/>
              <a:t>Meneghin Mattia</a:t>
            </a:r>
            <a:br>
              <a:rPr lang="it" sz="1800"/>
            </a:br>
            <a:r>
              <a:rPr lang="it" sz="1800"/>
              <a:t>Muka Diamand</a:t>
            </a:r>
            <a:endParaRPr sz="1800"/>
          </a:p>
        </p:txBody>
      </p:sp>
      <p:sp>
        <p:nvSpPr>
          <p:cNvPr id="61" name="Google Shape;61;p13"/>
          <p:cNvSpPr txBox="1"/>
          <p:nvPr>
            <p:ph idx="1" type="subTitle"/>
          </p:nvPr>
        </p:nvSpPr>
        <p:spPr>
          <a:xfrm>
            <a:off x="143800" y="3759550"/>
            <a:ext cx="6411600" cy="12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University of Trento</a:t>
            </a:r>
            <a:br>
              <a:rPr lang="it" sz="1800"/>
            </a:br>
            <a:r>
              <a:rPr lang="it" sz="1800"/>
              <a:t>Department of Information Engineering and Computer Science</a:t>
            </a:r>
            <a:br>
              <a:rPr lang="it" sz="1800"/>
            </a:br>
            <a:r>
              <a:rPr lang="it" sz="1800"/>
              <a:t>June 2024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Css &amp; json + Translation.js</a:t>
            </a:r>
            <a:endParaRPr/>
          </a:p>
        </p:txBody>
      </p:sp>
      <p:sp>
        <p:nvSpPr>
          <p:cNvPr id="125" name="Google Shape;125;p22"/>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translation.js manage the traduction schemas of the application,loading the info from the json file and updating the text of the UI based on the </a:t>
            </a:r>
            <a:r>
              <a:rPr lang="it"/>
              <a:t>language</a:t>
            </a:r>
            <a:r>
              <a:rPr lang="it"/>
              <a:t> selected.The .json file has the various traduction from various </a:t>
            </a:r>
            <a:r>
              <a:rPr lang="it"/>
              <a:t>languages(For now only En and It) mapping the key to the respective text block in the Html</a:t>
            </a:r>
            <a:endParaRPr/>
          </a:p>
        </p:txBody>
      </p:sp>
      <p:sp>
        <p:nvSpPr>
          <p:cNvPr id="126" name="Google Shape;126;p22"/>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Next.css and addingStyle.css</a:t>
            </a:r>
            <a:endParaRPr/>
          </a:p>
          <a:p>
            <a:pPr indent="0" lvl="0" marL="0" rtl="0" algn="l">
              <a:spcBef>
                <a:spcPts val="1200"/>
              </a:spcBef>
              <a:spcAft>
                <a:spcPts val="1200"/>
              </a:spcAft>
              <a:buNone/>
            </a:pPr>
            <a:r>
              <a:rPr lang="it"/>
              <a:t>The next.Css is the css given by the next lib that preset some style used in our object,but those style are overwritten(when needed) by ours like the other css does with the !important attribute.</a:t>
            </a:r>
            <a:br>
              <a:rPr lang="it"/>
            </a:br>
            <a:r>
              <a:rPr lang="it"/>
              <a:t>We studied a lot of interpolation and colour scheme to be more accurate and User compatible.</a:t>
            </a:r>
            <a:endParaRPr/>
          </a:p>
        </p:txBody>
      </p:sp>
      <p:pic>
        <p:nvPicPr>
          <p:cNvPr id="127" name="Google Shape;127;p22" title="Bandiere del pack vector Europe | Immagini vettoriali gratuiti"/>
          <p:cNvPicPr preferRelativeResize="0"/>
          <p:nvPr/>
        </p:nvPicPr>
        <p:blipFill>
          <a:blip r:embed="rId3">
            <a:alphaModFix/>
          </a:blip>
          <a:stretch>
            <a:fillRect/>
          </a:stretch>
        </p:blipFill>
        <p:spPr>
          <a:xfrm>
            <a:off x="311700" y="3364125"/>
            <a:ext cx="3999900" cy="1779375"/>
          </a:xfrm>
          <a:prstGeom prst="rect">
            <a:avLst/>
          </a:prstGeom>
          <a:noFill/>
          <a:ln>
            <a:noFill/>
          </a:ln>
        </p:spPr>
      </p:pic>
      <p:pic>
        <p:nvPicPr>
          <p:cNvPr id="128" name="Google Shape;128;p22" title="css-miami-desktop | A perfect desktop image for CSS develope ..."/>
          <p:cNvPicPr preferRelativeResize="0"/>
          <p:nvPr/>
        </p:nvPicPr>
        <p:blipFill>
          <a:blip r:embed="rId4">
            <a:alphaModFix/>
          </a:blip>
          <a:stretch>
            <a:fillRect/>
          </a:stretch>
        </p:blipFill>
        <p:spPr>
          <a:xfrm>
            <a:off x="4867225" y="3364125"/>
            <a:ext cx="4276774" cy="177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Functional </a:t>
            </a:r>
            <a:r>
              <a:rPr lang="it"/>
              <a:t>demonstration</a:t>
            </a:r>
            <a:r>
              <a:rPr lang="it"/>
              <a:t>:</a:t>
            </a:r>
            <a:endParaRPr/>
          </a:p>
        </p:txBody>
      </p:sp>
      <p:sp>
        <p:nvSpPr>
          <p:cNvPr id="134" name="Google Shape;134;p23"/>
          <p:cNvSpPr txBox="1"/>
          <p:nvPr>
            <p:ph idx="1" type="body"/>
          </p:nvPr>
        </p:nvSpPr>
        <p:spPr>
          <a:xfrm>
            <a:off x="311700" y="11994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When the topology is initiated will be executed the </a:t>
            </a:r>
            <a:r>
              <a:rPr lang="it"/>
              <a:t>function</a:t>
            </a:r>
            <a:r>
              <a:rPr lang="it"/>
              <a:t> init_topology that will take the initial data from backend of the host , switch and link creating a </a:t>
            </a:r>
            <a:r>
              <a:rPr lang="it"/>
              <a:t>representation</a:t>
            </a:r>
            <a:r>
              <a:rPr lang="it"/>
              <a:t> in the n-topology container</a:t>
            </a:r>
            <a:br>
              <a:rPr lang="it"/>
            </a:br>
            <a:r>
              <a:rPr lang="it"/>
              <a:t>Then,when the user will </a:t>
            </a:r>
            <a:r>
              <a:rPr lang="it"/>
              <a:t>interact</a:t>
            </a:r>
            <a:r>
              <a:rPr lang="it"/>
              <a:t> with the nodes, it will be displayed the specific details of the switch or host,</a:t>
            </a:r>
            <a:r>
              <a:rPr lang="it"/>
              <a:t>with</a:t>
            </a:r>
            <a:r>
              <a:rPr lang="it"/>
              <a:t> the top center and top right button that will set a particular view of the nodes.</a:t>
            </a:r>
            <a:br>
              <a:rPr lang="it"/>
            </a:br>
            <a:r>
              <a:rPr lang="it"/>
              <a:t>Every 5 seconds(if not changed) if the trigger “Automatic Update” is active all the data will be updated to match the new status if some sort of change has </a:t>
            </a:r>
            <a:r>
              <a:rPr lang="it"/>
              <a:t>happened</a:t>
            </a:r>
            <a:r>
              <a:rPr lang="it"/>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it" sz="1700"/>
              <a:t>npm start</a:t>
            </a:r>
            <a:endParaRPr i="1" sz="1700"/>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(1) Commands: Start the backend</a:t>
            </a:r>
            <a:endParaRPr/>
          </a:p>
        </p:txBody>
      </p:sp>
      <p:pic>
        <p:nvPicPr>
          <p:cNvPr id="141" name="Google Shape;141;p24"/>
          <p:cNvPicPr preferRelativeResize="0"/>
          <p:nvPr/>
        </p:nvPicPr>
        <p:blipFill>
          <a:blip r:embed="rId3">
            <a:alphaModFix/>
          </a:blip>
          <a:stretch>
            <a:fillRect/>
          </a:stretch>
        </p:blipFill>
        <p:spPr>
          <a:xfrm>
            <a:off x="311700" y="1583325"/>
            <a:ext cx="4058174" cy="159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(2) </a:t>
            </a:r>
            <a:r>
              <a:rPr lang="it"/>
              <a:t>Commands: Start the Software-Defined network</a:t>
            </a:r>
            <a:endParaRPr/>
          </a:p>
        </p:txBody>
      </p:sp>
      <p:sp>
        <p:nvSpPr>
          <p:cNvPr id="147" name="Google Shape;14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another terminal: </a:t>
            </a:r>
            <a:endParaRPr/>
          </a:p>
          <a:p>
            <a:pPr indent="0" lvl="0" marL="0" rtl="0" algn="l">
              <a:spcBef>
                <a:spcPts val="1200"/>
              </a:spcBef>
              <a:spcAft>
                <a:spcPts val="0"/>
              </a:spcAft>
              <a:buNone/>
            </a:pPr>
            <a:r>
              <a:rPr i="1" lang="it" sz="1700"/>
              <a:t>sudo mn –topo tree,3 –controller remote</a:t>
            </a:r>
            <a:endParaRPr i="1"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311700" y="2083875"/>
            <a:ext cx="4272300" cy="245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(3) Commands: Start the Ryu controller</a:t>
            </a:r>
            <a:endParaRPr/>
          </a:p>
        </p:txBody>
      </p:sp>
      <p:sp>
        <p:nvSpPr>
          <p:cNvPr id="154" name="Google Shape;154;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another terminal:</a:t>
            </a:r>
            <a:endParaRPr/>
          </a:p>
          <a:p>
            <a:pPr indent="0" lvl="0" marL="0" rtl="0" algn="l">
              <a:spcBef>
                <a:spcPts val="1200"/>
              </a:spcBef>
              <a:spcAft>
                <a:spcPts val="0"/>
              </a:spcAft>
              <a:buClr>
                <a:schemeClr val="dk1"/>
              </a:buClr>
              <a:buSzPts val="1100"/>
              <a:buFont typeface="Arial"/>
              <a:buNone/>
            </a:pPr>
            <a:r>
              <a:rPr i="1" lang="it" sz="1700"/>
              <a:t>ryu-manager --observe-links ryu.app.simple_switch ryu.app.gui_topology.gui_topology</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368475" y="2037050"/>
            <a:ext cx="4572924" cy="2626025"/>
          </a:xfrm>
          <a:prstGeom prst="rect">
            <a:avLst/>
          </a:prstGeom>
          <a:noFill/>
          <a:ln>
            <a:noFill/>
          </a:ln>
        </p:spPr>
      </p:pic>
      <p:sp>
        <p:nvSpPr>
          <p:cNvPr id="156" name="Google Shape;156;p26"/>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Ryu is a basic OpenFlow controller framework written in Python.</a:t>
            </a:r>
            <a:br>
              <a:rPr lang="it" sz="1800">
                <a:solidFill>
                  <a:schemeClr val="dk1"/>
                </a:solidFill>
                <a:latin typeface="Old Standard TT"/>
                <a:ea typeface="Old Standard TT"/>
                <a:cs typeface="Old Standard TT"/>
                <a:sym typeface="Old Standard TT"/>
              </a:rPr>
            </a:br>
            <a:r>
              <a:rPr lang="it" sz="1800">
                <a:solidFill>
                  <a:schemeClr val="dk1"/>
                </a:solidFill>
                <a:latin typeface="Old Standard TT"/>
                <a:ea typeface="Old Standard TT"/>
                <a:cs typeface="Old Standard TT"/>
                <a:sym typeface="Old Standard TT"/>
              </a:rPr>
              <a:t>With this </a:t>
            </a:r>
            <a:r>
              <a:rPr lang="it" sz="1800">
                <a:solidFill>
                  <a:schemeClr val="dk1"/>
                </a:solidFill>
                <a:latin typeface="Old Standard TT"/>
                <a:ea typeface="Old Standard TT"/>
                <a:cs typeface="Old Standard TT"/>
                <a:sym typeface="Old Standard TT"/>
              </a:rPr>
              <a:t>command</a:t>
            </a:r>
            <a:r>
              <a:rPr lang="it" sz="1800">
                <a:solidFill>
                  <a:schemeClr val="dk1"/>
                </a:solidFill>
                <a:latin typeface="Old Standard TT"/>
                <a:ea typeface="Old Standard TT"/>
                <a:cs typeface="Old Standard TT"/>
                <a:sym typeface="Old Standard TT"/>
              </a:rPr>
              <a:t> ryu is set as remote controller</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Run the project using the script</a:t>
            </a:r>
            <a:endParaRPr/>
          </a:p>
        </p:txBody>
      </p:sp>
      <p:sp>
        <p:nvSpPr>
          <p:cNvPr id="162" name="Google Shape;162;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Thanks to this script </a:t>
            </a:r>
            <a:r>
              <a:rPr lang="it"/>
              <a:t>there</a:t>
            </a:r>
            <a:r>
              <a:rPr lang="it"/>
              <a:t> is the possibility to run the project selecting dynamically the network </a:t>
            </a:r>
            <a:r>
              <a:rPr lang="it"/>
              <a:t>topology to show</a:t>
            </a:r>
            <a:endParaRPr sz="1700"/>
          </a:p>
          <a:p>
            <a:pPr indent="0" lvl="0" marL="0" rtl="0" algn="l">
              <a:spcBef>
                <a:spcPts val="1200"/>
              </a:spcBef>
              <a:spcAft>
                <a:spcPts val="0"/>
              </a:spcAft>
              <a:buNone/>
            </a:pPr>
            <a:r>
              <a:t/>
            </a:r>
            <a:endParaRPr sz="1700"/>
          </a:p>
          <a:p>
            <a:pPr indent="0" lvl="0" marL="457200" rtl="0" algn="l">
              <a:spcBef>
                <a:spcPts val="1200"/>
              </a:spcBef>
              <a:spcAft>
                <a:spcPts val="1200"/>
              </a:spcAft>
              <a:buNone/>
            </a:pPr>
            <a:r>
              <a:t/>
            </a:r>
            <a:endParaRPr/>
          </a:p>
        </p:txBody>
      </p:sp>
      <p:pic>
        <p:nvPicPr>
          <p:cNvPr id="163" name="Google Shape;163;p27"/>
          <p:cNvPicPr preferRelativeResize="0"/>
          <p:nvPr/>
        </p:nvPicPr>
        <p:blipFill>
          <a:blip r:embed="rId3">
            <a:alphaModFix/>
          </a:blip>
          <a:stretch>
            <a:fillRect/>
          </a:stretch>
        </p:blipFill>
        <p:spPr>
          <a:xfrm>
            <a:off x="311700" y="2005425"/>
            <a:ext cx="5183324" cy="181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Single Topology </a:t>
            </a:r>
            <a:r>
              <a:rPr lang="it"/>
              <a:t>(S selection)</a:t>
            </a:r>
            <a:endParaRPr/>
          </a:p>
        </p:txBody>
      </p:sp>
      <p:sp>
        <p:nvSpPr>
          <p:cNvPr id="169" name="Google Shape;169;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70" name="Google Shape;170;p28"/>
          <p:cNvSpPr txBox="1"/>
          <p:nvPr/>
        </p:nvSpPr>
        <p:spPr>
          <a:xfrm>
            <a:off x="5038050" y="203200"/>
            <a:ext cx="23349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number of hosts</a:t>
            </a:r>
            <a:endParaRPr sz="1800">
              <a:solidFill>
                <a:schemeClr val="dk1"/>
              </a:solidFill>
              <a:latin typeface="Old Standard TT"/>
              <a:ea typeface="Old Standard TT"/>
              <a:cs typeface="Old Standard TT"/>
              <a:sym typeface="Old Standard TT"/>
            </a:endParaRPr>
          </a:p>
        </p:txBody>
      </p:sp>
      <p:pic>
        <p:nvPicPr>
          <p:cNvPr id="171" name="Google Shape;171;p28"/>
          <p:cNvPicPr preferRelativeResize="0"/>
          <p:nvPr/>
        </p:nvPicPr>
        <p:blipFill>
          <a:blip r:embed="rId3">
            <a:alphaModFix/>
          </a:blip>
          <a:stretch>
            <a:fillRect/>
          </a:stretch>
        </p:blipFill>
        <p:spPr>
          <a:xfrm>
            <a:off x="311699" y="1492450"/>
            <a:ext cx="4026926" cy="1709075"/>
          </a:xfrm>
          <a:prstGeom prst="rect">
            <a:avLst/>
          </a:prstGeom>
          <a:noFill/>
          <a:ln>
            <a:noFill/>
          </a:ln>
        </p:spPr>
      </p:pic>
      <p:pic>
        <p:nvPicPr>
          <p:cNvPr id="172" name="Google Shape;172;p28"/>
          <p:cNvPicPr preferRelativeResize="0"/>
          <p:nvPr/>
        </p:nvPicPr>
        <p:blipFill>
          <a:blip r:embed="rId4">
            <a:alphaModFix/>
          </a:blip>
          <a:stretch>
            <a:fillRect/>
          </a:stretch>
        </p:blipFill>
        <p:spPr>
          <a:xfrm>
            <a:off x="4752800" y="1251896"/>
            <a:ext cx="3556400" cy="2792475"/>
          </a:xfrm>
          <a:prstGeom prst="rect">
            <a:avLst/>
          </a:prstGeom>
          <a:noFill/>
          <a:ln>
            <a:noFill/>
          </a:ln>
        </p:spPr>
      </p:pic>
      <p:sp>
        <p:nvSpPr>
          <p:cNvPr id="173" name="Google Shape;173;p28"/>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Single t</a:t>
            </a:r>
            <a:r>
              <a:rPr lang="it" sz="1800">
                <a:solidFill>
                  <a:schemeClr val="dk1"/>
                </a:solidFill>
                <a:latin typeface="Old Standard TT"/>
                <a:ea typeface="Old Standard TT"/>
                <a:cs typeface="Old Standard TT"/>
                <a:sym typeface="Old Standard TT"/>
              </a:rPr>
              <a:t>opology with </a:t>
            </a:r>
            <a:r>
              <a:rPr b="1" lang="it" sz="1800">
                <a:solidFill>
                  <a:schemeClr val="dk1"/>
                </a:solidFill>
                <a:latin typeface="Old Standard TT"/>
                <a:ea typeface="Old Standard TT"/>
                <a:cs typeface="Old Standard TT"/>
                <a:sym typeface="Old Standard TT"/>
              </a:rPr>
              <a:t>4 hosts</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Linear </a:t>
            </a:r>
            <a:r>
              <a:rPr lang="it"/>
              <a:t>Topology </a:t>
            </a:r>
            <a:r>
              <a:rPr lang="it"/>
              <a:t>(L selection)</a:t>
            </a:r>
            <a:endParaRPr/>
          </a:p>
        </p:txBody>
      </p:sp>
      <p:sp>
        <p:nvSpPr>
          <p:cNvPr id="179" name="Google Shape;179;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80" name="Google Shape;180;p29"/>
          <p:cNvSpPr txBox="1"/>
          <p:nvPr/>
        </p:nvSpPr>
        <p:spPr>
          <a:xfrm>
            <a:off x="5038050" y="203200"/>
            <a:ext cx="28731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number of switches</a:t>
            </a:r>
            <a:endParaRPr sz="1800">
              <a:solidFill>
                <a:schemeClr val="dk1"/>
              </a:solidFill>
              <a:latin typeface="Old Standard TT"/>
              <a:ea typeface="Old Standard TT"/>
              <a:cs typeface="Old Standard TT"/>
              <a:sym typeface="Old Standard TT"/>
            </a:endParaRPr>
          </a:p>
        </p:txBody>
      </p:sp>
      <p:pic>
        <p:nvPicPr>
          <p:cNvPr id="181" name="Google Shape;181;p29"/>
          <p:cNvPicPr preferRelativeResize="0"/>
          <p:nvPr/>
        </p:nvPicPr>
        <p:blipFill>
          <a:blip r:embed="rId3">
            <a:alphaModFix/>
          </a:blip>
          <a:stretch>
            <a:fillRect/>
          </a:stretch>
        </p:blipFill>
        <p:spPr>
          <a:xfrm>
            <a:off x="5242500" y="1301900"/>
            <a:ext cx="3470400" cy="2360900"/>
          </a:xfrm>
          <a:prstGeom prst="rect">
            <a:avLst/>
          </a:prstGeom>
          <a:noFill/>
          <a:ln>
            <a:noFill/>
          </a:ln>
        </p:spPr>
      </p:pic>
      <p:pic>
        <p:nvPicPr>
          <p:cNvPr id="182" name="Google Shape;182;p29"/>
          <p:cNvPicPr preferRelativeResize="0"/>
          <p:nvPr/>
        </p:nvPicPr>
        <p:blipFill>
          <a:blip r:embed="rId4">
            <a:alphaModFix/>
          </a:blip>
          <a:stretch>
            <a:fillRect/>
          </a:stretch>
        </p:blipFill>
        <p:spPr>
          <a:xfrm>
            <a:off x="311700" y="1512800"/>
            <a:ext cx="4336474" cy="1840450"/>
          </a:xfrm>
          <a:prstGeom prst="rect">
            <a:avLst/>
          </a:prstGeom>
          <a:noFill/>
          <a:ln>
            <a:noFill/>
          </a:ln>
        </p:spPr>
      </p:pic>
      <p:sp>
        <p:nvSpPr>
          <p:cNvPr id="183" name="Google Shape;183;p29"/>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Linear t</a:t>
            </a:r>
            <a:r>
              <a:rPr lang="it" sz="1800">
                <a:solidFill>
                  <a:schemeClr val="dk1"/>
                </a:solidFill>
                <a:latin typeface="Old Standard TT"/>
                <a:ea typeface="Old Standard TT"/>
                <a:cs typeface="Old Standard TT"/>
                <a:sym typeface="Old Standard TT"/>
              </a:rPr>
              <a:t>opology with </a:t>
            </a:r>
            <a:r>
              <a:rPr b="1" lang="it" sz="1800">
                <a:solidFill>
                  <a:schemeClr val="dk1"/>
                </a:solidFill>
                <a:latin typeface="Old Standard TT"/>
                <a:ea typeface="Old Standard TT"/>
                <a:cs typeface="Old Standard TT"/>
                <a:sym typeface="Old Standard TT"/>
              </a:rPr>
              <a:t>5 switches</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Torus </a:t>
            </a:r>
            <a:r>
              <a:rPr lang="it"/>
              <a:t>Topology (T selection)</a:t>
            </a:r>
            <a:endParaRPr/>
          </a:p>
        </p:txBody>
      </p:sp>
      <p:sp>
        <p:nvSpPr>
          <p:cNvPr id="189" name="Google Shape;189;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90" name="Google Shape;190;p30"/>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91" name="Google Shape;191;p30"/>
          <p:cNvSpPr txBox="1"/>
          <p:nvPr/>
        </p:nvSpPr>
        <p:spPr>
          <a:xfrm>
            <a:off x="5038050" y="203200"/>
            <a:ext cx="14526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length</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breadth</a:t>
            </a:r>
            <a:endParaRPr sz="1800">
              <a:solidFill>
                <a:schemeClr val="dk1"/>
              </a:solidFill>
              <a:latin typeface="Old Standard TT"/>
              <a:ea typeface="Old Standard TT"/>
              <a:cs typeface="Old Standard TT"/>
              <a:sym typeface="Old Standard TT"/>
            </a:endParaRPr>
          </a:p>
        </p:txBody>
      </p:sp>
      <p:sp>
        <p:nvSpPr>
          <p:cNvPr id="192" name="Google Shape;192;p30"/>
          <p:cNvSpPr txBox="1"/>
          <p:nvPr/>
        </p:nvSpPr>
        <p:spPr>
          <a:xfrm>
            <a:off x="6826025" y="267425"/>
            <a:ext cx="20064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 </a:t>
            </a:r>
            <a:r>
              <a:rPr lang="it" sz="1800">
                <a:solidFill>
                  <a:schemeClr val="dk1"/>
                </a:solidFill>
                <a:latin typeface="Old Standard TT"/>
                <a:ea typeface="Old Standard TT"/>
                <a:cs typeface="Old Standard TT"/>
                <a:sym typeface="Old Standard TT"/>
              </a:rPr>
              <a:t>Torus topology want a square as parameters</a:t>
            </a:r>
            <a:endParaRPr sz="1800">
              <a:solidFill>
                <a:schemeClr val="dk1"/>
              </a:solidFill>
              <a:latin typeface="Old Standard TT"/>
              <a:ea typeface="Old Standard TT"/>
              <a:cs typeface="Old Standard TT"/>
              <a:sym typeface="Old Standard TT"/>
            </a:endParaRPr>
          </a:p>
        </p:txBody>
      </p:sp>
      <p:pic>
        <p:nvPicPr>
          <p:cNvPr id="193" name="Google Shape;193;p30"/>
          <p:cNvPicPr preferRelativeResize="0"/>
          <p:nvPr/>
        </p:nvPicPr>
        <p:blipFill>
          <a:blip r:embed="rId3">
            <a:alphaModFix/>
          </a:blip>
          <a:stretch>
            <a:fillRect/>
          </a:stretch>
        </p:blipFill>
        <p:spPr>
          <a:xfrm>
            <a:off x="354750" y="1319900"/>
            <a:ext cx="4847074" cy="2756250"/>
          </a:xfrm>
          <a:prstGeom prst="rect">
            <a:avLst/>
          </a:prstGeom>
          <a:noFill/>
          <a:ln>
            <a:noFill/>
          </a:ln>
        </p:spPr>
      </p:pic>
      <p:pic>
        <p:nvPicPr>
          <p:cNvPr id="194" name="Google Shape;194;p30"/>
          <p:cNvPicPr preferRelativeResize="0"/>
          <p:nvPr/>
        </p:nvPicPr>
        <p:blipFill>
          <a:blip r:embed="rId4">
            <a:alphaModFix/>
          </a:blip>
          <a:stretch>
            <a:fillRect/>
          </a:stretch>
        </p:blipFill>
        <p:spPr>
          <a:xfrm>
            <a:off x="5201831" y="1686550"/>
            <a:ext cx="3701793" cy="2367301"/>
          </a:xfrm>
          <a:prstGeom prst="rect">
            <a:avLst/>
          </a:prstGeom>
          <a:noFill/>
          <a:ln>
            <a:noFill/>
          </a:ln>
        </p:spPr>
      </p:pic>
      <p:sp>
        <p:nvSpPr>
          <p:cNvPr id="195" name="Google Shape;195;p30"/>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Torus topology with </a:t>
            </a:r>
            <a:r>
              <a:rPr b="1" lang="it" sz="1800">
                <a:solidFill>
                  <a:schemeClr val="dk1"/>
                </a:solidFill>
                <a:latin typeface="Old Standard TT"/>
                <a:ea typeface="Old Standard TT"/>
                <a:cs typeface="Old Standard TT"/>
                <a:sym typeface="Old Standard TT"/>
              </a:rPr>
              <a:t>l</a:t>
            </a:r>
            <a:r>
              <a:rPr b="1" lang="it" sz="1800">
                <a:solidFill>
                  <a:schemeClr val="dk1"/>
                </a:solidFill>
                <a:latin typeface="Old Standard TT"/>
                <a:ea typeface="Old Standard TT"/>
                <a:cs typeface="Old Standard TT"/>
                <a:sym typeface="Old Standard TT"/>
              </a:rPr>
              <a:t>ength = 3</a:t>
            </a:r>
            <a:r>
              <a:rPr lang="it" sz="1800">
                <a:solidFill>
                  <a:schemeClr val="dk1"/>
                </a:solidFill>
                <a:latin typeface="Old Standard TT"/>
                <a:ea typeface="Old Standard TT"/>
                <a:cs typeface="Old Standard TT"/>
                <a:sym typeface="Old Standard TT"/>
              </a:rPr>
              <a:t> and </a:t>
            </a:r>
            <a:r>
              <a:rPr b="1" lang="it" sz="1800">
                <a:solidFill>
                  <a:schemeClr val="dk1"/>
                </a:solidFill>
                <a:latin typeface="Old Standard TT"/>
                <a:ea typeface="Old Standard TT"/>
                <a:cs typeface="Old Standard TT"/>
                <a:sym typeface="Old Standard TT"/>
              </a:rPr>
              <a:t>breadth</a:t>
            </a:r>
            <a:r>
              <a:rPr b="1" lang="it" sz="1800">
                <a:solidFill>
                  <a:schemeClr val="dk1"/>
                </a:solidFill>
                <a:latin typeface="Old Standard TT"/>
                <a:ea typeface="Old Standard TT"/>
                <a:cs typeface="Old Standard TT"/>
                <a:sym typeface="Old Standard TT"/>
              </a:rPr>
              <a:t>= 3</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Tree Topology (A selection)</a:t>
            </a:r>
            <a:endParaRPr/>
          </a:p>
        </p:txBody>
      </p:sp>
      <p:sp>
        <p:nvSpPr>
          <p:cNvPr id="201" name="Google Shape;201;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202" name="Google Shape;202;p31"/>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03" name="Google Shape;203;p31"/>
          <p:cNvPicPr preferRelativeResize="0"/>
          <p:nvPr/>
        </p:nvPicPr>
        <p:blipFill rotWithShape="1">
          <a:blip r:embed="rId3">
            <a:alphaModFix/>
          </a:blip>
          <a:srcRect b="0" l="8756" r="3677" t="20127"/>
          <a:stretch/>
        </p:blipFill>
        <p:spPr>
          <a:xfrm>
            <a:off x="4805260" y="1333300"/>
            <a:ext cx="3782915" cy="2725775"/>
          </a:xfrm>
          <a:prstGeom prst="rect">
            <a:avLst/>
          </a:prstGeom>
          <a:noFill/>
          <a:ln>
            <a:noFill/>
          </a:ln>
        </p:spPr>
      </p:pic>
      <p:sp>
        <p:nvSpPr>
          <p:cNvPr id="204" name="Google Shape;204;p31"/>
          <p:cNvSpPr txBox="1"/>
          <p:nvPr/>
        </p:nvSpPr>
        <p:spPr>
          <a:xfrm>
            <a:off x="5038050" y="203200"/>
            <a:ext cx="14526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depth</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fanout</a:t>
            </a:r>
            <a:endParaRPr sz="1800">
              <a:solidFill>
                <a:schemeClr val="dk1"/>
              </a:solidFill>
              <a:latin typeface="Old Standard TT"/>
              <a:ea typeface="Old Standard TT"/>
              <a:cs typeface="Old Standard TT"/>
              <a:sym typeface="Old Standard TT"/>
            </a:endParaRPr>
          </a:p>
        </p:txBody>
      </p:sp>
      <p:sp>
        <p:nvSpPr>
          <p:cNvPr id="205" name="Google Shape;205;p31"/>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Tree topology with </a:t>
            </a:r>
            <a:r>
              <a:rPr b="1" lang="it" sz="1800">
                <a:solidFill>
                  <a:schemeClr val="dk1"/>
                </a:solidFill>
                <a:latin typeface="Old Standard TT"/>
                <a:ea typeface="Old Standard TT"/>
                <a:cs typeface="Old Standard TT"/>
                <a:sym typeface="Old Standard TT"/>
              </a:rPr>
              <a:t>depth = 3</a:t>
            </a:r>
            <a:r>
              <a:rPr lang="it" sz="1800">
                <a:solidFill>
                  <a:schemeClr val="dk1"/>
                </a:solidFill>
                <a:latin typeface="Old Standard TT"/>
                <a:ea typeface="Old Standard TT"/>
                <a:cs typeface="Old Standard TT"/>
                <a:sym typeface="Old Standard TT"/>
              </a:rPr>
              <a:t> and </a:t>
            </a:r>
            <a:r>
              <a:rPr b="1" lang="it" sz="1800">
                <a:solidFill>
                  <a:schemeClr val="dk1"/>
                </a:solidFill>
                <a:latin typeface="Old Standard TT"/>
                <a:ea typeface="Old Standard TT"/>
                <a:cs typeface="Old Standard TT"/>
                <a:sym typeface="Old Standard TT"/>
              </a:rPr>
              <a:t>fanout = 2</a:t>
            </a:r>
            <a:endParaRPr b="1" sz="1800">
              <a:solidFill>
                <a:schemeClr val="dk1"/>
              </a:solidFill>
              <a:latin typeface="Old Standard TT"/>
              <a:ea typeface="Old Standard TT"/>
              <a:cs typeface="Old Standard TT"/>
              <a:sym typeface="Old Standard TT"/>
            </a:endParaRPr>
          </a:p>
        </p:txBody>
      </p:sp>
      <p:pic>
        <p:nvPicPr>
          <p:cNvPr id="206" name="Google Shape;206;p31"/>
          <p:cNvPicPr preferRelativeResize="0"/>
          <p:nvPr/>
        </p:nvPicPr>
        <p:blipFill>
          <a:blip r:embed="rId4">
            <a:alphaModFix/>
          </a:blip>
          <a:stretch>
            <a:fillRect/>
          </a:stretch>
        </p:blipFill>
        <p:spPr>
          <a:xfrm>
            <a:off x="365500" y="1484950"/>
            <a:ext cx="3927600" cy="20336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Infrastructure</a:t>
            </a:r>
            <a:endParaRPr/>
          </a:p>
        </p:txBody>
      </p:sp>
      <p:pic>
        <p:nvPicPr>
          <p:cNvPr id="67" name="Google Shape;67;p14"/>
          <p:cNvPicPr preferRelativeResize="0"/>
          <p:nvPr/>
        </p:nvPicPr>
        <p:blipFill rotWithShape="1">
          <a:blip r:embed="rId3">
            <a:alphaModFix/>
          </a:blip>
          <a:srcRect b="4780" l="2587" r="4656" t="4844"/>
          <a:stretch/>
        </p:blipFill>
        <p:spPr>
          <a:xfrm>
            <a:off x="1122450" y="1147100"/>
            <a:ext cx="6253599" cy="3416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Custom</a:t>
            </a:r>
            <a:r>
              <a:rPr lang="it"/>
              <a:t> Topology</a:t>
            </a:r>
            <a:endParaRPr/>
          </a:p>
        </p:txBody>
      </p:sp>
      <p:sp>
        <p:nvSpPr>
          <p:cNvPr id="212" name="Google Shape;212;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213" name="Google Shape;213;p32"/>
          <p:cNvSpPr txBox="1"/>
          <p:nvPr/>
        </p:nvSpPr>
        <p:spPr>
          <a:xfrm>
            <a:off x="311700" y="1093650"/>
            <a:ext cx="8131200" cy="20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If you want to test your custom network you can develop your network and show it using this web application through this command:</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i="1" lang="it" sz="1800">
                <a:solidFill>
                  <a:schemeClr val="dk1"/>
                </a:solidFill>
                <a:latin typeface="Old Standard TT"/>
                <a:ea typeface="Old Standard TT"/>
                <a:cs typeface="Old Standard TT"/>
                <a:sym typeface="Old Standard TT"/>
              </a:rPr>
              <a:t>sudo mn --custom ~/mininet/custom/project.py --topo=project</a:t>
            </a:r>
            <a:endParaRPr i="1"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i="1" sz="1800">
              <a:solidFill>
                <a:schemeClr val="dk1"/>
              </a:solidFill>
              <a:latin typeface="Old Standard TT"/>
              <a:ea typeface="Old Standard TT"/>
              <a:cs typeface="Old Standard TT"/>
              <a:sym typeface="Old Standard TT"/>
            </a:endParaRPr>
          </a:p>
        </p:txBody>
      </p:sp>
      <p:sp>
        <p:nvSpPr>
          <p:cNvPr id="214" name="Google Shape;214;p32"/>
          <p:cNvSpPr txBox="1"/>
          <p:nvPr/>
        </p:nvSpPr>
        <p:spPr>
          <a:xfrm>
            <a:off x="2288150" y="2460725"/>
            <a:ext cx="2343600" cy="25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from mininet.topo import Topo</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class Project( Topo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def __init__( self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 Initialize topology</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Topo.__init__( self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 Add hosts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it" sz="900">
                <a:solidFill>
                  <a:schemeClr val="dk1"/>
                </a:solidFill>
                <a:latin typeface="Old Standard TT"/>
                <a:ea typeface="Old Standard TT"/>
                <a:cs typeface="Old Standard TT"/>
                <a:sym typeface="Old Standard TT"/>
              </a:rPr>
              <a:t>        h1 = self.addHost('h1')</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 Add switches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s1 = self.addSwitch('s1')</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 Add links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self.addLink(h1,s1)</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topos = { 'project': ( lambda: Project() )}</a:t>
            </a:r>
            <a:endParaRPr sz="900">
              <a:solidFill>
                <a:schemeClr val="dk1"/>
              </a:solidFill>
              <a:latin typeface="Old Standard TT"/>
              <a:ea typeface="Old Standard TT"/>
              <a:cs typeface="Old Standard TT"/>
              <a:sym typeface="Old Standard TT"/>
            </a:endParaRPr>
          </a:p>
        </p:txBody>
      </p:sp>
      <p:sp>
        <p:nvSpPr>
          <p:cNvPr id="215" name="Google Shape;215;p32"/>
          <p:cNvSpPr txBox="1"/>
          <p:nvPr/>
        </p:nvSpPr>
        <p:spPr>
          <a:xfrm>
            <a:off x="388550" y="2349725"/>
            <a:ext cx="18996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00">
                <a:solidFill>
                  <a:schemeClr val="dk1"/>
                </a:solidFill>
                <a:latin typeface="Old Standard TT"/>
                <a:ea typeface="Old Standard TT"/>
                <a:cs typeface="Old Standard TT"/>
                <a:sym typeface="Old Standard TT"/>
              </a:rPr>
              <a:t>Example of code: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203875"/>
            <a:ext cx="8520600" cy="3588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it" sz="7200"/>
              <a:t>All is running in a Ubuntu Focal Fossa (20.04) VirtualBox Machine that has</a:t>
            </a:r>
            <a:endParaRPr sz="7200"/>
          </a:p>
          <a:p>
            <a:pPr indent="-342900" lvl="0" marL="457200" rtl="0" algn="l">
              <a:spcBef>
                <a:spcPts val="1200"/>
              </a:spcBef>
              <a:spcAft>
                <a:spcPts val="0"/>
              </a:spcAft>
              <a:buSzPct val="100000"/>
              <a:buChar char="●"/>
            </a:pPr>
            <a:r>
              <a:rPr b="1" lang="it" sz="7200"/>
              <a:t>Apache2</a:t>
            </a:r>
            <a:r>
              <a:rPr lang="it" sz="7200"/>
              <a:t>: the service in charge of expose the frontend on the port 8000</a:t>
            </a:r>
            <a:endParaRPr sz="4000"/>
          </a:p>
          <a:p>
            <a:pPr indent="-342900" lvl="0" marL="457200" rtl="0" algn="l">
              <a:spcBef>
                <a:spcPts val="0"/>
              </a:spcBef>
              <a:spcAft>
                <a:spcPts val="0"/>
              </a:spcAft>
              <a:buSzPct val="100000"/>
              <a:buChar char="●"/>
            </a:pPr>
            <a:r>
              <a:rPr b="1" lang="it" sz="7200"/>
              <a:t>Node Js: </a:t>
            </a:r>
            <a:r>
              <a:rPr lang="it" sz="7200"/>
              <a:t>the service that runs the backend through Express using port 3000</a:t>
            </a:r>
            <a:endParaRPr sz="7200"/>
          </a:p>
          <a:p>
            <a:pPr indent="0" lvl="0" marL="0" rtl="0" algn="l">
              <a:spcBef>
                <a:spcPts val="1200"/>
              </a:spcBef>
              <a:spcAft>
                <a:spcPts val="0"/>
              </a:spcAft>
              <a:buNone/>
            </a:pPr>
            <a:r>
              <a:rPr lang="it" sz="7200"/>
              <a:t>For convenience we decided to work with local terminals in ssh (port 22)</a:t>
            </a:r>
            <a:endParaRPr sz="7200"/>
          </a:p>
          <a:p>
            <a:pPr indent="0" lvl="0" marL="0" rtl="0" algn="l">
              <a:spcBef>
                <a:spcPts val="1200"/>
              </a:spcBef>
              <a:spcAft>
                <a:spcPts val="0"/>
              </a:spcAft>
              <a:buNone/>
            </a:pPr>
            <a:r>
              <a:rPr lang="it" sz="7200"/>
              <a:t>Thus the NIC of the VM is configured with this port forwarding:</a:t>
            </a:r>
            <a:endParaRPr sz="4000"/>
          </a:p>
          <a:p>
            <a:pPr indent="0" lvl="0" marL="457200" rtl="0" algn="l">
              <a:spcBef>
                <a:spcPts val="1200"/>
              </a:spcBef>
              <a:spcAft>
                <a:spcPts val="0"/>
              </a:spcAft>
              <a:buNone/>
            </a:pPr>
            <a:r>
              <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Environment</a:t>
            </a:r>
            <a:endParaRPr/>
          </a:p>
        </p:txBody>
      </p:sp>
      <p:pic>
        <p:nvPicPr>
          <p:cNvPr id="74" name="Google Shape;74;p15"/>
          <p:cNvPicPr preferRelativeResize="0"/>
          <p:nvPr/>
        </p:nvPicPr>
        <p:blipFill>
          <a:blip r:embed="rId3">
            <a:alphaModFix/>
          </a:blip>
          <a:stretch>
            <a:fillRect/>
          </a:stretch>
        </p:blipFill>
        <p:spPr>
          <a:xfrm>
            <a:off x="1240553" y="3412178"/>
            <a:ext cx="6662896" cy="138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Comnetsemu: a custom </a:t>
            </a:r>
            <a:r>
              <a:rPr lang="it"/>
              <a:t>Mininet</a:t>
            </a:r>
            <a:r>
              <a:rPr lang="it"/>
              <a:t> service</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Comnetsemu is a virtual environment where through Mininet technology you can work with Software-Defined Networking</a:t>
            </a:r>
            <a:endParaRPr/>
          </a:p>
          <a:p>
            <a:pPr indent="0" lvl="0" marL="0" rtl="0" algn="l">
              <a:spcBef>
                <a:spcPts val="1200"/>
              </a:spcBef>
              <a:spcAft>
                <a:spcPts val="0"/>
              </a:spcAft>
              <a:buNone/>
            </a:pPr>
            <a:r>
              <a:rPr lang="it"/>
              <a:t>Allows:</a:t>
            </a:r>
            <a:endParaRPr/>
          </a:p>
          <a:p>
            <a:pPr indent="-342900" lvl="0" marL="457200" rtl="0" algn="l">
              <a:spcBef>
                <a:spcPts val="1200"/>
              </a:spcBef>
              <a:spcAft>
                <a:spcPts val="0"/>
              </a:spcAft>
              <a:buSzPts val="1800"/>
              <a:buChar char="●"/>
            </a:pPr>
            <a:r>
              <a:rPr lang="it"/>
              <a:t>Emulation</a:t>
            </a:r>
            <a:endParaRPr/>
          </a:p>
          <a:p>
            <a:pPr indent="-342900" lvl="0" marL="457200" rtl="0" algn="l">
              <a:spcBef>
                <a:spcPts val="0"/>
              </a:spcBef>
              <a:spcAft>
                <a:spcPts val="0"/>
              </a:spcAft>
              <a:buSzPts val="1800"/>
              <a:buChar char="●"/>
            </a:pPr>
            <a:r>
              <a:rPr lang="it"/>
              <a:t>Flexibility</a:t>
            </a:r>
            <a:endParaRPr/>
          </a:p>
          <a:p>
            <a:pPr indent="-342900" lvl="0" marL="457200" rtl="0" algn="l">
              <a:spcBef>
                <a:spcPts val="0"/>
              </a:spcBef>
              <a:spcAft>
                <a:spcPts val="0"/>
              </a:spcAft>
              <a:buSzPts val="1800"/>
              <a:buChar char="●"/>
            </a:pPr>
            <a:r>
              <a:rPr lang="it"/>
              <a:t>Integration with SDN controllers</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4734250" y="2173600"/>
            <a:ext cx="3585724" cy="23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Ryu Manager</a:t>
            </a:r>
            <a:r>
              <a:rPr lang="it"/>
              <a:t>: SDN framework </a:t>
            </a:r>
            <a:endParaRPr/>
          </a:p>
        </p:txBody>
      </p:sp>
      <p:sp>
        <p:nvSpPr>
          <p:cNvPr id="87" name="Google Shape;87;p17"/>
          <p:cNvSpPr txBox="1"/>
          <p:nvPr>
            <p:ph idx="1" type="body"/>
          </p:nvPr>
        </p:nvSpPr>
        <p:spPr>
          <a:xfrm>
            <a:off x="311700" y="1058225"/>
            <a:ext cx="8520600" cy="3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 provides software components and libraries in order to build SDN applications. </a:t>
            </a:r>
            <a:br>
              <a:rPr lang="it"/>
            </a:br>
            <a:r>
              <a:rPr lang="it"/>
              <a:t>Key features of Ryu include:</a:t>
            </a:r>
            <a:endParaRPr/>
          </a:p>
          <a:p>
            <a:pPr indent="0" lvl="0" marL="457200" rtl="0" algn="l">
              <a:spcBef>
                <a:spcPts val="1200"/>
              </a:spcBef>
              <a:spcAft>
                <a:spcPts val="0"/>
              </a:spcAft>
              <a:buNone/>
            </a:pPr>
            <a:r>
              <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88" name="Google Shape;88;p17"/>
          <p:cNvSpPr txBox="1"/>
          <p:nvPr/>
        </p:nvSpPr>
        <p:spPr>
          <a:xfrm>
            <a:off x="421825" y="1819750"/>
            <a:ext cx="5175900" cy="2797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Controller Platform</a:t>
            </a:r>
            <a:r>
              <a:rPr lang="it" sz="1600">
                <a:solidFill>
                  <a:schemeClr val="dk1"/>
                </a:solidFill>
                <a:latin typeface="Old Standard TT"/>
                <a:ea typeface="Old Standard TT"/>
                <a:cs typeface="Old Standard TT"/>
                <a:sym typeface="Old Standard TT"/>
              </a:rPr>
              <a:t>: Ryu serves as an SDN controller that communicates with network devices using protocols (e.g. OpenFlow)</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Rich API</a:t>
            </a:r>
            <a:r>
              <a:rPr lang="it" sz="1600">
                <a:solidFill>
                  <a:schemeClr val="dk1"/>
                </a:solidFill>
                <a:latin typeface="Old Standard TT"/>
                <a:ea typeface="Old Standard TT"/>
                <a:cs typeface="Old Standard TT"/>
                <a:sym typeface="Old Standard TT"/>
              </a:rPr>
              <a:t>: Ryu provides a rich set of APIs to manage network devices and handle network traffic.</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Extensibility</a:t>
            </a:r>
            <a:r>
              <a:rPr lang="it" sz="1600">
                <a:solidFill>
                  <a:schemeClr val="dk1"/>
                </a:solidFill>
                <a:latin typeface="Old Standard TT"/>
                <a:ea typeface="Old Standard TT"/>
                <a:cs typeface="Old Standard TT"/>
                <a:sym typeface="Old Standard TT"/>
              </a:rPr>
              <a:t>: Developers can easily extend Ryu to support new protocols and network management tools.</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Active Development</a:t>
            </a:r>
            <a:r>
              <a:rPr lang="it" sz="1600">
                <a:solidFill>
                  <a:schemeClr val="dk1"/>
                </a:solidFill>
                <a:latin typeface="Old Standard TT"/>
                <a:ea typeface="Old Standard TT"/>
                <a:cs typeface="Old Standard TT"/>
                <a:sym typeface="Old Standard TT"/>
              </a:rPr>
              <a:t>: Ryu is actively maintained and developed, with a growing community contributing to its improvement.</a:t>
            </a:r>
            <a:endParaRPr sz="16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chemeClr val="dk1"/>
              </a:solidFill>
              <a:latin typeface="Old Standard TT"/>
              <a:ea typeface="Old Standard TT"/>
              <a:cs typeface="Old Standard TT"/>
              <a:sym typeface="Old Standard TT"/>
            </a:endParaRPr>
          </a:p>
        </p:txBody>
      </p:sp>
      <p:pic>
        <p:nvPicPr>
          <p:cNvPr id="89" name="Google Shape;89;p17"/>
          <p:cNvPicPr preferRelativeResize="0"/>
          <p:nvPr/>
        </p:nvPicPr>
        <p:blipFill>
          <a:blip r:embed="rId3">
            <a:alphaModFix/>
          </a:blip>
          <a:stretch>
            <a:fillRect/>
          </a:stretch>
        </p:blipFill>
        <p:spPr>
          <a:xfrm>
            <a:off x="5429500" y="1819750"/>
            <a:ext cx="3402801" cy="21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203875"/>
            <a:ext cx="8520600" cy="3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Through the start.sh script it’s possible to run the whole project without </a:t>
            </a:r>
            <a:r>
              <a:rPr lang="it"/>
              <a:t>launching (at least) 3 commands. </a:t>
            </a:r>
            <a:endParaRPr/>
          </a:p>
          <a:p>
            <a:pPr indent="0" lvl="0" marL="0" rtl="0" algn="l">
              <a:spcBef>
                <a:spcPts val="1200"/>
              </a:spcBef>
              <a:spcAft>
                <a:spcPts val="0"/>
              </a:spcAft>
              <a:buNone/>
            </a:pPr>
            <a:r>
              <a:rPr b="1" lang="it"/>
              <a:t>Steps to run</a:t>
            </a:r>
            <a:endParaRPr b="1"/>
          </a:p>
          <a:p>
            <a:pPr indent="-342900" lvl="0" marL="457200" rtl="0" algn="l">
              <a:spcBef>
                <a:spcPts val="1200"/>
              </a:spcBef>
              <a:spcAft>
                <a:spcPts val="0"/>
              </a:spcAft>
              <a:buSzPts val="1800"/>
              <a:buChar char="●"/>
            </a:pPr>
            <a:r>
              <a:rPr lang="it"/>
              <a:t>Boot the machine</a:t>
            </a:r>
            <a:endParaRPr/>
          </a:p>
          <a:p>
            <a:pPr indent="-342900" lvl="0" marL="457200" rtl="0" algn="l">
              <a:spcBef>
                <a:spcPts val="0"/>
              </a:spcBef>
              <a:spcAft>
                <a:spcPts val="0"/>
              </a:spcAft>
              <a:buSzPts val="1800"/>
              <a:buChar char="●"/>
            </a:pPr>
            <a:r>
              <a:rPr lang="it"/>
              <a:t>Connect to the environment using SSH</a:t>
            </a:r>
            <a:endParaRPr/>
          </a:p>
          <a:p>
            <a:pPr indent="-342900" lvl="0" marL="457200" rtl="0" algn="l">
              <a:spcBef>
                <a:spcPts val="0"/>
              </a:spcBef>
              <a:spcAft>
                <a:spcPts val="0"/>
              </a:spcAft>
              <a:buSzPts val="1800"/>
              <a:buChar char="●"/>
            </a:pPr>
            <a:r>
              <a:rPr lang="it"/>
              <a:t>run the start.sh</a:t>
            </a:r>
            <a:endParaRPr/>
          </a:p>
          <a:p>
            <a:pPr indent="0" lvl="0" marL="0" rtl="0" algn="l">
              <a:spcBef>
                <a:spcPts val="1200"/>
              </a:spcBef>
              <a:spcAft>
                <a:spcPts val="1200"/>
              </a:spcAft>
              <a:buNone/>
            </a:pPr>
            <a:r>
              <a:rPr lang="it"/>
              <a:t>Navigate the </a:t>
            </a:r>
            <a:r>
              <a:rPr lang="it" u="sng">
                <a:solidFill>
                  <a:schemeClr val="hlink"/>
                </a:solidFill>
                <a:hlinkClick r:id="rId3"/>
              </a:rPr>
              <a:t>http://localhost:8000</a:t>
            </a:r>
            <a:r>
              <a:rPr lang="it"/>
              <a:t> and it will show the default network</a:t>
            </a:r>
            <a:endParaRPr/>
          </a:p>
        </p:txBody>
      </p:sp>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Script start.sh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FrontEnd</a:t>
            </a:r>
            <a:endParaRPr/>
          </a:p>
        </p:txBody>
      </p:sp>
      <p:sp>
        <p:nvSpPr>
          <p:cNvPr id="101" name="Google Shape;101;p19"/>
          <p:cNvSpPr txBox="1"/>
          <p:nvPr>
            <p:ph idx="1" type="body"/>
          </p:nvPr>
        </p:nvSpPr>
        <p:spPr>
          <a:xfrm>
            <a:off x="311700" y="1171600"/>
            <a:ext cx="4647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t"/>
              <a:t>The FrontEnd part is organized in a Html,and a group of various folders that </a:t>
            </a:r>
            <a:r>
              <a:rPr lang="it"/>
              <a:t>contains</a:t>
            </a:r>
            <a:r>
              <a:rPr lang="it"/>
              <a:t> the various modifier and </a:t>
            </a:r>
            <a:r>
              <a:rPr lang="it"/>
              <a:t>script</a:t>
            </a:r>
            <a:r>
              <a:rPr lang="it"/>
              <a:t> that let our webapp run.For the script part we </a:t>
            </a:r>
            <a:r>
              <a:rPr lang="it"/>
              <a:t>preferred</a:t>
            </a:r>
            <a:r>
              <a:rPr lang="it"/>
              <a:t> to use Vue.js for the UI,Axios for the Http request and a bootstrap snippet for the reactive design.</a:t>
            </a:r>
            <a:br>
              <a:rPr lang="it"/>
            </a:br>
            <a:r>
              <a:rPr lang="it"/>
              <a:t>The </a:t>
            </a:r>
            <a:r>
              <a:rPr lang="it"/>
              <a:t>system</a:t>
            </a:r>
            <a:r>
              <a:rPr lang="it"/>
              <a:t> visualize the topology of the selected backend view letting us known the information in real time about switch and host </a:t>
            </a:r>
            <a:endParaRPr/>
          </a:p>
        </p:txBody>
      </p:sp>
      <p:pic>
        <p:nvPicPr>
          <p:cNvPr id="102" name="Google Shape;102;p19"/>
          <p:cNvPicPr preferRelativeResize="0"/>
          <p:nvPr/>
        </p:nvPicPr>
        <p:blipFill>
          <a:blip r:embed="rId3">
            <a:alphaModFix/>
          </a:blip>
          <a:stretch>
            <a:fillRect/>
          </a:stretch>
        </p:blipFill>
        <p:spPr>
          <a:xfrm>
            <a:off x="4959600" y="1058225"/>
            <a:ext cx="3879598" cy="3019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t"/>
              <a:t>Html Structure</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The “app” part that is the container of the Vue part(app.js):the button to start &amp; stop the auto-update, and other 2 for the layout pre-configurations and then the subsection that show us the info of the selected switch or host</a:t>
            </a:r>
            <a:endParaRPr sz="1200"/>
          </a:p>
        </p:txBody>
      </p:sp>
      <p:sp>
        <p:nvSpPr>
          <p:cNvPr id="109" name="Google Shape;109;p20"/>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The dynamic part “n-topology” monitored by topology.js that let us view the topology as displayed,change the position of the different switch and host in a custom one.</a:t>
            </a:r>
            <a:endParaRPr sz="1600"/>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872610" y="3364024"/>
            <a:ext cx="2878074" cy="2289200"/>
          </a:xfrm>
          <a:prstGeom prst="rect">
            <a:avLst/>
          </a:prstGeom>
          <a:noFill/>
          <a:ln>
            <a:noFill/>
          </a:ln>
        </p:spPr>
      </p:pic>
      <p:pic>
        <p:nvPicPr>
          <p:cNvPr id="111" name="Google Shape;111;p20"/>
          <p:cNvPicPr preferRelativeResize="0"/>
          <p:nvPr/>
        </p:nvPicPr>
        <p:blipFill>
          <a:blip r:embed="rId4">
            <a:alphaModFix/>
          </a:blip>
          <a:stretch>
            <a:fillRect/>
          </a:stretch>
        </p:blipFill>
        <p:spPr>
          <a:xfrm>
            <a:off x="5393328" y="3364025"/>
            <a:ext cx="343897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title="File:Vue.js Logo 2.svg - Wikipedia"/>
          <p:cNvPicPr preferRelativeResize="0"/>
          <p:nvPr/>
        </p:nvPicPr>
        <p:blipFill>
          <a:blip r:embed="rId3">
            <a:alphaModFix/>
          </a:blip>
          <a:stretch>
            <a:fillRect/>
          </a:stretch>
        </p:blipFill>
        <p:spPr>
          <a:xfrm>
            <a:off x="0" y="0"/>
            <a:ext cx="5937951" cy="5143500"/>
          </a:xfrm>
          <a:prstGeom prst="rect">
            <a:avLst/>
          </a:prstGeom>
          <a:noFill/>
          <a:ln>
            <a:noFill/>
          </a:ln>
        </p:spPr>
      </p:pic>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Javascript used</a:t>
            </a:r>
            <a:endParaRPr/>
          </a:p>
        </p:txBody>
      </p:sp>
      <p:sp>
        <p:nvSpPr>
          <p:cNvPr id="118" name="Google Shape;118;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App.js</a:t>
            </a:r>
            <a:br>
              <a:rPr lang="it"/>
            </a:br>
            <a:r>
              <a:rPr lang="it"/>
              <a:t>It manages the Vue part of the app:</a:t>
            </a:r>
            <a:endParaRPr/>
          </a:p>
          <a:p>
            <a:pPr indent="-317500" lvl="0" marL="457200" rtl="0" algn="l">
              <a:spcBef>
                <a:spcPts val="1200"/>
              </a:spcBef>
              <a:spcAft>
                <a:spcPts val="0"/>
              </a:spcAft>
              <a:buSzPts val="1400"/>
              <a:buChar char="●"/>
            </a:pPr>
            <a:r>
              <a:rPr lang="it"/>
              <a:t>State of topology display: </a:t>
            </a:r>
            <a:r>
              <a:rPr lang="it"/>
              <a:t>Horizontal</a:t>
            </a:r>
            <a:r>
              <a:rPr lang="it"/>
              <a:t> or </a:t>
            </a:r>
            <a:r>
              <a:rPr lang="it"/>
              <a:t>vertical</a:t>
            </a:r>
            <a:r>
              <a:rPr lang="it"/>
              <a:t> mode</a:t>
            </a:r>
            <a:endParaRPr/>
          </a:p>
          <a:p>
            <a:pPr indent="-317500" lvl="0" marL="457200" rtl="0" algn="l">
              <a:spcBef>
                <a:spcPts val="0"/>
              </a:spcBef>
              <a:spcAft>
                <a:spcPts val="0"/>
              </a:spcAft>
              <a:buSzPts val="1400"/>
              <a:buChar char="●"/>
            </a:pPr>
            <a:r>
              <a:rPr lang="it"/>
              <a:t>Automatic update with start and stop </a:t>
            </a:r>
            <a:r>
              <a:rPr lang="it"/>
              <a:t>dynamic</a:t>
            </a:r>
            <a:r>
              <a:rPr lang="it"/>
              <a:t> button</a:t>
            </a:r>
            <a:endParaRPr/>
          </a:p>
          <a:p>
            <a:pPr indent="-317500" lvl="0" marL="457200" rtl="0" algn="l">
              <a:spcBef>
                <a:spcPts val="0"/>
              </a:spcBef>
              <a:spcAft>
                <a:spcPts val="0"/>
              </a:spcAft>
              <a:buSzPts val="1400"/>
              <a:buChar char="●"/>
            </a:pPr>
            <a:r>
              <a:rPr lang="it"/>
              <a:t>Network socket precise details.With the possibility of hiding or showing the info of a selected one</a:t>
            </a:r>
            <a:endParaRPr/>
          </a:p>
          <a:p>
            <a:pPr indent="-317500" lvl="0" marL="457200" rtl="0" algn="l">
              <a:spcBef>
                <a:spcPts val="0"/>
              </a:spcBef>
              <a:spcAft>
                <a:spcPts val="0"/>
              </a:spcAft>
              <a:buSzPts val="1400"/>
              <a:buChar char="●"/>
            </a:pPr>
            <a:r>
              <a:rPr lang="it"/>
              <a:t>LoadTranslation with the omonimous function js it set automatically the button and some extra names to the preselected </a:t>
            </a:r>
            <a:r>
              <a:rPr lang="it"/>
              <a:t>language</a:t>
            </a:r>
            <a:endParaRPr/>
          </a:p>
        </p:txBody>
      </p:sp>
      <p:sp>
        <p:nvSpPr>
          <p:cNvPr id="119" name="Google Shape;119;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Topology.js</a:t>
            </a:r>
            <a:endParaRPr/>
          </a:p>
          <a:p>
            <a:pPr indent="0" lvl="0" marL="0" rtl="0" algn="l">
              <a:spcBef>
                <a:spcPts val="1200"/>
              </a:spcBef>
              <a:spcAft>
                <a:spcPts val="0"/>
              </a:spcAft>
              <a:buNone/>
            </a:pPr>
            <a:r>
              <a:rPr lang="it"/>
              <a:t>It manages the recovery of the data from the backend and </a:t>
            </a:r>
            <a:r>
              <a:rPr lang="it"/>
              <a:t>proceed</a:t>
            </a:r>
            <a:r>
              <a:rPr lang="it"/>
              <a:t> to the </a:t>
            </a:r>
            <a:r>
              <a:rPr lang="it"/>
              <a:t>construction</a:t>
            </a:r>
            <a:r>
              <a:rPr lang="it"/>
              <a:t> of a </a:t>
            </a:r>
            <a:r>
              <a:rPr lang="it"/>
              <a:t>dynamically</a:t>
            </a:r>
            <a:r>
              <a:rPr lang="it"/>
              <a:t> adjustable schematics of the network</a:t>
            </a:r>
            <a:endParaRPr/>
          </a:p>
          <a:p>
            <a:pPr indent="-317500" lvl="0" marL="457200" rtl="0" algn="l">
              <a:spcBef>
                <a:spcPts val="1200"/>
              </a:spcBef>
              <a:spcAft>
                <a:spcPts val="0"/>
              </a:spcAft>
              <a:buSzPts val="1400"/>
              <a:buChar char="●"/>
            </a:pPr>
            <a:r>
              <a:rPr lang="it"/>
              <a:t>get_host</a:t>
            </a:r>
            <a:endParaRPr/>
          </a:p>
          <a:p>
            <a:pPr indent="-317500" lvl="0" marL="457200" rtl="0" algn="l">
              <a:spcBef>
                <a:spcPts val="0"/>
              </a:spcBef>
              <a:spcAft>
                <a:spcPts val="0"/>
              </a:spcAft>
              <a:buSzPts val="1400"/>
              <a:buChar char="●"/>
            </a:pPr>
            <a:r>
              <a:rPr lang="it"/>
              <a:t>get_switches</a:t>
            </a:r>
            <a:endParaRPr/>
          </a:p>
          <a:p>
            <a:pPr indent="-317500" lvl="0" marL="457200" rtl="0" algn="l">
              <a:spcBef>
                <a:spcPts val="0"/>
              </a:spcBef>
              <a:spcAft>
                <a:spcPts val="0"/>
              </a:spcAft>
              <a:buSzPts val="1400"/>
              <a:buChar char="●"/>
            </a:pPr>
            <a:r>
              <a:rPr lang="it"/>
              <a:t>get links</a:t>
            </a:r>
            <a:endParaRPr/>
          </a:p>
          <a:p>
            <a:pPr indent="-317500" lvl="0" marL="457200" rtl="0" algn="l">
              <a:spcBef>
                <a:spcPts val="0"/>
              </a:spcBef>
              <a:spcAft>
                <a:spcPts val="0"/>
              </a:spcAft>
              <a:buSzPts val="1400"/>
              <a:buChar char="●"/>
            </a:pPr>
            <a:r>
              <a:rPr lang="it"/>
              <a:t>get_flow_table it recovers the specific flow of a switch</a:t>
            </a:r>
            <a:endParaRPr/>
          </a:p>
          <a:p>
            <a:pPr indent="-317500" lvl="0" marL="457200" rtl="0" algn="l">
              <a:spcBef>
                <a:spcPts val="0"/>
              </a:spcBef>
              <a:spcAft>
                <a:spcPts val="0"/>
              </a:spcAft>
              <a:buSzPts val="1400"/>
              <a:buChar char="●"/>
            </a:pPr>
            <a:r>
              <a:rPr lang="it"/>
              <a:t>build_topology set the rules for the structure of the topology:nodes and links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