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sldIdLst>
    <p:sldId id="256" r:id="rId2"/>
    <p:sldId id="257" r:id="rId3"/>
    <p:sldId id="258" r:id="rId4"/>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10/14/22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884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10/14/22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6674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10/14/22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74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10/14/22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849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10/14/22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885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10/14/22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9334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10/14/22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03302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10/14/22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7295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10/14/22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534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10/14/22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6239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10/14/22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1579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10/14/22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5932344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704" r:id="rId6"/>
    <p:sldLayoutId id="2147483699" r:id="rId7"/>
    <p:sldLayoutId id="2147483700" r:id="rId8"/>
    <p:sldLayoutId id="2147483701" r:id="rId9"/>
    <p:sldLayoutId id="2147483703" r:id="rId10"/>
    <p:sldLayoutId id="2147483702"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EA33F70-248A-CFD9-E810-C197B52028A0}"/>
              </a:ext>
            </a:extLst>
          </p:cNvPr>
          <p:cNvPicPr>
            <a:picLocks noChangeAspect="1"/>
          </p:cNvPicPr>
          <p:nvPr/>
        </p:nvPicPr>
        <p:blipFill rotWithShape="1">
          <a:blip r:embed="rId2"/>
          <a:srcRect l="4789" r="411"/>
          <a:stretch/>
        </p:blipFill>
        <p:spPr>
          <a:xfrm>
            <a:off x="0"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75BDE9-2AAB-06AB-4E92-281944A5D2BB}"/>
              </a:ext>
            </a:extLst>
          </p:cNvPr>
          <p:cNvSpPr>
            <a:spLocks noGrp="1"/>
          </p:cNvSpPr>
          <p:nvPr>
            <p:ph type="ctrTitle"/>
          </p:nvPr>
        </p:nvSpPr>
        <p:spPr>
          <a:xfrm>
            <a:off x="1114425" y="625683"/>
            <a:ext cx="10543222" cy="897497"/>
          </a:xfrm>
        </p:spPr>
        <p:txBody>
          <a:bodyPr anchor="b">
            <a:normAutofit/>
          </a:bodyPr>
          <a:lstStyle/>
          <a:p>
            <a:r>
              <a:rPr lang="sv-SE" sz="4800" dirty="0"/>
              <a:t>RSA KRYPTERING GRUPP 34  </a:t>
            </a:r>
          </a:p>
        </p:txBody>
      </p:sp>
      <p:sp>
        <p:nvSpPr>
          <p:cNvPr id="3" name="Subtitle 2">
            <a:extLst>
              <a:ext uri="{FF2B5EF4-FFF2-40B4-BE49-F238E27FC236}">
                <a16:creationId xmlns:a16="http://schemas.microsoft.com/office/drawing/2014/main" id="{787CD370-DB5E-1671-E868-A8D93F5649AF}"/>
              </a:ext>
            </a:extLst>
          </p:cNvPr>
          <p:cNvSpPr>
            <a:spLocks noGrp="1"/>
          </p:cNvSpPr>
          <p:nvPr>
            <p:ph type="subTitle" idx="1"/>
          </p:nvPr>
        </p:nvSpPr>
        <p:spPr>
          <a:xfrm>
            <a:off x="1114425" y="1523180"/>
            <a:ext cx="10760583" cy="4654272"/>
          </a:xfrm>
        </p:spPr>
        <p:txBody>
          <a:bodyPr>
            <a:normAutofit fontScale="92500" lnSpcReduction="10000"/>
          </a:bodyPr>
          <a:lstStyle/>
          <a:p>
            <a:r>
              <a:rPr lang="sv-SE" sz="2000" dirty="0"/>
              <a:t>CITAT: "</a:t>
            </a:r>
            <a:r>
              <a:rPr lang="sv-SE" sz="2000" dirty="0" err="1"/>
              <a:t>You</a:t>
            </a:r>
            <a:r>
              <a:rPr lang="sv-SE" sz="2000" dirty="0"/>
              <a:t> miss 100% </a:t>
            </a:r>
            <a:r>
              <a:rPr lang="sv-SE" sz="2000" dirty="0" err="1"/>
              <a:t>of</a:t>
            </a:r>
            <a:r>
              <a:rPr lang="sv-SE" sz="2000" dirty="0"/>
              <a:t> the </a:t>
            </a:r>
            <a:r>
              <a:rPr lang="sv-SE" sz="2000" dirty="0" err="1"/>
              <a:t>shots</a:t>
            </a:r>
            <a:r>
              <a:rPr lang="sv-SE" sz="2000" dirty="0"/>
              <a:t> </a:t>
            </a:r>
            <a:r>
              <a:rPr lang="sv-SE" sz="2000" dirty="0" err="1"/>
              <a:t>you</a:t>
            </a:r>
            <a:r>
              <a:rPr lang="sv-SE" sz="2000" dirty="0"/>
              <a:t> </a:t>
            </a:r>
            <a:r>
              <a:rPr lang="sv-SE" sz="2000" dirty="0" err="1"/>
              <a:t>don't</a:t>
            </a:r>
            <a:r>
              <a:rPr lang="sv-SE" sz="2000" dirty="0"/>
              <a:t> </a:t>
            </a:r>
            <a:r>
              <a:rPr lang="sv-SE" sz="2000" dirty="0" err="1"/>
              <a:t>take</a:t>
            </a:r>
            <a:r>
              <a:rPr lang="sv-SE" sz="2000" dirty="0"/>
              <a:t>. - Wayne </a:t>
            </a:r>
            <a:r>
              <a:rPr lang="sv-SE" sz="2000" dirty="0" err="1"/>
              <a:t>Gretsky</a:t>
            </a:r>
            <a:r>
              <a:rPr lang="sv-SE" sz="2000" dirty="0"/>
              <a:t>" - Michael Scott</a:t>
            </a:r>
          </a:p>
          <a:p>
            <a:endParaRPr lang="sv-SE" sz="2000" dirty="0"/>
          </a:p>
          <a:p>
            <a:r>
              <a:rPr lang="sv-SE" sz="2000" dirty="0"/>
              <a:t>STEG 1: SLUMPADE TVÅ OLIKA STORA PRIMTAL P OCH Q (10^15 – 10^20)</a:t>
            </a:r>
          </a:p>
          <a:p>
            <a:endParaRPr lang="sv-SE" sz="2000" dirty="0"/>
          </a:p>
          <a:p>
            <a:r>
              <a:rPr lang="sv-SE" sz="2000" dirty="0"/>
              <a:t>STEG 2: MULTIPLICERA P OCH Q OCH DÖPER PRODUKTEN TILL N </a:t>
            </a:r>
          </a:p>
          <a:p>
            <a:endParaRPr lang="sv-SE" sz="2000" dirty="0"/>
          </a:p>
          <a:p>
            <a:r>
              <a:rPr lang="sv-SE" sz="2000" dirty="0"/>
              <a:t>STEG 3: VÄLJ HELTAL E OCH </a:t>
            </a:r>
            <a:r>
              <a:rPr lang="en-SE" sz="2000" b="0" i="0" u="none" strike="noStrike" dirty="0">
                <a:effectLst/>
              </a:rPr>
              <a:t>(P-1)(Q-1), SÅ DET ÄR RELATIVT PRIMA (E^-1 = D)</a:t>
            </a:r>
            <a:endParaRPr lang="sv-SE" sz="2000" dirty="0"/>
          </a:p>
          <a:p>
            <a:endParaRPr lang="sv-SE" sz="2000" dirty="0"/>
          </a:p>
          <a:p>
            <a:r>
              <a:rPr lang="sv-SE" sz="2000" dirty="0"/>
              <a:t>STEG 4: BERÄKNA SLUTLIGEN D SÅ ATT ED </a:t>
            </a:r>
            <a:r>
              <a:rPr lang="en-SE" sz="2000" b="0" i="0" u="none" strike="noStrike" dirty="0">
                <a:effectLst/>
              </a:rPr>
              <a:t>≡  1(MOD(P-1)(Q-1)</a:t>
            </a:r>
          </a:p>
          <a:p>
            <a:endParaRPr lang="en-SE" sz="2000" dirty="0"/>
          </a:p>
          <a:p>
            <a:r>
              <a:rPr lang="en-SE" sz="2000" dirty="0"/>
              <a:t>RESULTAT: VI HAR NU FÅTT FRAM EKEY, NKEY OCH MED ETT CIPHER KAN VI KNÄCKA CITATET</a:t>
            </a:r>
            <a:endParaRPr lang="sv-SE"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99818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A33F70-248A-CFD9-E810-C197B52028A0}"/>
              </a:ext>
            </a:extLst>
          </p:cNvPr>
          <p:cNvPicPr>
            <a:picLocks noChangeAspect="1"/>
          </p:cNvPicPr>
          <p:nvPr/>
        </p:nvPicPr>
        <p:blipFill rotWithShape="1">
          <a:blip r:embed="rId2"/>
          <a:srcRect l="4789" r="411"/>
          <a:stretch/>
        </p:blipFill>
        <p:spPr>
          <a:xfrm>
            <a:off x="0" y="10"/>
            <a:ext cx="8668512" cy="6857990"/>
          </a:xfrm>
          <a:prstGeom prst="rect">
            <a:avLst/>
          </a:prstGeom>
        </p:spPr>
      </p:pic>
      <p:sp>
        <p:nvSpPr>
          <p:cNvPr id="2" name="Title 1">
            <a:extLst>
              <a:ext uri="{FF2B5EF4-FFF2-40B4-BE49-F238E27FC236}">
                <a16:creationId xmlns:a16="http://schemas.microsoft.com/office/drawing/2014/main" id="{FE75BDE9-2AAB-06AB-4E92-281944A5D2BB}"/>
              </a:ext>
            </a:extLst>
          </p:cNvPr>
          <p:cNvSpPr>
            <a:spLocks noGrp="1"/>
          </p:cNvSpPr>
          <p:nvPr>
            <p:ph type="ctrTitle"/>
          </p:nvPr>
        </p:nvSpPr>
        <p:spPr>
          <a:xfrm>
            <a:off x="1114425" y="625683"/>
            <a:ext cx="10543222" cy="897497"/>
          </a:xfrm>
        </p:spPr>
        <p:txBody>
          <a:bodyPr anchor="b">
            <a:normAutofit/>
          </a:bodyPr>
          <a:lstStyle/>
          <a:p>
            <a:r>
              <a:rPr lang="sv-SE" sz="4800" dirty="0"/>
              <a:t>RSA DEKRYPTERING GRUPP 34  </a:t>
            </a:r>
          </a:p>
        </p:txBody>
      </p:sp>
      <p:sp>
        <p:nvSpPr>
          <p:cNvPr id="3" name="Subtitle 2">
            <a:extLst>
              <a:ext uri="{FF2B5EF4-FFF2-40B4-BE49-F238E27FC236}">
                <a16:creationId xmlns:a16="http://schemas.microsoft.com/office/drawing/2014/main" id="{787CD370-DB5E-1671-E868-A8D93F5649AF}"/>
              </a:ext>
            </a:extLst>
          </p:cNvPr>
          <p:cNvSpPr>
            <a:spLocks noGrp="1"/>
          </p:cNvSpPr>
          <p:nvPr>
            <p:ph type="subTitle" idx="1"/>
          </p:nvPr>
        </p:nvSpPr>
        <p:spPr>
          <a:xfrm>
            <a:off x="1114425" y="1523180"/>
            <a:ext cx="10760583" cy="4654272"/>
          </a:xfrm>
        </p:spPr>
        <p:txBody>
          <a:bodyPr>
            <a:normAutofit fontScale="85000" lnSpcReduction="20000"/>
          </a:bodyPr>
          <a:lstStyle/>
          <a:p>
            <a:r>
              <a:rPr lang="sv-SE" sz="2000" dirty="0"/>
              <a:t>KRÄVER 3ST INPUTS: EKEY, NKEY OCH CIPHER OCH BASEN 256 ANVÄNDS</a:t>
            </a:r>
          </a:p>
          <a:p>
            <a:endParaRPr lang="sv-SE" sz="2000" dirty="0"/>
          </a:p>
          <a:p>
            <a:r>
              <a:rPr lang="sv-SE" sz="2000" dirty="0"/>
              <a:t>FAKTORISERA DEN PUBLIKA NYCKELN N, TILL P * Q = N</a:t>
            </a:r>
          </a:p>
          <a:p>
            <a:endParaRPr lang="sv-SE" sz="2000" dirty="0"/>
          </a:p>
          <a:p>
            <a:r>
              <a:rPr lang="el-GR" sz="2000" b="0" i="0" u="none" strike="noStrike" dirty="0">
                <a:effectLst/>
              </a:rPr>
              <a:t>Φ</a:t>
            </a:r>
            <a:r>
              <a:rPr lang="sv-SE" sz="2000" b="0" i="0" u="none" strike="noStrike" dirty="0">
                <a:effectLst/>
              </a:rPr>
              <a:t> </a:t>
            </a:r>
            <a:r>
              <a:rPr lang="sv-SE" sz="2000" dirty="0"/>
              <a:t>HITTAS GENOM (P-1)(Q-1) OCH INVERSEN TILL E^-1 = D</a:t>
            </a:r>
          </a:p>
          <a:p>
            <a:endParaRPr lang="sv-SE" sz="2000" dirty="0"/>
          </a:p>
          <a:p>
            <a:r>
              <a:rPr lang="sv-SE" sz="2000" dirty="0"/>
              <a:t>D*E + </a:t>
            </a:r>
            <a:r>
              <a:rPr lang="el-GR" sz="2000" b="0" i="0" u="none" strike="noStrike" dirty="0">
                <a:effectLst/>
              </a:rPr>
              <a:t>Φ </a:t>
            </a:r>
            <a:r>
              <a:rPr lang="sv-SE" sz="2000" dirty="0"/>
              <a:t>* K = 1</a:t>
            </a:r>
          </a:p>
          <a:p>
            <a:endParaRPr lang="sv-SE" sz="2000" dirty="0"/>
          </a:p>
          <a:p>
            <a:r>
              <a:rPr lang="sv-SE" sz="2000" dirty="0"/>
              <a:t>EUKLIDES ALGORITM FÖR ATT BESTÄMMA STÖRSTA GEMENSAMMA DELARE (E,</a:t>
            </a:r>
            <a:r>
              <a:rPr lang="el-GR" sz="2000" b="0" i="0" u="none" strike="noStrike" dirty="0">
                <a:effectLst/>
              </a:rPr>
              <a:t> Φ</a:t>
            </a:r>
            <a:r>
              <a:rPr lang="sv-SE" sz="2000" b="0" i="0" u="none" strike="noStrike" dirty="0">
                <a:effectLst/>
              </a:rPr>
              <a:t>)</a:t>
            </a:r>
          </a:p>
          <a:p>
            <a:endParaRPr lang="sv-SE" sz="2000" dirty="0"/>
          </a:p>
          <a:p>
            <a:r>
              <a:rPr lang="sv-SE" sz="2000" dirty="0"/>
              <a:t>DET EXISTERAR EN INVERS D DÅ (E,</a:t>
            </a:r>
            <a:r>
              <a:rPr lang="el-GR" sz="2000" b="0" i="0" u="none" strike="noStrike" dirty="0">
                <a:effectLst/>
              </a:rPr>
              <a:t> Φ</a:t>
            </a:r>
            <a:r>
              <a:rPr lang="sv-SE" sz="2000" b="0" i="0" u="none" strike="noStrike" dirty="0">
                <a:effectLst/>
              </a:rPr>
              <a:t>)=1 EUKLIDES ALGORITM BAKLÄNGES FÖR ATT BRYTA UT D.</a:t>
            </a:r>
          </a:p>
          <a:p>
            <a:endParaRPr lang="sv-SE" sz="2000" dirty="0"/>
          </a:p>
          <a:p>
            <a:r>
              <a:rPr lang="sv-SE" sz="2000" dirty="0"/>
              <a:t>NU HAR VI D</a:t>
            </a:r>
          </a:p>
        </p:txBody>
      </p:sp>
    </p:spTree>
    <p:extLst>
      <p:ext uri="{BB962C8B-B14F-4D97-AF65-F5344CB8AC3E}">
        <p14:creationId xmlns:p14="http://schemas.microsoft.com/office/powerpoint/2010/main" val="571017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A33F70-248A-CFD9-E810-C197B52028A0}"/>
              </a:ext>
            </a:extLst>
          </p:cNvPr>
          <p:cNvPicPr>
            <a:picLocks noChangeAspect="1"/>
          </p:cNvPicPr>
          <p:nvPr/>
        </p:nvPicPr>
        <p:blipFill rotWithShape="1">
          <a:blip r:embed="rId2"/>
          <a:srcRect l="4789" r="411"/>
          <a:stretch/>
        </p:blipFill>
        <p:spPr>
          <a:xfrm>
            <a:off x="0" y="10"/>
            <a:ext cx="8668512" cy="6857990"/>
          </a:xfrm>
          <a:prstGeom prst="rect">
            <a:avLst/>
          </a:prstGeom>
        </p:spPr>
      </p:pic>
      <p:sp>
        <p:nvSpPr>
          <p:cNvPr id="2" name="Title 1">
            <a:extLst>
              <a:ext uri="{FF2B5EF4-FFF2-40B4-BE49-F238E27FC236}">
                <a16:creationId xmlns:a16="http://schemas.microsoft.com/office/drawing/2014/main" id="{FE75BDE9-2AAB-06AB-4E92-281944A5D2BB}"/>
              </a:ext>
            </a:extLst>
          </p:cNvPr>
          <p:cNvSpPr>
            <a:spLocks noGrp="1"/>
          </p:cNvSpPr>
          <p:nvPr>
            <p:ph type="ctrTitle"/>
          </p:nvPr>
        </p:nvSpPr>
        <p:spPr>
          <a:xfrm>
            <a:off x="1114425" y="625683"/>
            <a:ext cx="10543222" cy="897497"/>
          </a:xfrm>
        </p:spPr>
        <p:txBody>
          <a:bodyPr anchor="b">
            <a:normAutofit/>
          </a:bodyPr>
          <a:lstStyle/>
          <a:p>
            <a:r>
              <a:rPr lang="sv-SE" sz="4800" dirty="0"/>
              <a:t>RSA DEKRYPTERING GRUPP 34  </a:t>
            </a:r>
          </a:p>
        </p:txBody>
      </p:sp>
      <p:sp>
        <p:nvSpPr>
          <p:cNvPr id="3" name="Subtitle 2">
            <a:extLst>
              <a:ext uri="{FF2B5EF4-FFF2-40B4-BE49-F238E27FC236}">
                <a16:creationId xmlns:a16="http://schemas.microsoft.com/office/drawing/2014/main" id="{787CD370-DB5E-1671-E868-A8D93F5649AF}"/>
              </a:ext>
            </a:extLst>
          </p:cNvPr>
          <p:cNvSpPr>
            <a:spLocks noGrp="1"/>
          </p:cNvSpPr>
          <p:nvPr>
            <p:ph type="subTitle" idx="1"/>
          </p:nvPr>
        </p:nvSpPr>
        <p:spPr>
          <a:xfrm>
            <a:off x="1114425" y="1523180"/>
            <a:ext cx="10760583" cy="4654272"/>
          </a:xfrm>
        </p:spPr>
        <p:txBody>
          <a:bodyPr>
            <a:normAutofit fontScale="92500" lnSpcReduction="10000"/>
          </a:bodyPr>
          <a:lstStyle/>
          <a:p>
            <a:r>
              <a:rPr lang="sv-SE" sz="2000" dirty="0"/>
              <a:t>MESSAGEFROMGROUP POWERMOD[CIPHER, D, N] VILKET ÄR CIPHER^D MOD(N)</a:t>
            </a:r>
          </a:p>
          <a:p>
            <a:endParaRPr lang="sv-SE" sz="2000" dirty="0"/>
          </a:p>
          <a:p>
            <a:r>
              <a:rPr lang="sv-SE" sz="2000" dirty="0"/>
              <a:t>NU HAR VI SIFFROR SOM MOTSVARAR BOKSTÄVER I ASCII TABELLEN</a:t>
            </a:r>
          </a:p>
          <a:p>
            <a:endParaRPr lang="sv-SE" sz="2000" dirty="0"/>
          </a:p>
          <a:p>
            <a:r>
              <a:rPr lang="sv-SE" sz="2000" dirty="0"/>
              <a:t>BEROENDE PÅ OM DET ÄR EN ELLER FLER CIPHER SÅ LOOPAR DEN IGENOM ALLA CIPHER ARRAY PLATSERNA OCH ANVÄNDER POWERMOD FRÅN MESSAGEFROMGROUP MED ASCII TABELLEN SAMT BASEN 256 FÖR ATT FÅ UT CITATET FRÅN SIFFRORNA</a:t>
            </a:r>
          </a:p>
          <a:p>
            <a:endParaRPr lang="sv-SE" sz="2000" dirty="0"/>
          </a:p>
          <a:p>
            <a:r>
              <a:rPr lang="sv-SE" sz="2000" dirty="0"/>
              <a:t>VI FICK ERIK GÖRANSSONS CITAT ATT DEKRYPTERA</a:t>
            </a:r>
          </a:p>
          <a:p>
            <a:endParaRPr lang="sv-SE" sz="2000" dirty="0"/>
          </a:p>
          <a:p>
            <a:r>
              <a:rPr lang="sv-SE" sz="2000" dirty="0"/>
              <a:t>MEDDELANDET VAR SÅ KORT SÅ VI BEHÖVDE IGENTLIGEN INGEN LOOP FÖR ATT DEKRYPTERA HANS CITAT</a:t>
            </a:r>
          </a:p>
        </p:txBody>
      </p:sp>
    </p:spTree>
    <p:extLst>
      <p:ext uri="{BB962C8B-B14F-4D97-AF65-F5344CB8AC3E}">
        <p14:creationId xmlns:p14="http://schemas.microsoft.com/office/powerpoint/2010/main" val="1285212834"/>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527</TotalTime>
  <Words>294</Words>
  <Application>Microsoft Macintosh PowerPoint</Application>
  <PresentationFormat>Widescreen</PresentationFormat>
  <Paragraphs>36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Avenir Next LT Pro</vt:lpstr>
      <vt:lpstr>Calibri</vt:lpstr>
      <vt:lpstr>AccentBoxVTI</vt:lpstr>
      <vt:lpstr>RSA KRYPTERING GRUPP 34  </vt:lpstr>
      <vt:lpstr>RSA DEKRYPTERING GRUPP 34  </vt:lpstr>
      <vt:lpstr>RSA DEKRYPTERING GRUPP 34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 KRYPTERING GRUPP 34  </dc:title>
  <dc:creator>Mattias Sandberg</dc:creator>
  <cp:lastModifiedBy>Mattias Sandberg</cp:lastModifiedBy>
  <cp:revision>3</cp:revision>
  <dcterms:created xsi:type="dcterms:W3CDTF">2022-10-14T11:23:54Z</dcterms:created>
  <dcterms:modified xsi:type="dcterms:W3CDTF">2022-10-14T20:11:33Z</dcterms:modified>
</cp:coreProperties>
</file>