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7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8150066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85526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Once the start game button is pressed, the game starts on all clients. Basically when a client makes a move, that move is sent to all other clients. We used Gson (the google version of json) for serialization of bigger objects. There are a lot of console outputs, about the server status and information that is being processed, that we have written in order to have server testing in real time. </a:t>
            </a:r>
          </a:p>
        </p:txBody>
      </p:sp>
    </p:spTree>
    <p:extLst>
      <p:ext uri="{BB962C8B-B14F-4D97-AF65-F5344CB8AC3E}">
        <p14:creationId xmlns:p14="http://schemas.microsoft.com/office/powerpoint/2010/main" val="2323890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43405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4973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60212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4973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1297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5217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Clr>
                <a:schemeClr val="dk1"/>
              </a:buClr>
              <a:buSzPct val="100000"/>
              <a:buFont typeface="Arial"/>
              <a:buChar char="●"/>
            </a:pPr>
            <a:r>
              <a:rPr lang="en">
                <a:solidFill>
                  <a:schemeClr val="dk1"/>
                </a:solidFill>
              </a:rPr>
              <a:t>Building buildings</a:t>
            </a:r>
          </a:p>
          <a:p>
            <a:pPr marL="914400" lvl="1" indent="-298450" rtl="0">
              <a:lnSpc>
                <a:spcPct val="115000"/>
              </a:lnSpc>
              <a:spcBef>
                <a:spcPts val="0"/>
              </a:spcBef>
              <a:buClr>
                <a:schemeClr val="dk1"/>
              </a:buClr>
              <a:buSzPct val="100000"/>
              <a:buFont typeface="Arial"/>
              <a:buChar char="○"/>
            </a:pPr>
            <a:r>
              <a:rPr lang="en">
                <a:solidFill>
                  <a:schemeClr val="dk1"/>
                </a:solidFill>
              </a:rPr>
              <a:t>Ai will attempt to maintain a reasonable amount of buildings.</a:t>
            </a:r>
          </a:p>
          <a:p>
            <a:pPr marL="914400" lvl="1" indent="-298450" rtl="0">
              <a:lnSpc>
                <a:spcPct val="115000"/>
              </a:lnSpc>
              <a:spcBef>
                <a:spcPts val="0"/>
              </a:spcBef>
              <a:buClr>
                <a:schemeClr val="dk1"/>
              </a:buClr>
              <a:buSzPct val="100000"/>
              <a:buFont typeface="Arial"/>
              <a:buChar char="○"/>
            </a:pPr>
            <a:r>
              <a:rPr lang="en">
                <a:solidFill>
                  <a:schemeClr val="dk1"/>
                </a:solidFill>
              </a:rPr>
              <a:t>If one is destroyed, ai will give priority to replacing it</a:t>
            </a:r>
          </a:p>
          <a:p>
            <a:pPr marL="914400" lvl="1" indent="-298450" rtl="0">
              <a:lnSpc>
                <a:spcPct val="115000"/>
              </a:lnSpc>
              <a:spcBef>
                <a:spcPts val="0"/>
              </a:spcBef>
              <a:buClr>
                <a:schemeClr val="dk1"/>
              </a:buClr>
              <a:buSzPct val="100000"/>
              <a:buFont typeface="Arial"/>
              <a:buChar char="○"/>
            </a:pPr>
            <a:r>
              <a:rPr lang="en">
                <a:solidFill>
                  <a:schemeClr val="dk1"/>
                </a:solidFill>
              </a:rPr>
              <a:t>Tries to do this so that it can still build units.</a:t>
            </a:r>
          </a:p>
          <a:p>
            <a:pPr marL="457200" lvl="0" indent="-317500" rtl="0">
              <a:lnSpc>
                <a:spcPct val="100000"/>
              </a:lnSpc>
              <a:spcBef>
                <a:spcPts val="0"/>
              </a:spcBef>
              <a:buClr>
                <a:srgbClr val="000000"/>
              </a:buClr>
              <a:buSzPct val="127272"/>
              <a:buFont typeface="Arial"/>
              <a:buChar char="●"/>
            </a:pPr>
            <a:r>
              <a:rPr lang="en">
                <a:solidFill>
                  <a:schemeClr val="dk1"/>
                </a:solidFill>
              </a:rPr>
              <a:t>Building units</a:t>
            </a:r>
          </a:p>
          <a:p>
            <a:pPr marL="914400" lvl="1" indent="-317500" rtl="0">
              <a:lnSpc>
                <a:spcPct val="100000"/>
              </a:lnSpc>
              <a:spcBef>
                <a:spcPts val="0"/>
              </a:spcBef>
              <a:buClr>
                <a:srgbClr val="000000"/>
              </a:buClr>
              <a:buSzPct val="127272"/>
              <a:buFont typeface="Arial"/>
              <a:buChar char="○"/>
            </a:pPr>
            <a:r>
              <a:rPr lang="en">
                <a:solidFill>
                  <a:schemeClr val="dk1"/>
                </a:solidFill>
              </a:rPr>
              <a:t>The ai will build units with any money that it has remaining.</a:t>
            </a:r>
          </a:p>
          <a:p>
            <a:pPr marL="914400" lvl="1" indent="-317500" rtl="0">
              <a:lnSpc>
                <a:spcPct val="100000"/>
              </a:lnSpc>
              <a:spcBef>
                <a:spcPts val="0"/>
              </a:spcBef>
              <a:buClr>
                <a:srgbClr val="000000"/>
              </a:buClr>
              <a:buSzPct val="127272"/>
              <a:buFont typeface="Arial"/>
              <a:buChar char="○"/>
            </a:pPr>
            <a:r>
              <a:rPr lang="en">
                <a:solidFill>
                  <a:schemeClr val="dk1"/>
                </a:solidFill>
              </a:rPr>
              <a:t>Priority will be given to tanks, as they are stronger and cost more.</a:t>
            </a:r>
          </a:p>
          <a:p>
            <a:pPr marL="914400" lvl="1" indent="-317500" rtl="0">
              <a:lnSpc>
                <a:spcPct val="100000"/>
              </a:lnSpc>
              <a:spcBef>
                <a:spcPts val="0"/>
              </a:spcBef>
              <a:buClr>
                <a:srgbClr val="000000"/>
              </a:buClr>
              <a:buSzPct val="127272"/>
              <a:buFont typeface="Arial"/>
              <a:buChar char="○"/>
            </a:pPr>
            <a:r>
              <a:rPr lang="en">
                <a:solidFill>
                  <a:schemeClr val="dk1"/>
                </a:solidFill>
              </a:rPr>
              <a:t>Marines will be built with any money remaining or if the tank limit is reached.</a:t>
            </a:r>
          </a:p>
        </p:txBody>
      </p:sp>
    </p:spTree>
    <p:extLst>
      <p:ext uri="{BB962C8B-B14F-4D97-AF65-F5344CB8AC3E}">
        <p14:creationId xmlns:p14="http://schemas.microsoft.com/office/powerpoint/2010/main" val="1050554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Clr>
                <a:schemeClr val="dk1"/>
              </a:buClr>
              <a:buSzPct val="100000"/>
              <a:buFont typeface="Arial"/>
              <a:buChar char="●"/>
            </a:pPr>
            <a:r>
              <a:rPr lang="en">
                <a:solidFill>
                  <a:schemeClr val="dk1"/>
                </a:solidFill>
              </a:rPr>
              <a:t>Attacking</a:t>
            </a:r>
          </a:p>
          <a:p>
            <a:pPr marL="914400" lvl="1" indent="-298450" rtl="0">
              <a:lnSpc>
                <a:spcPct val="115000"/>
              </a:lnSpc>
              <a:spcBef>
                <a:spcPts val="0"/>
              </a:spcBef>
              <a:buClr>
                <a:schemeClr val="dk1"/>
              </a:buClr>
              <a:buSzPct val="100000"/>
              <a:buFont typeface="Arial"/>
              <a:buChar char="○"/>
            </a:pPr>
            <a:r>
              <a:rPr lang="en">
                <a:solidFill>
                  <a:schemeClr val="dk1"/>
                </a:solidFill>
              </a:rPr>
              <a:t>Each unit will search in a radial pattern until it finds an enemy unit.</a:t>
            </a:r>
          </a:p>
          <a:p>
            <a:pPr marL="914400" lvl="1" indent="-298450" rtl="0">
              <a:lnSpc>
                <a:spcPct val="115000"/>
              </a:lnSpc>
              <a:spcBef>
                <a:spcPts val="0"/>
              </a:spcBef>
              <a:buClr>
                <a:schemeClr val="dk1"/>
              </a:buClr>
              <a:buSzPct val="100000"/>
              <a:buFont typeface="Arial"/>
              <a:buChar char="○"/>
            </a:pPr>
            <a:r>
              <a:rPr lang="en">
                <a:solidFill>
                  <a:schemeClr val="dk1"/>
                </a:solidFill>
              </a:rPr>
              <a:t>Once an enemy is found a route is traced back to the attacking unit from the enemy one. This route must avoid obstacles in the way (e.g units, water).</a:t>
            </a:r>
          </a:p>
          <a:p>
            <a:pPr marL="914400" lvl="1" indent="-298450" rtl="0">
              <a:lnSpc>
                <a:spcPct val="115000"/>
              </a:lnSpc>
              <a:spcBef>
                <a:spcPts val="0"/>
              </a:spcBef>
              <a:buClr>
                <a:schemeClr val="dk1"/>
              </a:buClr>
              <a:buSzPct val="100000"/>
              <a:buFont typeface="Arial"/>
              <a:buChar char="○"/>
            </a:pPr>
            <a:r>
              <a:rPr lang="en">
                <a:solidFill>
                  <a:schemeClr val="dk1"/>
                </a:solidFill>
              </a:rPr>
              <a:t>This creates a list of moves for the attacking unit to reach the enemy.</a:t>
            </a:r>
          </a:p>
          <a:p>
            <a:pPr marL="914400" lvl="1" indent="-298450" rtl="0">
              <a:lnSpc>
                <a:spcPct val="115000"/>
              </a:lnSpc>
              <a:spcBef>
                <a:spcPts val="0"/>
              </a:spcBef>
              <a:buClr>
                <a:schemeClr val="dk1"/>
              </a:buClr>
              <a:buSzPct val="100000"/>
              <a:buFont typeface="Arial"/>
              <a:buChar char="○"/>
            </a:pPr>
            <a:r>
              <a:rPr lang="en">
                <a:solidFill>
                  <a:schemeClr val="dk1"/>
                </a:solidFill>
              </a:rPr>
              <a:t>The unit then moves along this route for as far as its movement range will allow. If it comes into contact with the enemy unit then it attacks it.</a:t>
            </a:r>
          </a:p>
          <a:p>
            <a:pPr marL="457200" lvl="0" indent="-298450" rtl="0">
              <a:lnSpc>
                <a:spcPct val="115000"/>
              </a:lnSpc>
              <a:spcBef>
                <a:spcPts val="0"/>
              </a:spcBef>
              <a:buClr>
                <a:schemeClr val="dk1"/>
              </a:buClr>
              <a:buSzPct val="100000"/>
              <a:buFont typeface="Arial"/>
              <a:buChar char="●"/>
            </a:pPr>
            <a:r>
              <a:rPr lang="en">
                <a:solidFill>
                  <a:schemeClr val="dk1"/>
                </a:solidFill>
              </a:rPr>
              <a:t>Difficulty</a:t>
            </a:r>
          </a:p>
          <a:p>
            <a:pPr marL="914400" lvl="1" indent="-298450" rtl="0">
              <a:lnSpc>
                <a:spcPct val="115000"/>
              </a:lnSpc>
              <a:spcBef>
                <a:spcPts val="0"/>
              </a:spcBef>
              <a:buClr>
                <a:schemeClr val="dk1"/>
              </a:buClr>
              <a:buSzPct val="100000"/>
              <a:buFont typeface="Arial"/>
              <a:buChar char="○"/>
            </a:pPr>
            <a:r>
              <a:rPr lang="en">
                <a:solidFill>
                  <a:schemeClr val="dk1"/>
                </a:solidFill>
              </a:rPr>
              <a:t>Difficulty is implemented by increased starting money for the AI players.</a:t>
            </a:r>
          </a:p>
          <a:p>
            <a:pPr marL="914400" lvl="1" indent="-298450">
              <a:lnSpc>
                <a:spcPct val="115000"/>
              </a:lnSpc>
              <a:spcBef>
                <a:spcPts val="0"/>
              </a:spcBef>
              <a:buClr>
                <a:schemeClr val="dk1"/>
              </a:buClr>
              <a:buSzPct val="100000"/>
              <a:buFont typeface="Arial"/>
              <a:buChar char="○"/>
            </a:pPr>
            <a:r>
              <a:rPr lang="en">
                <a:solidFill>
                  <a:schemeClr val="dk1"/>
                </a:solidFill>
              </a:rPr>
              <a:t>This allows them to more quickly gather an army and puts them at an advantage from the player from the start.</a:t>
            </a:r>
          </a:p>
        </p:txBody>
      </p:sp>
    </p:spTree>
    <p:extLst>
      <p:ext uri="{BB962C8B-B14F-4D97-AF65-F5344CB8AC3E}">
        <p14:creationId xmlns:p14="http://schemas.microsoft.com/office/powerpoint/2010/main" val="394331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One of the features of our game is that it can be played in a local network. When a player starts the game, besides single player option, he can choose whether to be a host of a game or join an already hosted game. Being a host, u get a screen with a chat area and a list of already connected users. The maximum of user connections is limited to 4. Some of the benefits of being a host is that you can choose which map to play on and you have control over who is going to play in your game. You can kick already connected clients and decide when to start the game. When you join as a user to an already created game, you get in the lobby and wait until the game is full and the host starts the game. Instead of feeling bored, each player can chat with the others in the lobby. </a:t>
            </a:r>
          </a:p>
        </p:txBody>
      </p:sp>
    </p:spTree>
    <p:extLst>
      <p:ext uri="{BB962C8B-B14F-4D97-AF65-F5344CB8AC3E}">
        <p14:creationId xmlns:p14="http://schemas.microsoft.com/office/powerpoint/2010/main" val="8865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9" name="Shape 1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0" name="Shape 20"/>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5" name="Shape 25"/>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29" name="Shape 29"/>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0" name="Shape 30"/>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1867781"/>
            <a:ext cx="7772400" cy="1648800"/>
          </a:xfrm>
          <a:prstGeom prst="rect">
            <a:avLst/>
          </a:prstGeom>
        </p:spPr>
        <p:txBody>
          <a:bodyPr lIns="91425" tIns="91425" rIns="91425" bIns="91425" anchor="b" anchorCtr="0">
            <a:noAutofit/>
          </a:bodyPr>
          <a:lstStyle/>
          <a:p>
            <a:pPr lvl="0" rtl="0">
              <a:spcBef>
                <a:spcPts val="0"/>
              </a:spcBef>
              <a:buNone/>
            </a:pPr>
            <a:r>
              <a:rPr lang="en" sz="6000"/>
              <a:t>Valve 2.0 (Team B4)</a:t>
            </a:r>
          </a:p>
          <a:p>
            <a:pPr>
              <a:spcBef>
                <a:spcPts val="0"/>
              </a:spcBef>
              <a:buNone/>
            </a:pPr>
            <a:r>
              <a:rPr lang="en" sz="3000"/>
              <a:t>Civilization Wars: Advanced</a:t>
            </a:r>
          </a:p>
        </p:txBody>
      </p:sp>
      <p:sp>
        <p:nvSpPr>
          <p:cNvPr id="34" name="Shape 34"/>
          <p:cNvSpPr txBox="1">
            <a:spLocks noGrp="1"/>
          </p:cNvSpPr>
          <p:nvPr>
            <p:ph type="subTitle" idx="1"/>
          </p:nvPr>
        </p:nvSpPr>
        <p:spPr>
          <a:xfrm>
            <a:off x="685800" y="3627026"/>
            <a:ext cx="7772400" cy="774300"/>
          </a:xfrm>
          <a:prstGeom prst="rect">
            <a:avLst/>
          </a:prstGeom>
        </p:spPr>
        <p:txBody>
          <a:bodyPr lIns="91425" tIns="91425" rIns="91425" bIns="91425" anchor="t" anchorCtr="0">
            <a:noAutofit/>
          </a:bodyPr>
          <a:lstStyle/>
          <a:p>
            <a:pPr lvl="0" rtl="0">
              <a:spcBef>
                <a:spcPts val="0"/>
              </a:spcBef>
              <a:buNone/>
            </a:pPr>
            <a:r>
              <a:rPr lang="en" sz="1400" dirty="0"/>
              <a:t>Alex Bor</a:t>
            </a:r>
          </a:p>
          <a:p>
            <a:pPr lvl="0" rtl="0">
              <a:spcBef>
                <a:spcPts val="0"/>
              </a:spcBef>
              <a:buNone/>
            </a:pPr>
            <a:r>
              <a:rPr lang="en" sz="1400" dirty="0"/>
              <a:t>Dhruvil Tank</a:t>
            </a:r>
          </a:p>
          <a:p>
            <a:pPr lvl="0" rtl="0">
              <a:spcBef>
                <a:spcPts val="0"/>
              </a:spcBef>
              <a:buNone/>
            </a:pPr>
            <a:r>
              <a:rPr lang="en" sz="1400" smtClean="0"/>
              <a:t>Mattie432</a:t>
            </a:r>
            <a:endParaRPr lang="en" sz="1400" dirty="0"/>
          </a:p>
          <a:p>
            <a:pPr lvl="0" rtl="0">
              <a:spcBef>
                <a:spcPts val="0"/>
              </a:spcBef>
              <a:buNone/>
            </a:pPr>
            <a:r>
              <a:rPr lang="en" sz="1400" dirty="0"/>
              <a:t>Robert Zlatarski</a:t>
            </a:r>
          </a:p>
          <a:p>
            <a:pPr lvl="0" rtl="0">
              <a:spcBef>
                <a:spcPts val="0"/>
              </a:spcBef>
              <a:buNone/>
            </a:pPr>
            <a:r>
              <a:rPr lang="en" sz="1400" dirty="0"/>
              <a:t>Luke Richardson</a:t>
            </a:r>
          </a:p>
          <a:p>
            <a:pPr>
              <a:spcBef>
                <a:spcPts val="0"/>
              </a:spcBef>
              <a:buNone/>
            </a:pPr>
            <a:endParaRPr sz="1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Multiplayer</a:t>
            </a:r>
          </a:p>
        </p:txBody>
      </p:sp>
      <p:sp>
        <p:nvSpPr>
          <p:cNvPr id="93" name="Shape 9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Start game</a:t>
            </a:r>
          </a:p>
          <a:p>
            <a:pPr marL="457200" lvl="0" indent="-419100" rtl="0">
              <a:spcBef>
                <a:spcPts val="0"/>
              </a:spcBef>
              <a:buClr>
                <a:schemeClr val="dk1"/>
              </a:buClr>
              <a:buSzPct val="100000"/>
              <a:buFont typeface="Arial"/>
              <a:buChar char="●"/>
            </a:pPr>
            <a:r>
              <a:rPr lang="en"/>
              <a:t>Server</a:t>
            </a:r>
          </a:p>
          <a:p>
            <a:pPr marL="914400" lvl="1" indent="-381000" rtl="0">
              <a:spcBef>
                <a:spcPts val="0"/>
              </a:spcBef>
              <a:buClr>
                <a:schemeClr val="dk1"/>
              </a:buClr>
              <a:buSzPct val="80000"/>
              <a:buFont typeface="Courier New"/>
              <a:buChar char="o"/>
            </a:pPr>
            <a:r>
              <a:rPr lang="en"/>
              <a:t>Recieve</a:t>
            </a:r>
          </a:p>
          <a:p>
            <a:pPr marL="914400" lvl="1" indent="-381000" rtl="0">
              <a:spcBef>
                <a:spcPts val="0"/>
              </a:spcBef>
              <a:buClr>
                <a:schemeClr val="dk1"/>
              </a:buClr>
              <a:buSzPct val="80000"/>
              <a:buFont typeface="Courier New"/>
              <a:buChar char="o"/>
            </a:pPr>
            <a:r>
              <a:rPr lang="en"/>
              <a:t>Broadcast</a:t>
            </a:r>
          </a:p>
          <a:p>
            <a:pPr marL="457200" lvl="0" indent="-419100" rtl="0">
              <a:spcBef>
                <a:spcPts val="0"/>
              </a:spcBef>
              <a:buClr>
                <a:schemeClr val="dk1"/>
              </a:buClr>
              <a:buSzPct val="100000"/>
              <a:buFont typeface="Arial"/>
              <a:buChar char="●"/>
            </a:pPr>
            <a:r>
              <a:rPr lang="en"/>
              <a:t>Client</a:t>
            </a:r>
          </a:p>
          <a:p>
            <a:pPr marL="914400" lvl="1" indent="-381000" rtl="0">
              <a:spcBef>
                <a:spcPts val="0"/>
              </a:spcBef>
              <a:buClr>
                <a:schemeClr val="dk1"/>
              </a:buClr>
              <a:buSzPct val="80000"/>
              <a:buFont typeface="Courier New"/>
              <a:buChar char="o"/>
            </a:pPr>
            <a:r>
              <a:rPr lang="en"/>
              <a:t>Recieve </a:t>
            </a:r>
          </a:p>
          <a:p>
            <a:pPr marL="914400" lvl="1" indent="-381000" rtl="0">
              <a:spcBef>
                <a:spcPts val="0"/>
              </a:spcBef>
              <a:buClr>
                <a:schemeClr val="dk1"/>
              </a:buClr>
              <a:buSzPct val="80000"/>
              <a:buFont typeface="Courier New"/>
              <a:buChar char="o"/>
            </a:pPr>
            <a:r>
              <a:rPr lang="en"/>
              <a:t>Send</a:t>
            </a:r>
          </a:p>
          <a:p>
            <a:pPr marL="457200" marR="0" lvl="0" indent="-419100" algn="l" rtl="0">
              <a:lnSpc>
                <a:spcPct val="100000"/>
              </a:lnSpc>
              <a:spcBef>
                <a:spcPts val="600"/>
              </a:spcBef>
              <a:spcAft>
                <a:spcPts val="0"/>
              </a:spcAft>
              <a:buClr>
                <a:schemeClr val="dk1"/>
              </a:buClr>
              <a:buSzPct val="100000"/>
              <a:buFont typeface="Arial"/>
              <a:buChar char="●"/>
            </a:pPr>
            <a:r>
              <a:rPr lang="en"/>
              <a:t>Server testing</a:t>
            </a:r>
          </a:p>
          <a:p>
            <a:pPr marL="457200" lvl="0" indent="0" rtl="0">
              <a:spcBef>
                <a:spcPts val="0"/>
              </a:spcBef>
              <a:buNone/>
            </a:pPr>
            <a:endParaRPr/>
          </a:p>
          <a:p>
            <a:pPr marL="0" lvl="0" indent="0" rtl="0">
              <a:spcBef>
                <a:spcPts val="0"/>
              </a:spcBef>
              <a:buNone/>
            </a:pPr>
            <a:endParaRPr/>
          </a:p>
        </p:txBody>
      </p:sp>
      <p:sp>
        <p:nvSpPr>
          <p:cNvPr id="94" name="Shape 94"/>
          <p:cNvSpPr txBox="1"/>
          <p:nvPr/>
        </p:nvSpPr>
        <p:spPr>
          <a:xfrm>
            <a:off x="6519300" y="3966700"/>
            <a:ext cx="2624699" cy="277199"/>
          </a:xfrm>
          <a:prstGeom prst="rect">
            <a:avLst/>
          </a:prstGeom>
        </p:spPr>
        <p:txBody>
          <a:bodyPr lIns="91425" tIns="91425" rIns="91425" bIns="91425" anchor="t" anchorCtr="0">
            <a:noAutofit/>
          </a:bodyPr>
          <a:lstStyle/>
          <a:p>
            <a:pPr>
              <a:spcBef>
                <a:spcPts val="0"/>
              </a:spcBef>
              <a:buNone/>
            </a:pPr>
            <a:r>
              <a:rPr lang="en" sz="1000"/>
              <a:t>Screenshot of console output</a:t>
            </a:r>
          </a:p>
        </p:txBody>
      </p:sp>
      <p:pic>
        <p:nvPicPr>
          <p:cNvPr id="95" name="Shape 95"/>
          <p:cNvPicPr preferRelativeResize="0"/>
          <p:nvPr/>
        </p:nvPicPr>
        <p:blipFill>
          <a:blip r:embed="rId3"/>
          <a:stretch>
            <a:fillRect/>
          </a:stretch>
        </p:blipFill>
        <p:spPr>
          <a:xfrm>
            <a:off x="3152762" y="1998300"/>
            <a:ext cx="5991225" cy="20193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0" y="0"/>
            <a:ext cx="9144000" cy="4406399"/>
          </a:xfrm>
          <a:prstGeom prst="rect">
            <a:avLst/>
          </a:prstGeom>
        </p:spPr>
        <p:txBody>
          <a:bodyPr lIns="91425" tIns="91425" rIns="91425" bIns="91425" anchor="ctr" anchorCtr="0">
            <a:noAutofit/>
          </a:bodyPr>
          <a:lstStyle/>
          <a:p>
            <a:pPr algn="ctr">
              <a:spcBef>
                <a:spcPts val="0"/>
              </a:spcBef>
              <a:buNone/>
            </a:pPr>
            <a:r>
              <a:rPr lang="en" sz="9600" b="1">
                <a:solidFill>
                  <a:srgbClr val="FFFFFF"/>
                </a:solidFill>
              </a:rPr>
              <a:t>...DEMO!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Game Mechanics</a:t>
            </a:r>
          </a:p>
        </p:txBody>
      </p:sp>
      <p:sp>
        <p:nvSpPr>
          <p:cNvPr id="40" name="Shape 4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Turn-based</a:t>
            </a:r>
          </a:p>
          <a:p>
            <a:pPr marL="457200" lvl="0" indent="-419100" rtl="0">
              <a:spcBef>
                <a:spcPts val="0"/>
              </a:spcBef>
              <a:buClr>
                <a:schemeClr val="dk1"/>
              </a:buClr>
              <a:buSzPct val="100000"/>
              <a:buFont typeface="Arial"/>
              <a:buChar char="●"/>
            </a:pPr>
            <a:r>
              <a:rPr lang="en"/>
              <a:t>Train units</a:t>
            </a:r>
          </a:p>
          <a:p>
            <a:pPr marL="457200" lvl="0" indent="-419100" rtl="0">
              <a:spcBef>
                <a:spcPts val="0"/>
              </a:spcBef>
              <a:buClr>
                <a:schemeClr val="dk1"/>
              </a:buClr>
              <a:buSzPct val="100000"/>
              <a:buFont typeface="Arial"/>
              <a:buChar char="●"/>
            </a:pPr>
            <a:r>
              <a:rPr lang="en"/>
              <a:t>Build structures</a:t>
            </a:r>
          </a:p>
          <a:p>
            <a:pPr marL="457200" lvl="0" indent="-419100" rtl="0">
              <a:spcBef>
                <a:spcPts val="0"/>
              </a:spcBef>
              <a:buClr>
                <a:schemeClr val="dk1"/>
              </a:buClr>
              <a:buSzPct val="100000"/>
              <a:buFont typeface="Arial"/>
              <a:buChar char="●"/>
            </a:pPr>
            <a:r>
              <a:rPr lang="en"/>
              <a:t>Money</a:t>
            </a:r>
          </a:p>
          <a:p>
            <a:pPr marL="457200" lvl="0" indent="-419100" rtl="0">
              <a:spcBef>
                <a:spcPts val="0"/>
              </a:spcBef>
              <a:buClr>
                <a:schemeClr val="dk1"/>
              </a:buClr>
              <a:buSzPct val="100000"/>
              <a:buFont typeface="Arial"/>
              <a:buChar char="●"/>
            </a:pPr>
            <a:r>
              <a:rPr lang="en"/>
              <a:t>1v1, 2v2, Free For All</a:t>
            </a:r>
          </a:p>
          <a:p>
            <a:pPr marL="457200" lvl="0" indent="-419100" rtl="0">
              <a:spcBef>
                <a:spcPts val="0"/>
              </a:spcBef>
              <a:buClr>
                <a:schemeClr val="dk1"/>
              </a:buClr>
              <a:buSzPct val="100000"/>
              <a:buFont typeface="Arial"/>
              <a:buChar char="●"/>
            </a:pPr>
            <a:r>
              <a:rPr lang="en"/>
              <a:t>Predefined maps</a:t>
            </a:r>
          </a:p>
          <a:p>
            <a:pPr marL="457200" lvl="0" indent="-419100" rtl="0">
              <a:spcBef>
                <a:spcPts val="0"/>
              </a:spcBef>
              <a:buClr>
                <a:schemeClr val="dk1"/>
              </a:buClr>
              <a:buSzPct val="100000"/>
              <a:buFont typeface="Arial"/>
              <a:buChar char="●"/>
            </a:pPr>
            <a:r>
              <a:rPr lang="en"/>
              <a:t>Terrain (Flat, Mountain, Forest, River, Bridge)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Units &amp; Buildings</a:t>
            </a:r>
          </a:p>
        </p:txBody>
      </p:sp>
      <p:sp>
        <p:nvSpPr>
          <p:cNvPr id="46" name="Shape 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3 Types of Building</a:t>
            </a:r>
          </a:p>
          <a:p>
            <a:pPr marL="914400" lvl="1" indent="-419100" rtl="0">
              <a:spcBef>
                <a:spcPts val="0"/>
              </a:spcBef>
              <a:buClr>
                <a:schemeClr val="dk1"/>
              </a:buClr>
              <a:buSzPct val="100000"/>
              <a:buFont typeface="Courier New"/>
              <a:buChar char="o"/>
            </a:pPr>
            <a:r>
              <a:rPr lang="en" sz="3000"/>
              <a:t>Base</a:t>
            </a:r>
          </a:p>
          <a:p>
            <a:pPr marL="914400" lvl="1" indent="-419100" rtl="0">
              <a:spcBef>
                <a:spcPts val="0"/>
              </a:spcBef>
              <a:buClr>
                <a:schemeClr val="dk1"/>
              </a:buClr>
              <a:buSzPct val="100000"/>
              <a:buFont typeface="Courier New"/>
              <a:buChar char="o"/>
            </a:pPr>
            <a:r>
              <a:rPr lang="en" sz="3000"/>
              <a:t>Barracks</a:t>
            </a:r>
          </a:p>
          <a:p>
            <a:pPr marL="914400" lvl="1" indent="-419100" rtl="0">
              <a:spcBef>
                <a:spcPts val="0"/>
              </a:spcBef>
              <a:buClr>
                <a:schemeClr val="dk1"/>
              </a:buClr>
              <a:buSzPct val="100000"/>
              <a:buFont typeface="Courier New"/>
              <a:buChar char="o"/>
            </a:pPr>
            <a:r>
              <a:rPr lang="en" sz="3000"/>
              <a:t>Factory</a:t>
            </a:r>
          </a:p>
          <a:p>
            <a:pPr marL="457200" lvl="0" indent="-419100" rtl="0">
              <a:spcBef>
                <a:spcPts val="0"/>
              </a:spcBef>
              <a:buClr>
                <a:schemeClr val="dk1"/>
              </a:buClr>
              <a:buSzPct val="100000"/>
              <a:buFont typeface="Arial"/>
              <a:buChar char="●"/>
            </a:pPr>
            <a:r>
              <a:rPr lang="en"/>
              <a:t>2 Types of Units</a:t>
            </a:r>
          </a:p>
          <a:p>
            <a:pPr marL="914400" lvl="1" indent="-419100" rtl="0">
              <a:spcBef>
                <a:spcPts val="0"/>
              </a:spcBef>
              <a:buClr>
                <a:schemeClr val="dk1"/>
              </a:buClr>
              <a:buSzPct val="100000"/>
              <a:buFont typeface="Courier New"/>
              <a:buChar char="o"/>
            </a:pPr>
            <a:r>
              <a:rPr lang="en" sz="3000"/>
              <a:t>Marines</a:t>
            </a:r>
          </a:p>
          <a:p>
            <a:pPr marL="914400" lvl="1" indent="-419100" rtl="0">
              <a:spcBef>
                <a:spcPts val="0"/>
              </a:spcBef>
              <a:buClr>
                <a:schemeClr val="dk1"/>
              </a:buClr>
              <a:buSzPct val="100000"/>
              <a:buFont typeface="Courier New"/>
              <a:buChar char="o"/>
            </a:pPr>
            <a:r>
              <a:rPr lang="en" sz="3000"/>
              <a:t>Tanks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User Interface (UI)</a:t>
            </a:r>
          </a:p>
        </p:txBody>
      </p:sp>
      <p:sp>
        <p:nvSpPr>
          <p:cNvPr id="52" name="Shape 5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Main Menu</a:t>
            </a:r>
          </a:p>
          <a:p>
            <a:pPr marL="914400" lvl="1" indent="-381000" rtl="0">
              <a:spcBef>
                <a:spcPts val="0"/>
              </a:spcBef>
              <a:buClr>
                <a:schemeClr val="dk1"/>
              </a:buClr>
              <a:buSzPct val="80000"/>
              <a:buFont typeface="Courier New"/>
              <a:buChar char="o"/>
            </a:pPr>
            <a:r>
              <a:rPr lang="en"/>
              <a:t>Allowing picking the game type, adding name</a:t>
            </a:r>
          </a:p>
          <a:p>
            <a:pPr marL="457200" lvl="0" indent="-419100" rtl="0">
              <a:spcBef>
                <a:spcPts val="0"/>
              </a:spcBef>
              <a:buClr>
                <a:schemeClr val="dk1"/>
              </a:buClr>
              <a:buSzPct val="100000"/>
              <a:buFont typeface="Arial"/>
              <a:buChar char="●"/>
            </a:pPr>
            <a:r>
              <a:rPr lang="en"/>
              <a:t>In-Game UI</a:t>
            </a:r>
          </a:p>
          <a:p>
            <a:pPr marL="914400" lvl="1" indent="-381000" rtl="0">
              <a:spcBef>
                <a:spcPts val="0"/>
              </a:spcBef>
              <a:buClr>
                <a:schemeClr val="dk1"/>
              </a:buClr>
              <a:buSzPct val="80000"/>
              <a:buFont typeface="Courier New"/>
              <a:buChar char="o"/>
            </a:pPr>
            <a:r>
              <a:rPr lang="en"/>
              <a:t>Showing icon of the selected object</a:t>
            </a:r>
          </a:p>
          <a:p>
            <a:pPr marL="914400" lvl="1" indent="-381000" rtl="0">
              <a:spcBef>
                <a:spcPts val="0"/>
              </a:spcBef>
              <a:buClr>
                <a:schemeClr val="dk1"/>
              </a:buClr>
              <a:buSzPct val="80000"/>
              <a:buFont typeface="Courier New"/>
              <a:buChar char="o"/>
            </a:pPr>
            <a:r>
              <a:rPr lang="en"/>
              <a:t>Giving details of object</a:t>
            </a:r>
          </a:p>
          <a:p>
            <a:pPr marL="457200" lvl="0" indent="-419100" rtl="0">
              <a:spcBef>
                <a:spcPts val="0"/>
              </a:spcBef>
              <a:buClr>
                <a:schemeClr val="dk1"/>
              </a:buClr>
              <a:buSzPct val="100000"/>
              <a:buFont typeface="Arial"/>
              <a:buChar char="●"/>
            </a:pPr>
            <a:r>
              <a:rPr lang="en"/>
              <a:t>Minimap</a:t>
            </a:r>
          </a:p>
          <a:p>
            <a:pPr marL="457200" lvl="0" indent="-419100" rtl="0">
              <a:spcBef>
                <a:spcPts val="0"/>
              </a:spcBef>
              <a:buClr>
                <a:schemeClr val="dk1"/>
              </a:buClr>
              <a:buSzPct val="100000"/>
              <a:buFont typeface="Arial"/>
              <a:buChar char="●"/>
            </a:pPr>
            <a:r>
              <a:rPr lang="en"/>
              <a:t>Animations</a:t>
            </a:r>
          </a:p>
          <a:p>
            <a:pPr marL="914400" lvl="1" indent="-381000" rtl="0">
              <a:spcBef>
                <a:spcPts val="0"/>
              </a:spcBef>
              <a:buClr>
                <a:schemeClr val="dk1"/>
              </a:buClr>
              <a:buSzPct val="80000"/>
              <a:buFont typeface="Courier New"/>
              <a:buChar char="o"/>
            </a:pPr>
            <a:r>
              <a:rPr lang="en"/>
              <a:t>Sprites</a:t>
            </a:r>
          </a:p>
          <a:p>
            <a:pPr marL="457200" lvl="0" indent="-419100" rtl="0">
              <a:spcBef>
                <a:spcPts val="0"/>
              </a:spcBef>
              <a:buClr>
                <a:schemeClr val="dk1"/>
              </a:buClr>
              <a:buSzPct val="100000"/>
              <a:buFont typeface="Arial"/>
              <a:buChar char="●"/>
            </a:pPr>
            <a:r>
              <a:rPr lang="en"/>
              <a:t>Sound</a:t>
            </a:r>
          </a:p>
        </p:txBody>
      </p:sp>
      <p:pic>
        <p:nvPicPr>
          <p:cNvPr id="53" name="Shape 53"/>
          <p:cNvPicPr preferRelativeResize="0"/>
          <p:nvPr/>
        </p:nvPicPr>
        <p:blipFill>
          <a:blip r:embed="rId3"/>
          <a:stretch>
            <a:fillRect/>
          </a:stretch>
        </p:blipFill>
        <p:spPr>
          <a:xfrm>
            <a:off x="2969225" y="3549850"/>
            <a:ext cx="6035023" cy="11495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Interaction (HCI)</a:t>
            </a:r>
          </a:p>
        </p:txBody>
      </p:sp>
      <p:sp>
        <p:nvSpPr>
          <p:cNvPr id="59" name="Shape 5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Arial"/>
              <a:buChar char="●"/>
            </a:pPr>
            <a:r>
              <a:rPr lang="en" sz="1800"/>
              <a:t>Mouse</a:t>
            </a:r>
          </a:p>
          <a:p>
            <a:pPr marL="914400" lvl="1" indent="-342900" rtl="0">
              <a:spcBef>
                <a:spcPts val="0"/>
              </a:spcBef>
              <a:buClr>
                <a:schemeClr val="dk1"/>
              </a:buClr>
              <a:buSzPct val="100000"/>
              <a:buFont typeface="Courier New"/>
              <a:buChar char="o"/>
            </a:pPr>
            <a:r>
              <a:rPr lang="en" sz="1800"/>
              <a:t>Left-click</a:t>
            </a:r>
          </a:p>
          <a:p>
            <a:pPr marL="914400" lvl="1" indent="-342900" rtl="0">
              <a:spcBef>
                <a:spcPts val="0"/>
              </a:spcBef>
              <a:buClr>
                <a:schemeClr val="dk1"/>
              </a:buClr>
              <a:buSzPct val="100000"/>
              <a:buFont typeface="Courier New"/>
              <a:buChar char="o"/>
            </a:pPr>
            <a:r>
              <a:rPr lang="en" sz="1800"/>
              <a:t>Right-click</a:t>
            </a:r>
          </a:p>
          <a:p>
            <a:pPr marL="914400" lvl="1" indent="-342900" rtl="0">
              <a:spcBef>
                <a:spcPts val="0"/>
              </a:spcBef>
              <a:buClr>
                <a:schemeClr val="dk1"/>
              </a:buClr>
              <a:buSzPct val="100000"/>
              <a:buFont typeface="Courier New"/>
              <a:buChar char="o"/>
            </a:pPr>
            <a:r>
              <a:rPr lang="en" sz="1800"/>
              <a:t>Pan Map</a:t>
            </a:r>
          </a:p>
          <a:p>
            <a:pPr marL="457200" lvl="0" indent="-342900" rtl="0">
              <a:spcBef>
                <a:spcPts val="0"/>
              </a:spcBef>
              <a:buClr>
                <a:schemeClr val="dk1"/>
              </a:buClr>
              <a:buSzPct val="100000"/>
              <a:buFont typeface="Arial"/>
              <a:buChar char="●"/>
            </a:pPr>
            <a:r>
              <a:rPr lang="en" sz="1800"/>
              <a:t>Keyboard</a:t>
            </a:r>
          </a:p>
          <a:p>
            <a:pPr marL="914400" lvl="1" indent="-342900" rtl="0">
              <a:spcBef>
                <a:spcPts val="0"/>
              </a:spcBef>
              <a:buClr>
                <a:schemeClr val="dk1"/>
              </a:buClr>
              <a:buSzPct val="100000"/>
              <a:buFont typeface="Courier New"/>
              <a:buChar char="o"/>
            </a:pPr>
            <a:r>
              <a:rPr lang="en" sz="1800"/>
              <a:t>Zoom In/Out</a:t>
            </a:r>
          </a:p>
          <a:p>
            <a:pPr marL="914400" lvl="1" indent="-342900" rtl="0">
              <a:spcBef>
                <a:spcPts val="0"/>
              </a:spcBef>
              <a:buClr>
                <a:schemeClr val="dk1"/>
              </a:buClr>
              <a:buSzPct val="100000"/>
              <a:buFont typeface="Courier New"/>
              <a:buChar char="o"/>
            </a:pPr>
            <a:r>
              <a:rPr lang="en" sz="1800"/>
              <a:t>Pan Map</a:t>
            </a:r>
          </a:p>
          <a:p>
            <a:pPr marL="457200" lvl="0" indent="-342900" rtl="0">
              <a:spcBef>
                <a:spcPts val="0"/>
              </a:spcBef>
              <a:buClr>
                <a:schemeClr val="dk1"/>
              </a:buClr>
              <a:buSzPct val="100000"/>
              <a:buFont typeface="Arial"/>
              <a:buChar char="●"/>
            </a:pPr>
            <a:r>
              <a:rPr lang="en" sz="1800"/>
              <a:t>Buttons</a:t>
            </a:r>
          </a:p>
          <a:p>
            <a:pPr marL="914400" lvl="1" indent="-342900" rtl="0">
              <a:spcBef>
                <a:spcPts val="0"/>
              </a:spcBef>
              <a:buClr>
                <a:schemeClr val="dk1"/>
              </a:buClr>
              <a:buSzPct val="100000"/>
              <a:buFont typeface="Courier New"/>
              <a:buChar char="o"/>
            </a:pPr>
            <a:r>
              <a:rPr lang="en" sz="1800"/>
              <a:t>Move/Attack</a:t>
            </a:r>
          </a:p>
          <a:p>
            <a:pPr marL="914400" lvl="1" indent="-342900" rtl="0">
              <a:spcBef>
                <a:spcPts val="0"/>
              </a:spcBef>
              <a:buClr>
                <a:schemeClr val="dk1"/>
              </a:buClr>
              <a:buSzPct val="100000"/>
              <a:buFont typeface="Courier New"/>
              <a:buChar char="o"/>
            </a:pPr>
            <a:r>
              <a:rPr lang="en" sz="1800"/>
              <a:t>Train Units</a:t>
            </a:r>
          </a:p>
          <a:p>
            <a:pPr marL="914400" lvl="1" indent="-342900" rtl="0">
              <a:spcBef>
                <a:spcPts val="0"/>
              </a:spcBef>
              <a:buClr>
                <a:schemeClr val="dk1"/>
              </a:buClr>
              <a:buSzPct val="100000"/>
              <a:buFont typeface="Courier New"/>
              <a:buChar char="o"/>
            </a:pPr>
            <a:r>
              <a:rPr lang="en" sz="1800"/>
              <a:t>Build Structures</a:t>
            </a:r>
          </a:p>
          <a:p>
            <a:pPr marL="914400" lvl="1" indent="-342900" rtl="0">
              <a:spcBef>
                <a:spcPts val="0"/>
              </a:spcBef>
              <a:buClr>
                <a:schemeClr val="dk1"/>
              </a:buClr>
              <a:buSzPct val="100000"/>
              <a:buFont typeface="Courier New"/>
              <a:buChar char="o"/>
            </a:pPr>
            <a:r>
              <a:rPr lang="en" sz="1800"/>
              <a:t>End Turn</a:t>
            </a:r>
          </a:p>
        </p:txBody>
      </p:sp>
      <p:pic>
        <p:nvPicPr>
          <p:cNvPr id="60" name="Shape 60"/>
          <p:cNvPicPr preferRelativeResize="0"/>
          <p:nvPr/>
        </p:nvPicPr>
        <p:blipFill>
          <a:blip r:embed="rId3"/>
          <a:stretch>
            <a:fillRect/>
          </a:stretch>
        </p:blipFill>
        <p:spPr>
          <a:xfrm>
            <a:off x="6420975" y="1332487"/>
            <a:ext cx="2686050" cy="1666875"/>
          </a:xfrm>
          <a:prstGeom prst="rect">
            <a:avLst/>
          </a:prstGeom>
          <a:noFill/>
          <a:ln>
            <a:noFill/>
          </a:ln>
        </p:spPr>
      </p:pic>
      <p:pic>
        <p:nvPicPr>
          <p:cNvPr id="61" name="Shape 61"/>
          <p:cNvPicPr preferRelativeResize="0"/>
          <p:nvPr/>
        </p:nvPicPr>
        <p:blipFill>
          <a:blip r:embed="rId4"/>
          <a:stretch>
            <a:fillRect/>
          </a:stretch>
        </p:blipFill>
        <p:spPr>
          <a:xfrm>
            <a:off x="6416212" y="3268487"/>
            <a:ext cx="2695575" cy="16573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Artificial Intelligence (AI)</a:t>
            </a:r>
          </a:p>
        </p:txBody>
      </p:sp>
      <p:sp>
        <p:nvSpPr>
          <p:cNvPr id="67" name="Shape 6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50000"/>
              </a:lnSpc>
              <a:spcBef>
                <a:spcPts val="0"/>
              </a:spcBef>
              <a:buNone/>
            </a:pPr>
            <a:r>
              <a:rPr lang="en"/>
              <a:t>The AI will attempt to do three main actions.</a:t>
            </a:r>
          </a:p>
          <a:p>
            <a:pPr marL="457200" lvl="0" indent="-419100" rtl="0">
              <a:lnSpc>
                <a:spcPct val="150000"/>
              </a:lnSpc>
              <a:spcBef>
                <a:spcPts val="0"/>
              </a:spcBef>
              <a:buClr>
                <a:schemeClr val="dk1"/>
              </a:buClr>
              <a:buSzPct val="100000"/>
              <a:buFont typeface="Arial"/>
              <a:buChar char="●"/>
            </a:pPr>
            <a:r>
              <a:rPr lang="en"/>
              <a:t>Create buildings</a:t>
            </a:r>
          </a:p>
          <a:p>
            <a:pPr marL="457200" lvl="0" indent="-419100" rtl="0">
              <a:lnSpc>
                <a:spcPct val="150000"/>
              </a:lnSpc>
              <a:spcBef>
                <a:spcPts val="0"/>
              </a:spcBef>
              <a:buClr>
                <a:schemeClr val="dk1"/>
              </a:buClr>
              <a:buSzPct val="100000"/>
              <a:buFont typeface="Arial"/>
              <a:buChar char="●"/>
            </a:pPr>
            <a:r>
              <a:rPr lang="en"/>
              <a:t>Recruit units</a:t>
            </a:r>
          </a:p>
          <a:p>
            <a:pPr marL="457200" lvl="0" indent="-419100">
              <a:lnSpc>
                <a:spcPct val="150000"/>
              </a:lnSpc>
              <a:spcBef>
                <a:spcPts val="0"/>
              </a:spcBef>
              <a:buClr>
                <a:schemeClr val="dk1"/>
              </a:buClr>
              <a:buSzPct val="100000"/>
              <a:buFont typeface="Arial"/>
              <a:buChar char="●"/>
            </a:pPr>
            <a:r>
              <a:rPr lang="en"/>
              <a:t>Attack enemies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Artificial Intelligence (AI)</a:t>
            </a:r>
          </a:p>
        </p:txBody>
      </p:sp>
      <p:sp>
        <p:nvSpPr>
          <p:cNvPr id="73" name="Shape 7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Buildings</a:t>
            </a:r>
          </a:p>
          <a:p>
            <a:pPr marL="457200" lvl="0" indent="-419100" rtl="0">
              <a:spcBef>
                <a:spcPts val="0"/>
              </a:spcBef>
              <a:buClr>
                <a:schemeClr val="dk1"/>
              </a:buClr>
              <a:buSzPct val="100000"/>
              <a:buFont typeface="Arial"/>
              <a:buChar char="●"/>
            </a:pPr>
            <a:r>
              <a:rPr lang="en"/>
              <a:t>Maintain a reasonable amount of buildings.</a:t>
            </a:r>
          </a:p>
          <a:p>
            <a:pPr lvl="0" rtl="0">
              <a:spcBef>
                <a:spcPts val="0"/>
              </a:spcBef>
              <a:buNone/>
            </a:pPr>
            <a:endParaRPr/>
          </a:p>
          <a:p>
            <a:pPr lvl="0" rtl="0">
              <a:spcBef>
                <a:spcPts val="0"/>
              </a:spcBef>
              <a:buNone/>
            </a:pPr>
            <a:r>
              <a:rPr lang="en"/>
              <a:t>Units</a:t>
            </a:r>
          </a:p>
          <a:p>
            <a:pPr marL="457200" lvl="0" indent="-419100" rtl="0">
              <a:spcBef>
                <a:spcPts val="0"/>
              </a:spcBef>
              <a:buClr>
                <a:schemeClr val="dk1"/>
              </a:buClr>
              <a:buSzPct val="100000"/>
              <a:buFont typeface="Arial"/>
              <a:buChar char="●"/>
            </a:pPr>
            <a:r>
              <a:rPr lang="en"/>
              <a:t>Units are built with any remaining money.</a:t>
            </a:r>
          </a:p>
          <a:p>
            <a:pPr marL="457200" lvl="0" indent="-419100">
              <a:spcBef>
                <a:spcPts val="0"/>
              </a:spcBef>
              <a:buClr>
                <a:schemeClr val="dk1"/>
              </a:buClr>
              <a:buSzPct val="100000"/>
              <a:buFont typeface="Arial"/>
              <a:buChar char="●"/>
            </a:pPr>
            <a:r>
              <a:rPr lang="en"/>
              <a:t>Tanks are given priority &amp; marines are build with remaining funds.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Artificial Intelligence (AI)</a:t>
            </a:r>
          </a:p>
        </p:txBody>
      </p:sp>
      <p:sp>
        <p:nvSpPr>
          <p:cNvPr id="79" name="Shape 79"/>
          <p:cNvSpPr txBox="1">
            <a:spLocks noGrp="1"/>
          </p:cNvSpPr>
          <p:nvPr>
            <p:ph type="body" idx="1"/>
          </p:nvPr>
        </p:nvSpPr>
        <p:spPr>
          <a:xfrm>
            <a:off x="71925" y="1209775"/>
            <a:ext cx="5158200" cy="3725699"/>
          </a:xfrm>
          <a:prstGeom prst="rect">
            <a:avLst/>
          </a:prstGeom>
        </p:spPr>
        <p:txBody>
          <a:bodyPr lIns="91425" tIns="91425" rIns="91425" bIns="91425" anchor="t" anchorCtr="0">
            <a:noAutofit/>
          </a:bodyPr>
          <a:lstStyle/>
          <a:p>
            <a:pPr lvl="0" rtl="0">
              <a:spcBef>
                <a:spcPts val="0"/>
              </a:spcBef>
              <a:buNone/>
            </a:pPr>
            <a:r>
              <a:rPr lang="en"/>
              <a:t>Attacking</a:t>
            </a:r>
          </a:p>
          <a:p>
            <a:pPr marL="457200" lvl="0" indent="-330200" rtl="0">
              <a:lnSpc>
                <a:spcPct val="115000"/>
              </a:lnSpc>
              <a:spcBef>
                <a:spcPts val="0"/>
              </a:spcBef>
              <a:buClr>
                <a:schemeClr val="dk1"/>
              </a:buClr>
              <a:buSzPct val="100000"/>
              <a:buFont typeface="Arial"/>
              <a:buChar char="●"/>
            </a:pPr>
            <a:r>
              <a:rPr lang="en" sz="1600"/>
              <a:t>Each unit will search in a radial pattern until it finds an enemy unit.</a:t>
            </a:r>
          </a:p>
          <a:p>
            <a:pPr marL="457200" lvl="0" indent="-330200" rtl="0">
              <a:lnSpc>
                <a:spcPct val="115000"/>
              </a:lnSpc>
              <a:spcBef>
                <a:spcPts val="0"/>
              </a:spcBef>
              <a:buClr>
                <a:schemeClr val="dk1"/>
              </a:buClr>
              <a:buSzPct val="100000"/>
              <a:buFont typeface="Arial"/>
              <a:buChar char="●"/>
            </a:pPr>
            <a:r>
              <a:rPr lang="en" sz="1600"/>
              <a:t>Once an enemy is found a route is traced back to the attacking unit from the enemy one. This route must avoid obstacles in the way (e.g units, water).</a:t>
            </a:r>
          </a:p>
          <a:p>
            <a:pPr marL="457200" lvl="0" indent="-330200" rtl="0">
              <a:lnSpc>
                <a:spcPct val="115000"/>
              </a:lnSpc>
              <a:spcBef>
                <a:spcPts val="0"/>
              </a:spcBef>
              <a:buClr>
                <a:schemeClr val="dk1"/>
              </a:buClr>
              <a:buSzPct val="100000"/>
              <a:buFont typeface="Arial"/>
              <a:buChar char="●"/>
            </a:pPr>
            <a:r>
              <a:rPr lang="en" sz="1600"/>
              <a:t>This creates a list of moves for the attacking unit to reach the enemy.</a:t>
            </a:r>
          </a:p>
          <a:p>
            <a:pPr marL="457200" lvl="0" indent="-330200" rtl="0">
              <a:lnSpc>
                <a:spcPct val="115000"/>
              </a:lnSpc>
              <a:spcBef>
                <a:spcPts val="0"/>
              </a:spcBef>
              <a:buClr>
                <a:schemeClr val="dk1"/>
              </a:buClr>
              <a:buSzPct val="100000"/>
              <a:buFont typeface="Arial"/>
              <a:buChar char="●"/>
            </a:pPr>
            <a:r>
              <a:rPr lang="en" sz="1600"/>
              <a:t>The unit then moves along this route for as far as its movement range will allow. If it comes into contact with the enemy unit then it attacks it.</a:t>
            </a:r>
          </a:p>
        </p:txBody>
      </p:sp>
      <p:pic>
        <p:nvPicPr>
          <p:cNvPr id="80" name="Shape 80"/>
          <p:cNvPicPr preferRelativeResize="0"/>
          <p:nvPr/>
        </p:nvPicPr>
        <p:blipFill>
          <a:blip r:embed="rId3"/>
          <a:stretch>
            <a:fillRect/>
          </a:stretch>
        </p:blipFill>
        <p:spPr>
          <a:xfrm>
            <a:off x="5124175" y="1503067"/>
            <a:ext cx="3772500" cy="313912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Multiplayer</a:t>
            </a:r>
          </a:p>
        </p:txBody>
      </p:sp>
      <p:sp>
        <p:nvSpPr>
          <p:cNvPr id="86" name="Shape 8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Host</a:t>
            </a:r>
          </a:p>
          <a:p>
            <a:pPr marL="457200" lvl="0" indent="-419100" rtl="0">
              <a:spcBef>
                <a:spcPts val="0"/>
              </a:spcBef>
              <a:buClr>
                <a:schemeClr val="dk1"/>
              </a:buClr>
              <a:buSzPct val="100000"/>
              <a:buFont typeface="Arial"/>
              <a:buChar char="●"/>
            </a:pPr>
            <a:r>
              <a:rPr lang="en"/>
              <a:t>Has control over the game</a:t>
            </a:r>
          </a:p>
          <a:p>
            <a:pPr marL="457200" lvl="0" indent="-419100" rtl="0">
              <a:spcBef>
                <a:spcPts val="0"/>
              </a:spcBef>
              <a:buClr>
                <a:schemeClr val="dk1"/>
              </a:buClr>
              <a:buSzPct val="100000"/>
              <a:buFont typeface="Arial"/>
              <a:buChar char="●"/>
            </a:pPr>
            <a:r>
              <a:rPr lang="en"/>
              <a:t>Defines game settings</a:t>
            </a:r>
          </a:p>
          <a:p>
            <a:pPr lvl="0" rtl="0">
              <a:spcBef>
                <a:spcPts val="0"/>
              </a:spcBef>
              <a:buNone/>
            </a:pPr>
            <a:endParaRPr/>
          </a:p>
          <a:p>
            <a:pPr lvl="0" rtl="0">
              <a:spcBef>
                <a:spcPts val="0"/>
              </a:spcBef>
              <a:buNone/>
            </a:pPr>
            <a:r>
              <a:rPr lang="en"/>
              <a:t>Client</a:t>
            </a:r>
          </a:p>
          <a:p>
            <a:pPr marL="457200" lvl="0" indent="-419100" rtl="0">
              <a:spcBef>
                <a:spcPts val="0"/>
              </a:spcBef>
              <a:buClr>
                <a:schemeClr val="dk1"/>
              </a:buClr>
              <a:buSzPct val="100000"/>
              <a:buFont typeface="Arial"/>
              <a:buChar char="●"/>
            </a:pPr>
            <a:r>
              <a:rPr lang="en"/>
              <a:t>Lobby chat</a:t>
            </a:r>
          </a:p>
        </p:txBody>
      </p:sp>
      <p:pic>
        <p:nvPicPr>
          <p:cNvPr id="87" name="Shape 87"/>
          <p:cNvPicPr preferRelativeResize="0"/>
          <p:nvPr/>
        </p:nvPicPr>
        <p:blipFill>
          <a:blip r:embed="rId3"/>
          <a:stretch>
            <a:fillRect/>
          </a:stretch>
        </p:blipFill>
        <p:spPr>
          <a:xfrm>
            <a:off x="6314331" y="1257225"/>
            <a:ext cx="2430269" cy="37257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On-screen Show (16:9)</PresentationFormat>
  <Paragraphs>100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Courier New</vt:lpstr>
      <vt:lpstr>biz</vt:lpstr>
      <vt:lpstr>Valve 2.0 (Team B4) Civilization Wars: Advanced</vt:lpstr>
      <vt:lpstr>Game Mechanics</vt:lpstr>
      <vt:lpstr>Units &amp; Buildings</vt:lpstr>
      <vt:lpstr>User Interface (UI)</vt:lpstr>
      <vt:lpstr>Interaction (HCI)</vt:lpstr>
      <vt:lpstr>Artificial Intelligence (AI)</vt:lpstr>
      <vt:lpstr>Artificial Intelligence (AI)</vt:lpstr>
      <vt:lpstr>Artificial Intelligence (AI)</vt:lpstr>
      <vt:lpstr>Multiplayer</vt:lpstr>
      <vt:lpstr>Multiplayer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Valve 2.0 (Team B4) Civilization Wars: Advanced</dc:title>
  <cp:lastModifiedBy>Mattie432</cp:lastModifiedBy>
  <cp:revision>1</cp:revision>
  <dcterms:modified xsi:type="dcterms:W3CDTF">2014-06-17T19:00:46Z</dcterms:modified>
</cp:coreProperties>
</file>