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8FF"/>
    <a:srgbClr val="FF00FF"/>
    <a:srgbClr val="660066"/>
    <a:srgbClr val="6598FF"/>
    <a:srgbClr val="993300"/>
    <a:srgbClr val="6600CC"/>
    <a:srgbClr val="9900CC"/>
    <a:srgbClr val="00CC00"/>
    <a:srgbClr val="4382FF"/>
    <a:srgbClr val="96F0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1814" y="5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26-08-25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814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26-08-25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91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26-08-25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34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26-08-25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05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26-08-25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9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26-08-25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24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26-08-25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84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26-08-25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83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26-08-25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45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26-08-25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58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26-08-25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10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26-08-25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54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start_all.ba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0B98925-0550-1AFB-C1DC-02792400F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pic>
        <p:nvPicPr>
          <p:cNvPr id="4" name="Picture 3" descr="Padlock on computer motherboard">
            <a:extLst>
              <a:ext uri="{FF2B5EF4-FFF2-40B4-BE49-F238E27FC236}">
                <a16:creationId xmlns:a16="http://schemas.microsoft.com/office/drawing/2014/main" id="{56B879A2-A8AE-890B-0F4D-1C113C898C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5730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CCA9273-E74E-A306-1F74-BEF9EDA30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46217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8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4B6F3C-256C-E365-E038-82E5850E2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39" y="175147"/>
            <a:ext cx="7978385" cy="91623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Zero Knowledge </a:t>
            </a:r>
            <a:r>
              <a:rPr lang="en-US" sz="2800" dirty="0" err="1"/>
              <a:t>Passwordless</a:t>
            </a:r>
            <a:r>
              <a:rPr lang="en-US" sz="2800" dirty="0"/>
              <a:t> Login System</a:t>
            </a:r>
            <a:endParaRPr lang="it-IT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C82885-A5A1-AB60-C051-2F04EDC55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8426" y="196597"/>
            <a:ext cx="3634494" cy="868139"/>
          </a:xfrm>
        </p:spPr>
        <p:txBody>
          <a:bodyPr anchor="ctr">
            <a:normAutofit/>
          </a:bodyPr>
          <a:lstStyle/>
          <a:p>
            <a:pPr algn="r"/>
            <a:r>
              <a:rPr lang="it-IT" sz="1800" dirty="0"/>
              <a:t>autenticazione senza password usando Zero-Knowledge </a:t>
            </a:r>
            <a:r>
              <a:rPr lang="it-IT" sz="1800" dirty="0" err="1"/>
              <a:t>Proof</a:t>
            </a:r>
            <a:endParaRPr lang="it-IT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FF7B38-EDF9-26B8-0464-EF82776A82D0}"/>
              </a:ext>
            </a:extLst>
          </p:cNvPr>
          <p:cNvSpPr txBox="1"/>
          <p:nvPr/>
        </p:nvSpPr>
        <p:spPr>
          <a:xfrm>
            <a:off x="8544560" y="4856480"/>
            <a:ext cx="332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Realizzato</a:t>
            </a:r>
            <a:r>
              <a:rPr lang="en-US" dirty="0"/>
              <a:t> da :</a:t>
            </a:r>
          </a:p>
          <a:p>
            <a:pPr algn="r"/>
            <a:r>
              <a:rPr lang="en-US" dirty="0"/>
              <a:t> Andrea Mattioli</a:t>
            </a:r>
            <a:endParaRPr lang="it-I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2D9CCE-3776-F07E-F75E-B8D803F4E2DD}"/>
              </a:ext>
            </a:extLst>
          </p:cNvPr>
          <p:cNvSpPr txBox="1"/>
          <p:nvPr/>
        </p:nvSpPr>
        <p:spPr>
          <a:xfrm>
            <a:off x="8783320" y="2252165"/>
            <a:ext cx="314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Obiettivo</a:t>
            </a:r>
            <a:r>
              <a:rPr lang="it-IT" dirty="0"/>
              <a:t>:</a:t>
            </a:r>
          </a:p>
          <a:p>
            <a:r>
              <a:rPr lang="it-IT" dirty="0"/>
              <a:t>Mostrare il funzionamento attraverso una </a:t>
            </a:r>
            <a:r>
              <a:rPr lang="it-IT" b="1" dirty="0"/>
              <a:t>demo</a:t>
            </a:r>
            <a:r>
              <a:rPr lang="it-IT" dirty="0"/>
              <a:t> di Zero Knowledge </a:t>
            </a:r>
            <a:r>
              <a:rPr lang="it-IT" dirty="0" err="1"/>
              <a:t>Passwordless</a:t>
            </a:r>
            <a:r>
              <a:rPr lang="it-IT" dirty="0"/>
              <a:t> tra </a:t>
            </a:r>
            <a:r>
              <a:rPr lang="it-IT" b="1" dirty="0"/>
              <a:t>Attori del sistema e</a:t>
            </a:r>
            <a:r>
              <a:rPr lang="it-IT" dirty="0"/>
              <a:t> </a:t>
            </a:r>
            <a:r>
              <a:rPr lang="it-IT" b="1" dirty="0"/>
              <a:t>con possibili attacchi</a:t>
            </a:r>
          </a:p>
        </p:txBody>
      </p:sp>
    </p:spTree>
    <p:extLst>
      <p:ext uri="{BB962C8B-B14F-4D97-AF65-F5344CB8AC3E}">
        <p14:creationId xmlns:p14="http://schemas.microsoft.com/office/powerpoint/2010/main" val="233005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42B0C-8AAB-D13A-9198-73FC826F3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Cos’è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ZKP? (Zero-Knowledge Proof)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459AC-C082-C6FC-A51D-04562F209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367" y="1691640"/>
            <a:ext cx="10691265" cy="46177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/>
              <a:t>Una ZKP permette al </a:t>
            </a:r>
            <a:r>
              <a:rPr lang="it-IT" b="1" dirty="0" err="1"/>
              <a:t>Prover</a:t>
            </a:r>
            <a:r>
              <a:rPr lang="it-IT" dirty="0"/>
              <a:t> di convincere il </a:t>
            </a:r>
            <a:r>
              <a:rPr lang="it-IT" b="1" dirty="0" err="1"/>
              <a:t>Verifier</a:t>
            </a:r>
            <a:r>
              <a:rPr lang="it-IT" dirty="0"/>
              <a:t> che conosce un segreto </a:t>
            </a:r>
            <a:r>
              <a:rPr lang="it-IT" b="1" dirty="0"/>
              <a:t>senza rivelarlo</a:t>
            </a:r>
            <a:r>
              <a:rPr lang="it-IT" dirty="0"/>
              <a:t> </a:t>
            </a:r>
            <a:r>
              <a:rPr lang="it-IT" b="1" dirty="0"/>
              <a:t>né inviare la password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Nel nostro progetto usiamo lo </a:t>
            </a:r>
            <a:r>
              <a:rPr lang="it-IT" b="1" dirty="0"/>
              <a:t>schema di identificazione di </a:t>
            </a:r>
            <a:r>
              <a:rPr lang="it-IT" b="1" dirty="0" err="1"/>
              <a:t>Schnorr</a:t>
            </a:r>
            <a:r>
              <a:rPr lang="it-IT" dirty="0"/>
              <a:t> (gruppi modulari).</a:t>
            </a:r>
          </a:p>
          <a:p>
            <a:pPr marL="0" indent="0">
              <a:buNone/>
            </a:pPr>
            <a:r>
              <a:rPr lang="it-IT" b="1" dirty="0"/>
              <a:t>Setup (una tantum)</a:t>
            </a:r>
            <a:endParaRPr lang="it-IT" dirty="0"/>
          </a:p>
          <a:p>
            <a:r>
              <a:rPr lang="it-IT" dirty="0"/>
              <a:t>Scegliamo parametri globali: primo sicuro </a:t>
            </a:r>
            <a:r>
              <a:rPr lang="it-IT" b="1" dirty="0"/>
              <a:t>p</a:t>
            </a:r>
            <a:r>
              <a:rPr lang="it-IT" dirty="0"/>
              <a:t>, ordine </a:t>
            </a:r>
            <a:r>
              <a:rPr lang="it-IT" b="1" dirty="0"/>
              <a:t>q</a:t>
            </a:r>
            <a:r>
              <a:rPr lang="it-IT" dirty="0"/>
              <a:t> con </a:t>
            </a:r>
            <a:r>
              <a:rPr lang="it-IT" b="1" dirty="0"/>
              <a:t>q ∣ (p−1), </a:t>
            </a:r>
            <a:r>
              <a:rPr lang="it-IT" dirty="0"/>
              <a:t>generatore </a:t>
            </a:r>
            <a:r>
              <a:rPr lang="it-IT" b="1" dirty="0"/>
              <a:t>g</a:t>
            </a:r>
            <a:r>
              <a:rPr lang="it-IT" dirty="0"/>
              <a:t> di ordine </a:t>
            </a:r>
            <a:r>
              <a:rPr lang="it-IT" b="1" dirty="0"/>
              <a:t>q</a:t>
            </a:r>
            <a:r>
              <a:rPr lang="it-IT" dirty="0"/>
              <a:t>.</a:t>
            </a:r>
          </a:p>
          <a:p>
            <a:r>
              <a:rPr lang="it-IT" dirty="0"/>
              <a:t>L’utente ha una chiave segreta </a:t>
            </a:r>
            <a:r>
              <a:rPr lang="it-IT" b="1" dirty="0"/>
              <a:t>x</a:t>
            </a:r>
            <a:r>
              <a:rPr lang="it-IT" dirty="0"/>
              <a:t> (derivata dalla password, es. x=</a:t>
            </a:r>
            <a:r>
              <a:rPr lang="it-IT" b="1" dirty="0"/>
              <a:t>H(password ∥ </a:t>
            </a:r>
            <a:r>
              <a:rPr lang="it-IT" b="1" dirty="0" err="1"/>
              <a:t>user_id</a:t>
            </a:r>
            <a:r>
              <a:rPr lang="it-IT" b="1" dirty="0"/>
              <a:t>) mod  q </a:t>
            </a:r>
            <a:r>
              <a:rPr lang="it-IT" dirty="0"/>
              <a:t>).</a:t>
            </a:r>
          </a:p>
          <a:p>
            <a:r>
              <a:rPr lang="it-IT" dirty="0"/>
              <a:t>Chiave pubblica: </a:t>
            </a:r>
            <a:r>
              <a:rPr lang="it-IT" b="1" dirty="0"/>
              <a:t>y=</a:t>
            </a:r>
            <a:r>
              <a:rPr lang="it-IT" b="1" dirty="0" err="1"/>
              <a:t>g</a:t>
            </a:r>
            <a:r>
              <a:rPr lang="it-IT" b="1" baseline="30000" dirty="0" err="1"/>
              <a:t>x</a:t>
            </a:r>
            <a:r>
              <a:rPr lang="it-IT" b="1" dirty="0"/>
              <a:t> mod  p </a:t>
            </a:r>
            <a:r>
              <a:rPr lang="it-IT" dirty="0"/>
              <a:t>. </a:t>
            </a:r>
          </a:p>
          <a:p>
            <a:pPr marL="0" indent="0">
              <a:buNone/>
            </a:pPr>
            <a:r>
              <a:rPr lang="it-IT" b="1" dirty="0"/>
              <a:t>Protocollo (login)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it-IT" b="1" dirty="0"/>
              <a:t>Impegno</a:t>
            </a:r>
            <a:r>
              <a:rPr lang="it-IT" dirty="0"/>
              <a:t>: </a:t>
            </a:r>
            <a:r>
              <a:rPr lang="it-IT" dirty="0" err="1"/>
              <a:t>Prover</a:t>
            </a:r>
            <a:r>
              <a:rPr lang="it-IT" dirty="0"/>
              <a:t> sceglie </a:t>
            </a:r>
            <a:r>
              <a:rPr lang="it-IT" b="1" dirty="0"/>
              <a:t>r←{1,…,q−1} </a:t>
            </a:r>
            <a:r>
              <a:rPr lang="it-IT" dirty="0"/>
              <a:t>e invia </a:t>
            </a:r>
            <a:r>
              <a:rPr lang="it-IT" b="1" dirty="0"/>
              <a:t>t = g</a:t>
            </a:r>
            <a:r>
              <a:rPr lang="it-IT" b="1" baseline="30000" dirty="0"/>
              <a:t>r</a:t>
            </a:r>
            <a:r>
              <a:rPr lang="it-IT" b="1" dirty="0"/>
              <a:t>  mod  p</a:t>
            </a:r>
            <a:r>
              <a:rPr lang="it-IT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it-IT" b="1" dirty="0"/>
              <a:t>Sfida</a:t>
            </a:r>
            <a:r>
              <a:rPr lang="it-IT" dirty="0"/>
              <a:t>: </a:t>
            </a:r>
            <a:r>
              <a:rPr lang="it-IT" dirty="0" err="1"/>
              <a:t>Verifier</a:t>
            </a:r>
            <a:r>
              <a:rPr lang="it-IT" dirty="0"/>
              <a:t> invia una sfida casuale </a:t>
            </a:r>
            <a:r>
              <a:rPr lang="it-IT" b="1" dirty="0"/>
              <a:t>c←{1,…,q−1} </a:t>
            </a:r>
            <a:r>
              <a:rPr lang="it-IT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it-IT" b="1" dirty="0"/>
              <a:t>Risposta</a:t>
            </a:r>
            <a:r>
              <a:rPr lang="it-IT" dirty="0"/>
              <a:t>: </a:t>
            </a:r>
            <a:r>
              <a:rPr lang="it-IT" dirty="0" err="1"/>
              <a:t>Prover</a:t>
            </a:r>
            <a:r>
              <a:rPr lang="it-IT" dirty="0"/>
              <a:t> calcola </a:t>
            </a:r>
            <a:r>
              <a:rPr lang="it-IT" b="1" dirty="0"/>
              <a:t>s = </a:t>
            </a:r>
            <a:r>
              <a:rPr lang="it-IT" b="1" dirty="0" err="1"/>
              <a:t>r+c⋅x</a:t>
            </a:r>
            <a:r>
              <a:rPr lang="it-IT" b="1" dirty="0"/>
              <a:t>(mod q) </a:t>
            </a:r>
            <a:r>
              <a:rPr lang="it-IT" dirty="0"/>
              <a:t>e invia </a:t>
            </a:r>
            <a:r>
              <a:rPr lang="it-IT" b="1" dirty="0"/>
              <a:t>s</a:t>
            </a:r>
            <a:r>
              <a:rPr lang="it-IT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it-IT" b="1" dirty="0"/>
              <a:t>Verifica</a:t>
            </a:r>
            <a:r>
              <a:rPr lang="it-IT" dirty="0"/>
              <a:t>: </a:t>
            </a:r>
            <a:r>
              <a:rPr lang="it-IT" dirty="0" err="1"/>
              <a:t>Verifier</a:t>
            </a:r>
            <a:r>
              <a:rPr lang="it-IT" dirty="0"/>
              <a:t> accetta se </a:t>
            </a:r>
            <a:r>
              <a:rPr lang="it-IT" b="1" dirty="0" err="1"/>
              <a:t>g</a:t>
            </a:r>
            <a:r>
              <a:rPr lang="it-IT" b="1" baseline="30000" dirty="0" err="1"/>
              <a:t>s</a:t>
            </a:r>
            <a:r>
              <a:rPr lang="it-IT" b="1" baseline="30000" dirty="0"/>
              <a:t> </a:t>
            </a:r>
            <a:r>
              <a:rPr lang="it-IT" b="1" dirty="0"/>
              <a:t>≡ </a:t>
            </a:r>
            <a:r>
              <a:rPr lang="it-IT" b="1" dirty="0" err="1"/>
              <a:t>t⋅y</a:t>
            </a:r>
            <a:r>
              <a:rPr lang="it-IT" b="1" baseline="30000" dirty="0" err="1"/>
              <a:t>c</a:t>
            </a:r>
            <a:r>
              <a:rPr lang="it-IT" b="1" baseline="30000" dirty="0"/>
              <a:t> </a:t>
            </a:r>
            <a:r>
              <a:rPr lang="it-IT" b="1" dirty="0"/>
              <a:t>(mod p).</a:t>
            </a:r>
          </a:p>
          <a:p>
            <a:pPr marL="0" indent="0">
              <a:buNone/>
            </a:pPr>
            <a:endParaRPr lang="it-IT" sz="1100" dirty="0"/>
          </a:p>
          <a:p>
            <a:pPr marL="0" indent="0" algn="ctr">
              <a:buNone/>
            </a:pPr>
            <a:endParaRPr lang="it-IT" sz="1100" dirty="0"/>
          </a:p>
          <a:p>
            <a:endParaRPr lang="it-IT" sz="1100" dirty="0"/>
          </a:p>
        </p:txBody>
      </p:sp>
    </p:spTree>
    <p:extLst>
      <p:ext uri="{BB962C8B-B14F-4D97-AF65-F5344CB8AC3E}">
        <p14:creationId xmlns:p14="http://schemas.microsoft.com/office/powerpoint/2010/main" val="2201477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28C656-0448-1B70-1086-0356AFBDB3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37F92-8DA3-EAB2-C4CF-EB9EBE3C3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Cos’è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ZKP? (Zero-Knowledge Proof)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83567-6ADC-5290-8963-63A70852C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1800" dirty="0"/>
              <a:t>Perché è “zero-knowledge” ?</a:t>
            </a:r>
          </a:p>
          <a:p>
            <a:r>
              <a:rPr lang="it-IT" sz="1800" dirty="0"/>
              <a:t>Victor vede solo </a:t>
            </a:r>
            <a:r>
              <a:rPr lang="it-IT" sz="1800" b="1" dirty="0"/>
              <a:t>(t = commitment , c = challenge, s = </a:t>
            </a:r>
            <a:r>
              <a:rPr lang="it-IT" sz="1800" b="1" dirty="0" err="1"/>
              <a:t>response</a:t>
            </a:r>
            <a:r>
              <a:rPr lang="it-IT" sz="1800" b="1" dirty="0"/>
              <a:t>) </a:t>
            </a:r>
            <a:r>
              <a:rPr lang="it-IT" sz="1800" dirty="0"/>
              <a:t>e verifica la relazione; </a:t>
            </a:r>
            <a:r>
              <a:rPr lang="it-IT" sz="1800" b="1" dirty="0"/>
              <a:t>non</a:t>
            </a:r>
            <a:r>
              <a:rPr lang="it-IT" sz="1800" dirty="0"/>
              <a:t> può ricavare </a:t>
            </a:r>
            <a:r>
              <a:rPr lang="it-IT" sz="1800" b="1" dirty="0"/>
              <a:t>x</a:t>
            </a:r>
            <a:r>
              <a:rPr lang="it-IT" sz="1800" dirty="0"/>
              <a:t> (presuppone la difficoltà del logaritmo discreto).</a:t>
            </a:r>
          </a:p>
          <a:p>
            <a:pPr marL="0" indent="0">
              <a:buNone/>
            </a:pPr>
            <a:r>
              <a:rPr lang="it-IT" sz="1800" b="1" dirty="0"/>
              <a:t>Nota importante (niente cifratura)</a:t>
            </a:r>
            <a:endParaRPr lang="it-IT" sz="1800" dirty="0"/>
          </a:p>
          <a:p>
            <a:r>
              <a:rPr lang="it-IT" sz="1800" b="1" dirty="0"/>
              <a:t>ZKP ≠ cifratura</a:t>
            </a:r>
            <a:r>
              <a:rPr lang="it-IT" sz="1800" dirty="0"/>
              <a:t>: non “crittiamo/decrittiamo” la password. La password serve solo a </a:t>
            </a:r>
            <a:r>
              <a:rPr lang="it-IT" sz="1800" b="1" dirty="0"/>
              <a:t>derivare</a:t>
            </a:r>
            <a:r>
              <a:rPr lang="it-IT" sz="1800" dirty="0"/>
              <a:t> </a:t>
            </a:r>
            <a:r>
              <a:rPr lang="it-IT" sz="1800" b="1" dirty="0"/>
              <a:t>x</a:t>
            </a:r>
            <a:r>
              <a:rPr lang="it-IT" sz="1800" dirty="0"/>
              <a:t>; la prova usa sole </a:t>
            </a:r>
            <a:r>
              <a:rPr lang="it-IT" sz="1800" dirty="0" err="1"/>
              <a:t>esponenziazioni</a:t>
            </a:r>
            <a:r>
              <a:rPr lang="it-IT" sz="1800" dirty="0"/>
              <a:t> modulari.</a:t>
            </a:r>
          </a:p>
          <a:p>
            <a:endParaRPr lang="it-IT" sz="1800" dirty="0"/>
          </a:p>
          <a:p>
            <a:pPr marL="0" indent="0">
              <a:buNone/>
            </a:pPr>
            <a:r>
              <a:rPr lang="it-IT" sz="1800" b="1" dirty="0"/>
              <a:t>Variante non interattiva (Fiat–Shamir)</a:t>
            </a:r>
            <a:br>
              <a:rPr lang="it-IT" sz="1800" dirty="0"/>
            </a:br>
            <a:r>
              <a:rPr lang="it-IT" sz="1800" dirty="0"/>
              <a:t>Opzionale: si può sostituire la sfida con </a:t>
            </a:r>
            <a:r>
              <a:rPr lang="it-IT" sz="1800" b="1" dirty="0"/>
              <a:t>c = H(t ∥ </a:t>
            </a:r>
            <a:r>
              <a:rPr lang="it-IT" sz="1800" b="1" dirty="0" err="1"/>
              <a:t>user_id</a:t>
            </a:r>
            <a:r>
              <a:rPr lang="it-IT" sz="1800" b="1" dirty="0"/>
              <a:t> ∥ </a:t>
            </a:r>
            <a:r>
              <a:rPr lang="it-IT" sz="1800" b="1" dirty="0" err="1"/>
              <a:t>nonce</a:t>
            </a:r>
            <a:r>
              <a:rPr lang="it-IT" sz="1800" b="1" dirty="0"/>
              <a:t>) </a:t>
            </a:r>
            <a:r>
              <a:rPr lang="it-IT" sz="1800" dirty="0"/>
              <a:t>per eliminare il round-trip, mantenendo la stessa verifica (usato in blockchain e sistemi distribuiti, dove non c’è un verificatore dedicato).</a:t>
            </a:r>
          </a:p>
          <a:p>
            <a:pPr marL="0" indent="0">
              <a:buNone/>
            </a:pPr>
            <a:endParaRPr lang="it-IT" dirty="0"/>
          </a:p>
          <a:p>
            <a:pPr marL="0" indent="0" algn="ctr">
              <a:buNone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41694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FC11F-0673-58C5-D96B-BCB0F65CD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3FDB1-5390-776E-A69F-727BAB3C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Cos’è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ZKP? (Zero-Knowledge Proof)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89BFC-D7C9-3831-EE2E-8AD219B41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800" b="1" dirty="0"/>
              <a:t>Mini-esempio </a:t>
            </a:r>
          </a:p>
          <a:p>
            <a:pPr marL="0" indent="0">
              <a:buNone/>
            </a:pPr>
            <a:r>
              <a:rPr lang="it-IT" sz="2800" dirty="0">
                <a:solidFill>
                  <a:schemeClr val="accent5">
                    <a:lumMod val="75000"/>
                  </a:schemeClr>
                </a:solidFill>
              </a:rPr>
              <a:t>p </a:t>
            </a:r>
            <a:r>
              <a:rPr lang="it-IT" sz="2800" dirty="0"/>
              <a:t>= </a:t>
            </a:r>
            <a:r>
              <a:rPr lang="it-IT" sz="2800" dirty="0">
                <a:solidFill>
                  <a:schemeClr val="accent5">
                    <a:lumMod val="75000"/>
                  </a:schemeClr>
                </a:solidFill>
              </a:rPr>
              <a:t>23</a:t>
            </a:r>
            <a:r>
              <a:rPr lang="it-IT" sz="2800" dirty="0"/>
              <a:t>,  </a:t>
            </a:r>
            <a:r>
              <a:rPr lang="it-IT" sz="2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q</a:t>
            </a:r>
            <a:r>
              <a:rPr lang="it-IT" sz="2800" dirty="0"/>
              <a:t> = </a:t>
            </a:r>
            <a:r>
              <a:rPr lang="it-IT" sz="2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11</a:t>
            </a:r>
            <a:r>
              <a:rPr lang="it-IT" sz="2800" dirty="0"/>
              <a:t>,  </a:t>
            </a:r>
            <a:r>
              <a:rPr lang="it-IT" sz="2800" dirty="0">
                <a:solidFill>
                  <a:schemeClr val="accent6">
                    <a:lumMod val="75000"/>
                  </a:schemeClr>
                </a:solidFill>
              </a:rPr>
              <a:t>g</a:t>
            </a:r>
            <a:r>
              <a:rPr lang="it-IT" sz="2800" dirty="0"/>
              <a:t> = </a:t>
            </a:r>
            <a:r>
              <a:rPr lang="it-IT" sz="28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it-IT" sz="2800" dirty="0"/>
              <a:t>,  </a:t>
            </a:r>
            <a:r>
              <a:rPr lang="it-IT" sz="2800" dirty="0">
                <a:solidFill>
                  <a:srgbClr val="6598FF"/>
                </a:solidFill>
              </a:rPr>
              <a:t>x</a:t>
            </a:r>
            <a:r>
              <a:rPr lang="it-IT" sz="2800" dirty="0"/>
              <a:t> = </a:t>
            </a:r>
            <a:r>
              <a:rPr lang="it-IT" sz="2800" dirty="0">
                <a:solidFill>
                  <a:srgbClr val="6598FF"/>
                </a:solidFill>
              </a:rPr>
              <a:t>4</a:t>
            </a:r>
            <a:r>
              <a:rPr lang="it-IT" sz="2800" dirty="0"/>
              <a:t> ⇒ </a:t>
            </a:r>
            <a:r>
              <a:rPr lang="it-IT" sz="2800" dirty="0">
                <a:solidFill>
                  <a:srgbClr val="00CC00"/>
                </a:solidFill>
              </a:rPr>
              <a:t>y</a:t>
            </a:r>
            <a:r>
              <a:rPr lang="it-IT" sz="2800" dirty="0"/>
              <a:t> = </a:t>
            </a:r>
            <a:r>
              <a:rPr lang="it-IT" sz="2800" dirty="0" err="1">
                <a:solidFill>
                  <a:schemeClr val="accent6">
                    <a:lumMod val="75000"/>
                  </a:schemeClr>
                </a:solidFill>
              </a:rPr>
              <a:t>g</a:t>
            </a:r>
            <a:r>
              <a:rPr lang="it-IT" sz="2800" baseline="30000" dirty="0" err="1">
                <a:solidFill>
                  <a:srgbClr val="6598FF"/>
                </a:solidFill>
              </a:rPr>
              <a:t>x</a:t>
            </a:r>
            <a:r>
              <a:rPr lang="it-IT" sz="2800" baseline="30000" dirty="0">
                <a:solidFill>
                  <a:srgbClr val="6598FF"/>
                </a:solidFill>
              </a:rPr>
              <a:t> </a:t>
            </a:r>
            <a:r>
              <a:rPr lang="it-IT" sz="2800" dirty="0"/>
              <a:t>= </a:t>
            </a:r>
            <a:r>
              <a:rPr lang="it-IT" sz="2800" dirty="0">
                <a:solidFill>
                  <a:srgbClr val="00B050"/>
                </a:solidFill>
              </a:rPr>
              <a:t>16 </a:t>
            </a:r>
            <a:r>
              <a:rPr lang="it-IT" sz="2800" dirty="0"/>
              <a:t> mod  </a:t>
            </a:r>
            <a:r>
              <a:rPr lang="it-IT" sz="2800" dirty="0">
                <a:solidFill>
                  <a:schemeClr val="accent5">
                    <a:lumMod val="75000"/>
                  </a:schemeClr>
                </a:solidFill>
              </a:rPr>
              <a:t>23</a:t>
            </a:r>
          </a:p>
          <a:p>
            <a:pPr marL="0" indent="0">
              <a:buNone/>
            </a:pPr>
            <a:r>
              <a:rPr lang="it-IT" sz="2800" dirty="0"/>
              <a:t>Peggy: </a:t>
            </a:r>
            <a:r>
              <a:rPr lang="it-IT" sz="2800" dirty="0">
                <a:solidFill>
                  <a:srgbClr val="FF0000"/>
                </a:solidFill>
              </a:rPr>
              <a:t>r</a:t>
            </a:r>
            <a:r>
              <a:rPr lang="it-IT" sz="2800" dirty="0"/>
              <a:t> = </a:t>
            </a:r>
            <a:r>
              <a:rPr lang="it-IT" sz="2800" dirty="0">
                <a:solidFill>
                  <a:srgbClr val="FF0000"/>
                </a:solidFill>
              </a:rPr>
              <a:t>7</a:t>
            </a:r>
            <a:r>
              <a:rPr lang="it-IT" sz="2800" dirty="0"/>
              <a:t> ⇒ </a:t>
            </a:r>
            <a:r>
              <a:rPr lang="it-IT" sz="2800" dirty="0">
                <a:solidFill>
                  <a:srgbClr val="92D050"/>
                </a:solidFill>
              </a:rPr>
              <a:t>t </a:t>
            </a:r>
            <a:r>
              <a:rPr lang="it-IT" sz="2800" dirty="0"/>
              <a:t>= </a:t>
            </a:r>
            <a:r>
              <a:rPr lang="it-IT" sz="2800" dirty="0">
                <a:solidFill>
                  <a:schemeClr val="accent6">
                    <a:lumMod val="75000"/>
                  </a:schemeClr>
                </a:solidFill>
              </a:rPr>
              <a:t>g</a:t>
            </a:r>
            <a:r>
              <a:rPr lang="it-IT" sz="2800" baseline="30000" dirty="0">
                <a:solidFill>
                  <a:srgbClr val="FF0000"/>
                </a:solidFill>
              </a:rPr>
              <a:t>r</a:t>
            </a:r>
            <a:r>
              <a:rPr lang="it-IT" sz="2800" dirty="0">
                <a:solidFill>
                  <a:srgbClr val="FF0000"/>
                </a:solidFill>
              </a:rPr>
              <a:t> </a:t>
            </a:r>
            <a:r>
              <a:rPr lang="it-IT" sz="2800" dirty="0"/>
              <a:t>= </a:t>
            </a:r>
            <a:r>
              <a:rPr lang="it-IT" sz="2800" dirty="0">
                <a:solidFill>
                  <a:srgbClr val="92D050"/>
                </a:solidFill>
              </a:rPr>
              <a:t>13</a:t>
            </a:r>
            <a:r>
              <a:rPr lang="it-IT" sz="2800" dirty="0"/>
              <a:t> mod </a:t>
            </a:r>
            <a:r>
              <a:rPr lang="it-IT" sz="2800" dirty="0">
                <a:solidFill>
                  <a:schemeClr val="accent5">
                    <a:lumMod val="75000"/>
                  </a:schemeClr>
                </a:solidFill>
              </a:rPr>
              <a:t> 23</a:t>
            </a:r>
          </a:p>
          <a:p>
            <a:pPr marL="0" indent="0">
              <a:buNone/>
            </a:pPr>
            <a:r>
              <a:rPr lang="it-IT" sz="2800" dirty="0"/>
              <a:t>Victor: </a:t>
            </a:r>
            <a:r>
              <a:rPr lang="it-IT" sz="2800" dirty="0">
                <a:solidFill>
                  <a:srgbClr val="1D38FF"/>
                </a:solidFill>
              </a:rPr>
              <a:t>c</a:t>
            </a:r>
            <a:r>
              <a:rPr lang="it-IT" sz="2800" dirty="0"/>
              <a:t> = </a:t>
            </a:r>
            <a:r>
              <a:rPr lang="it-IT" sz="2800" dirty="0">
                <a:solidFill>
                  <a:srgbClr val="1D38FF"/>
                </a:solidFill>
              </a:rPr>
              <a:t>5</a:t>
            </a:r>
          </a:p>
          <a:p>
            <a:pPr marL="0" indent="0">
              <a:buNone/>
            </a:pPr>
            <a:r>
              <a:rPr lang="it-IT" sz="2800" dirty="0"/>
              <a:t>Peggy: </a:t>
            </a:r>
            <a:r>
              <a:rPr lang="it-IT" sz="2800" dirty="0">
                <a:solidFill>
                  <a:srgbClr val="FF00FF"/>
                </a:solidFill>
              </a:rPr>
              <a:t>s</a:t>
            </a:r>
            <a:r>
              <a:rPr lang="it-IT" sz="2800" dirty="0"/>
              <a:t> = </a:t>
            </a:r>
            <a:r>
              <a:rPr lang="it-IT" sz="2800" dirty="0">
                <a:solidFill>
                  <a:srgbClr val="FF0000"/>
                </a:solidFill>
              </a:rPr>
              <a:t>r</a:t>
            </a:r>
            <a:r>
              <a:rPr lang="it-IT" sz="2800" dirty="0"/>
              <a:t> + </a:t>
            </a:r>
            <a:r>
              <a:rPr lang="it-IT" sz="2800" dirty="0">
                <a:solidFill>
                  <a:srgbClr val="1D38FF"/>
                </a:solidFill>
              </a:rPr>
              <a:t>c </a:t>
            </a:r>
            <a:r>
              <a:rPr lang="it-IT" sz="2800" dirty="0"/>
              <a:t>⋅ </a:t>
            </a:r>
            <a:r>
              <a:rPr lang="it-IT" sz="2800" dirty="0">
                <a:solidFill>
                  <a:srgbClr val="6598FF"/>
                </a:solidFill>
              </a:rPr>
              <a:t>x</a:t>
            </a:r>
            <a:r>
              <a:rPr lang="it-IT" sz="2800" dirty="0"/>
              <a:t>  mod  </a:t>
            </a:r>
            <a:r>
              <a:rPr lang="it-IT" sz="2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q</a:t>
            </a:r>
            <a:r>
              <a:rPr lang="it-IT" sz="2800" dirty="0"/>
              <a:t> = </a:t>
            </a:r>
            <a:r>
              <a:rPr lang="it-IT" sz="2800" dirty="0">
                <a:solidFill>
                  <a:srgbClr val="FF0000"/>
                </a:solidFill>
              </a:rPr>
              <a:t>7 </a:t>
            </a:r>
            <a:r>
              <a:rPr lang="it-IT" sz="2800" dirty="0"/>
              <a:t>+ </a:t>
            </a:r>
            <a:r>
              <a:rPr lang="it-IT" sz="2800" dirty="0">
                <a:solidFill>
                  <a:srgbClr val="1D38FF"/>
                </a:solidFill>
              </a:rPr>
              <a:t>5 </a:t>
            </a:r>
            <a:r>
              <a:rPr lang="it-IT" sz="2800" dirty="0"/>
              <a:t>⋅ </a:t>
            </a:r>
            <a:r>
              <a:rPr lang="it-IT" sz="2800" dirty="0">
                <a:solidFill>
                  <a:srgbClr val="6598FF"/>
                </a:solidFill>
              </a:rPr>
              <a:t>4</a:t>
            </a:r>
            <a:r>
              <a:rPr lang="it-IT" sz="2800" dirty="0"/>
              <a:t> = 27 ≡ </a:t>
            </a:r>
            <a:r>
              <a:rPr lang="it-IT" sz="2800" dirty="0">
                <a:solidFill>
                  <a:srgbClr val="FF00FF"/>
                </a:solidFill>
              </a:rPr>
              <a:t>5 </a:t>
            </a:r>
            <a:r>
              <a:rPr lang="it-IT" sz="2800" dirty="0"/>
              <a:t> mod  </a:t>
            </a:r>
            <a:r>
              <a:rPr lang="it-IT" sz="2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11</a:t>
            </a:r>
          </a:p>
          <a:p>
            <a:pPr marL="0" indent="0">
              <a:buNone/>
            </a:pPr>
            <a:r>
              <a:rPr lang="it-IT" sz="2800" dirty="0"/>
              <a:t>Verifica: </a:t>
            </a:r>
            <a:r>
              <a:rPr lang="it-IT" sz="2800" dirty="0" err="1">
                <a:solidFill>
                  <a:schemeClr val="accent6">
                    <a:lumMod val="75000"/>
                  </a:schemeClr>
                </a:solidFill>
              </a:rPr>
              <a:t>g</a:t>
            </a:r>
            <a:r>
              <a:rPr lang="it-IT" sz="2800" baseline="30000" dirty="0" err="1">
                <a:solidFill>
                  <a:srgbClr val="FF00FF"/>
                </a:solidFill>
              </a:rPr>
              <a:t>s</a:t>
            </a:r>
            <a:r>
              <a:rPr lang="it-IT" sz="2800" dirty="0">
                <a:solidFill>
                  <a:srgbClr val="FF00FF"/>
                </a:solidFill>
              </a:rPr>
              <a:t> </a:t>
            </a:r>
            <a:r>
              <a:rPr lang="it-IT" sz="2800" dirty="0"/>
              <a:t>= </a:t>
            </a:r>
            <a:r>
              <a:rPr lang="it-IT" sz="28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it-IT" sz="2800" baseline="30000" dirty="0">
                <a:solidFill>
                  <a:srgbClr val="FF00FF"/>
                </a:solidFill>
              </a:rPr>
              <a:t>5</a:t>
            </a:r>
            <a:r>
              <a:rPr lang="it-IT" sz="2800" dirty="0">
                <a:solidFill>
                  <a:srgbClr val="FF00FF"/>
                </a:solidFill>
              </a:rPr>
              <a:t> </a:t>
            </a:r>
            <a:r>
              <a:rPr lang="it-IT" sz="2800" dirty="0"/>
              <a:t>= 32 ≡ 9, </a:t>
            </a:r>
            <a:r>
              <a:rPr lang="it-IT" sz="2800" dirty="0">
                <a:solidFill>
                  <a:srgbClr val="92D050"/>
                </a:solidFill>
              </a:rPr>
              <a:t>t </a:t>
            </a:r>
            <a:r>
              <a:rPr lang="it-IT" sz="2800" dirty="0"/>
              <a:t>⋅ </a:t>
            </a:r>
            <a:r>
              <a:rPr lang="it-IT" sz="2800" dirty="0" err="1">
                <a:solidFill>
                  <a:srgbClr val="00CC00"/>
                </a:solidFill>
              </a:rPr>
              <a:t>y</a:t>
            </a:r>
            <a:r>
              <a:rPr lang="it-IT" sz="2800" baseline="30000" dirty="0" err="1">
                <a:solidFill>
                  <a:srgbClr val="1D38FF"/>
                </a:solidFill>
              </a:rPr>
              <a:t>c</a:t>
            </a:r>
            <a:r>
              <a:rPr lang="it-IT" sz="2800" dirty="0">
                <a:solidFill>
                  <a:srgbClr val="1D38FF"/>
                </a:solidFill>
              </a:rPr>
              <a:t> </a:t>
            </a:r>
            <a:r>
              <a:rPr lang="it-IT" sz="2800" dirty="0"/>
              <a:t>= </a:t>
            </a:r>
            <a:r>
              <a:rPr lang="it-IT" sz="2800" dirty="0">
                <a:solidFill>
                  <a:srgbClr val="92D050"/>
                </a:solidFill>
              </a:rPr>
              <a:t>13</a:t>
            </a:r>
            <a:r>
              <a:rPr lang="it-IT" sz="2800" dirty="0"/>
              <a:t> ⋅ </a:t>
            </a:r>
            <a:r>
              <a:rPr lang="it-IT" sz="2800" dirty="0">
                <a:solidFill>
                  <a:srgbClr val="00CC00"/>
                </a:solidFill>
              </a:rPr>
              <a:t>16</a:t>
            </a:r>
            <a:r>
              <a:rPr lang="it-IT" sz="2800" baseline="30000" dirty="0">
                <a:solidFill>
                  <a:srgbClr val="1D38FF"/>
                </a:solidFill>
              </a:rPr>
              <a:t>5</a:t>
            </a:r>
            <a:r>
              <a:rPr lang="it-IT" sz="2800" dirty="0">
                <a:solidFill>
                  <a:srgbClr val="1D38FF"/>
                </a:solidFill>
              </a:rPr>
              <a:t> </a:t>
            </a:r>
            <a:r>
              <a:rPr lang="it-IT" sz="2800" dirty="0"/>
              <a:t>≡ 9 (mod </a:t>
            </a:r>
            <a:r>
              <a:rPr lang="it-IT" sz="2800" dirty="0">
                <a:solidFill>
                  <a:schemeClr val="accent5">
                    <a:lumMod val="75000"/>
                  </a:schemeClr>
                </a:solidFill>
              </a:rPr>
              <a:t>23</a:t>
            </a:r>
            <a:r>
              <a:rPr lang="it-IT" sz="2800" dirty="0"/>
              <a:t>) ⇒ </a:t>
            </a:r>
            <a:r>
              <a:rPr lang="it-IT" sz="2800" b="1" dirty="0"/>
              <a:t>accetta</a:t>
            </a:r>
            <a:r>
              <a:rPr lang="it-IT" sz="2800" dirty="0"/>
              <a:t>.</a:t>
            </a:r>
          </a:p>
          <a:p>
            <a:pPr marL="0" indent="0">
              <a:buNone/>
            </a:pPr>
            <a:endParaRPr lang="it-IT" dirty="0"/>
          </a:p>
          <a:p>
            <a:pPr marL="0" indent="0" algn="ctr">
              <a:buNone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6184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D5DEF-8205-2208-E475-A4303871C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Tecnologie e Strumenti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60FD886-031B-61CE-ACB6-E72E6CB9FE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6395" y="1588660"/>
            <a:ext cx="4176166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3.9+</a:t>
            </a:r>
          </a:p>
          <a:p>
            <a:pPr marL="517525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50000"/>
              <a:buFont typeface="Abadi" panose="020B0604020104020204" pitchFamily="34" charset="0"/>
              <a:buChar char="•"/>
            </a:pPr>
            <a:r>
              <a:rPr lang="it-IT" altLang="it-IT" sz="2400" dirty="0">
                <a:latin typeface="Arial" panose="020B0604020202020204" pitchFamily="34" charset="0"/>
              </a:rPr>
              <a:t>Librerie create: </a:t>
            </a:r>
          </a:p>
          <a:p>
            <a:pPr marL="741363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it-IT" altLang="it-IT" sz="2400" dirty="0">
                <a:latin typeface="Arial" panose="020B0604020202020204" pitchFamily="34" charset="0"/>
              </a:rPr>
              <a:t>zkp_core.py</a:t>
            </a:r>
          </a:p>
          <a:p>
            <a:pPr marL="741363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it-IT" altLang="it-IT" sz="2400" dirty="0">
                <a:latin typeface="Arial" panose="020B0604020202020204" pitchFamily="34" charset="0"/>
              </a:rPr>
              <a:t>crypto_utils.py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17525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50000"/>
              <a:buFont typeface="Abadi" panose="020B0604020104020204" pitchFamily="34" charset="0"/>
              <a:buChar char="•"/>
            </a:pPr>
            <a:r>
              <a:rPr lang="it-IT" altLang="it-IT" sz="2400" dirty="0">
                <a:latin typeface="Arial" panose="020B0604020202020204" pitchFamily="34" charset="0"/>
              </a:rPr>
              <a:t>Librerie usate:</a:t>
            </a:r>
          </a:p>
          <a:p>
            <a:pPr marL="741363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it-IT" altLang="it-IT" sz="2400" dirty="0" err="1">
                <a:latin typeface="Arial" panose="020B0604020202020204" pitchFamily="34" charset="0"/>
              </a:rPr>
              <a:t>Streamlit</a:t>
            </a:r>
            <a:endParaRPr lang="it-IT" altLang="it-IT" sz="2400" dirty="0">
              <a:latin typeface="Arial" panose="020B0604020202020204" pitchFamily="34" charset="0"/>
            </a:endParaRPr>
          </a:p>
          <a:p>
            <a:pPr marL="741363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it-IT" altLang="it-IT" sz="2400" dirty="0">
                <a:latin typeface="Arial" panose="020B0604020202020204" pitchFamily="34" charset="0"/>
              </a:rPr>
              <a:t>JWT tokens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8925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1BD69F96-9BEC-3E4F-E96C-84104C5D5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060" y="4220147"/>
            <a:ext cx="1455420" cy="14554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34A5D6-7AEC-5F57-640C-A9DCD820969B}"/>
              </a:ext>
            </a:extLst>
          </p:cNvPr>
          <p:cNvSpPr txBox="1"/>
          <p:nvPr/>
        </p:nvSpPr>
        <p:spPr>
          <a:xfrm>
            <a:off x="5892800" y="1911823"/>
            <a:ext cx="191262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it-IT" altLang="it-IT" sz="2000" dirty="0">
                <a:latin typeface="Arial" panose="020B0604020202020204" pitchFamily="34" charset="0"/>
              </a:rPr>
              <a:t>Docker</a:t>
            </a:r>
          </a:p>
          <a:p>
            <a:pPr marL="284163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it-IT" altLang="it-IT" sz="2000" dirty="0" err="1">
                <a:latin typeface="Arial" panose="020B0604020202020204" pitchFamily="34" charset="0"/>
              </a:rPr>
              <a:t>MongoDB</a:t>
            </a:r>
            <a:endParaRPr lang="it-IT" altLang="it-IT" sz="2000" dirty="0">
              <a:latin typeface="Arial" panose="020B0604020202020204" pitchFamily="34" charset="0"/>
            </a:endParaRPr>
          </a:p>
          <a:p>
            <a:pPr marL="284163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it-IT" altLang="it-IT" sz="2000" dirty="0" err="1">
                <a:latin typeface="Arial" panose="020B0604020202020204" pitchFamily="34" charset="0"/>
              </a:rPr>
              <a:t>MailHog</a:t>
            </a:r>
            <a:endParaRPr lang="it-IT" altLang="it-IT" sz="2000" dirty="0">
              <a:latin typeface="Arial" panose="020B0604020202020204" pitchFamily="34" charset="0"/>
            </a:endParaRPr>
          </a:p>
          <a:p>
            <a:endParaRPr lang="it-IT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E313275-4AC3-DDE6-A506-0816D02BFBCF}"/>
              </a:ext>
            </a:extLst>
          </p:cNvPr>
          <p:cNvGrpSpPr/>
          <p:nvPr/>
        </p:nvGrpSpPr>
        <p:grpSpPr>
          <a:xfrm>
            <a:off x="5892801" y="3635276"/>
            <a:ext cx="3078479" cy="2308324"/>
            <a:chOff x="5892800" y="2624447"/>
            <a:chExt cx="4070287" cy="3319153"/>
          </a:xfrm>
        </p:grpSpPr>
        <p:pic>
          <p:nvPicPr>
            <p:cNvPr id="9" name="Picture 8" descr="A blue circle with a white ship and a whale&#10;&#10;AI-generated content may be incorrect.">
              <a:extLst>
                <a:ext uri="{FF2B5EF4-FFF2-40B4-BE49-F238E27FC236}">
                  <a16:creationId xmlns:a16="http://schemas.microsoft.com/office/drawing/2014/main" id="{501B87FF-B349-211C-E277-5C3B3AE48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2800" y="3220720"/>
              <a:ext cx="2722880" cy="2722880"/>
            </a:xfrm>
            <a:prstGeom prst="rect">
              <a:avLst/>
            </a:prstGeom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9DB9B21-8901-FD6F-0B08-891FD96AEFE4}"/>
                </a:ext>
              </a:extLst>
            </p:cNvPr>
            <p:cNvGrpSpPr/>
            <p:nvPr/>
          </p:nvGrpSpPr>
          <p:grpSpPr>
            <a:xfrm>
              <a:off x="8975529" y="3614704"/>
              <a:ext cx="987558" cy="959455"/>
              <a:chOff x="8950960" y="3952240"/>
              <a:chExt cx="1206372" cy="1206372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71785E6-86AA-7D0C-15BF-0510BD76B1AA}"/>
                  </a:ext>
                </a:extLst>
              </p:cNvPr>
              <p:cNvSpPr/>
              <p:nvPr/>
            </p:nvSpPr>
            <p:spPr>
              <a:xfrm>
                <a:off x="8950960" y="3952240"/>
                <a:ext cx="1206372" cy="1206372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17" name="Picture 16" descr="A red cat silhouette on a black background&#10;&#10;AI-generated content may be incorrect.">
                <a:extLst>
                  <a:ext uri="{FF2B5EF4-FFF2-40B4-BE49-F238E27FC236}">
                    <a16:creationId xmlns:a16="http://schemas.microsoft.com/office/drawing/2014/main" id="{D303422F-2F2B-86E3-F6D9-B3739D5FF4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40274" y="4252960"/>
                <a:ext cx="1027744" cy="658399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11E4ED5-6B97-7D4E-E06C-329BC4BDA356}"/>
                </a:ext>
              </a:extLst>
            </p:cNvPr>
            <p:cNvGrpSpPr/>
            <p:nvPr/>
          </p:nvGrpSpPr>
          <p:grpSpPr>
            <a:xfrm>
              <a:off x="8176763" y="2624447"/>
              <a:ext cx="1206372" cy="959455"/>
              <a:chOff x="7216268" y="3150120"/>
              <a:chExt cx="1538983" cy="1259839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1EF7188-4D49-7CF2-F213-27B058CCB269}"/>
                  </a:ext>
                </a:extLst>
              </p:cNvPr>
              <p:cNvSpPr/>
              <p:nvPr/>
            </p:nvSpPr>
            <p:spPr>
              <a:xfrm>
                <a:off x="7355841" y="3150120"/>
                <a:ext cx="1259839" cy="1259839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15" name="Picture 14" descr="A green leaf with a white point&#10;&#10;AI-generated content may be incorrect.">
                <a:extLst>
                  <a:ext uri="{FF2B5EF4-FFF2-40B4-BE49-F238E27FC236}">
                    <a16:creationId xmlns:a16="http://schemas.microsoft.com/office/drawing/2014/main" id="{B13DCAF3-51C2-E0A0-4942-884D6D969D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5000" b="95000" l="10000" r="90000">
                            <a14:foregroundMark x1="47344" y1="12083" x2="50000" y2="5000"/>
                            <a14:foregroundMark x1="50000" y1="5000" x2="47813" y2="13333"/>
                            <a14:foregroundMark x1="47813" y1="13333" x2="53164" y2="10329"/>
                            <a14:foregroundMark x1="51195" y1="5912" x2="50625" y2="5000"/>
                            <a14:foregroundMark x1="48594" y1="89375" x2="50938" y2="95000"/>
                            <a14:backgroundMark x1="55156" y1="10625" x2="51406" y2="4583"/>
                            <a14:backgroundMark x1="51406" y1="4583" x2="51094" y2="4583"/>
                            <a14:backgroundMark x1="53750" y1="8125" x2="51406" y2="5208"/>
                            <a14:backgroundMark x1="53438" y1="8542" x2="50781" y2="4583"/>
                            <a14:backgroundMark x1="50156" y1="42917" x2="50156" y2="3583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16268" y="3219415"/>
                <a:ext cx="1538983" cy="1154237"/>
              </a:xfrm>
              <a:prstGeom prst="rect">
                <a:avLst/>
              </a:prstGeom>
              <a:ln>
                <a:noFill/>
              </a:ln>
            </p:spPr>
          </p:pic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0BE8EB6-CA54-6833-D208-C1FF0A5043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9035" y="2819400"/>
              <a:ext cx="864870" cy="9494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53760D5-89A9-45F8-FA02-8D6BABD4B0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19035" y="3556252"/>
              <a:ext cx="1420202" cy="4301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548194E-5A6B-6671-C588-BCAFE41DEC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9035" y="3631983"/>
              <a:ext cx="1813560" cy="4117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C9AA733-32E2-7303-B8DA-896196C1BA06}"/>
                </a:ext>
              </a:extLst>
            </p:cNvPr>
            <p:cNvCxnSpPr>
              <a:cxnSpLocks/>
            </p:cNvCxnSpPr>
            <p:nvPr/>
          </p:nvCxnSpPr>
          <p:spPr>
            <a:xfrm>
              <a:off x="7519035" y="4256373"/>
              <a:ext cx="1771650" cy="2870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7829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9354F-7CB9-F5C7-B38D-A46987D8A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Ruoli</a:t>
            </a:r>
            <a:r>
              <a:rPr lang="en-US" dirty="0"/>
              <a:t> </a:t>
            </a:r>
            <a:r>
              <a:rPr lang="en-US" dirty="0" err="1"/>
              <a:t>degli</a:t>
            </a:r>
            <a:r>
              <a:rPr lang="en-US" dirty="0"/>
              <a:t> </a:t>
            </a:r>
            <a:r>
              <a:rPr lang="en-US" dirty="0" err="1"/>
              <a:t>attori</a:t>
            </a:r>
            <a:r>
              <a:rPr lang="en-US" dirty="0"/>
              <a:t> 👤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3F297-39AE-C040-4A74-7379D3E50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666240"/>
            <a:ext cx="2855365" cy="406400"/>
          </a:xfrm>
        </p:spPr>
        <p:txBody>
          <a:bodyPr>
            <a:normAutofit fontScale="92500" lnSpcReduction="10000"/>
          </a:bodyPr>
          <a:lstStyle/>
          <a:p>
            <a:pPr marL="284163" indent="-284163"/>
            <a:r>
              <a:rPr lang="en-US" dirty="0" err="1"/>
              <a:t>Attori</a:t>
            </a:r>
            <a:r>
              <a:rPr lang="en-US" dirty="0"/>
              <a:t> </a:t>
            </a:r>
            <a:r>
              <a:rPr lang="en-US" dirty="0" err="1"/>
              <a:t>Principali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91A7C1-F6CA-55D6-8C92-3E421FFE979C}"/>
              </a:ext>
            </a:extLst>
          </p:cNvPr>
          <p:cNvSpPr txBox="1"/>
          <p:nvPr/>
        </p:nvSpPr>
        <p:spPr>
          <a:xfrm>
            <a:off x="700635" y="4312843"/>
            <a:ext cx="322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Attori Secondari</a:t>
            </a:r>
            <a:endParaRPr lang="en-US" dirty="0"/>
          </a:p>
          <a:p>
            <a:endParaRPr lang="it-IT" dirty="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9AE6121-08C7-75F6-1E82-A326DAE3214B}"/>
              </a:ext>
            </a:extLst>
          </p:cNvPr>
          <p:cNvGrpSpPr/>
          <p:nvPr/>
        </p:nvGrpSpPr>
        <p:grpSpPr>
          <a:xfrm>
            <a:off x="1389076" y="2143638"/>
            <a:ext cx="9996879" cy="4057126"/>
            <a:chOff x="1389076" y="2143638"/>
            <a:chExt cx="9996879" cy="4057126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AA06C20-DF46-63C6-DB05-53AB32358971}"/>
                </a:ext>
              </a:extLst>
            </p:cNvPr>
            <p:cNvGrpSpPr/>
            <p:nvPr/>
          </p:nvGrpSpPr>
          <p:grpSpPr>
            <a:xfrm>
              <a:off x="1389076" y="2143638"/>
              <a:ext cx="9413848" cy="2796186"/>
              <a:chOff x="1249275" y="2143638"/>
              <a:chExt cx="9413848" cy="2796186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98689954-D293-AB13-2DBF-559D79376B73}"/>
                  </a:ext>
                </a:extLst>
              </p:cNvPr>
              <p:cNvGrpSpPr/>
              <p:nvPr/>
            </p:nvGrpSpPr>
            <p:grpSpPr>
              <a:xfrm>
                <a:off x="1249275" y="2148947"/>
                <a:ext cx="1859279" cy="2221131"/>
                <a:chOff x="1381355" y="2092960"/>
                <a:chExt cx="1859279" cy="2221131"/>
              </a:xfrm>
            </p:grpSpPr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F0BC6058-88AC-5105-11C8-4E6077AA9BDF}"/>
                    </a:ext>
                  </a:extLst>
                </p:cNvPr>
                <p:cNvSpPr/>
                <p:nvPr/>
              </p:nvSpPr>
              <p:spPr>
                <a:xfrm>
                  <a:off x="1488034" y="2092960"/>
                  <a:ext cx="1645920" cy="1645920"/>
                </a:xfrm>
                <a:prstGeom prst="ellipse">
                  <a:avLst/>
                </a:prstGeom>
                <a:solidFill>
                  <a:srgbClr val="6598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R="0" lvl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it-IT" sz="9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sto MT"/>
                      <a:ea typeface="+mn-ea"/>
                      <a:cs typeface="+mn-cs"/>
                    </a:rPr>
                    <a:t>👩‍💻</a:t>
                  </a:r>
                </a:p>
                <a:p>
                  <a:pPr algn="ctr"/>
                  <a:endParaRPr lang="it-IT" sz="1400" dirty="0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9696EF7-D7D6-EB77-50F3-1687D9CB7CC4}"/>
                    </a:ext>
                  </a:extLst>
                </p:cNvPr>
                <p:cNvSpPr txBox="1"/>
                <p:nvPr/>
              </p:nvSpPr>
              <p:spPr>
                <a:xfrm>
                  <a:off x="1381355" y="3667760"/>
                  <a:ext cx="185927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Peggy (Provider)</a:t>
                  </a:r>
                </a:p>
                <a:p>
                  <a:pPr algn="ctr"/>
                  <a:r>
                    <a:rPr lang="it-IT" dirty="0"/>
                    <a:t>Utente </a:t>
                  </a:r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A32A9773-E746-F720-71C0-BD89F262AC5F}"/>
                  </a:ext>
                </a:extLst>
              </p:cNvPr>
              <p:cNvGrpSpPr/>
              <p:nvPr/>
            </p:nvGrpSpPr>
            <p:grpSpPr>
              <a:xfrm>
                <a:off x="9017203" y="2153011"/>
                <a:ext cx="1645920" cy="2204875"/>
                <a:chOff x="9149283" y="2097024"/>
                <a:chExt cx="1645920" cy="2204875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85715C36-85FF-EF5C-6F3A-EF7C81C1F46B}"/>
                    </a:ext>
                  </a:extLst>
                </p:cNvPr>
                <p:cNvSpPr/>
                <p:nvPr/>
              </p:nvSpPr>
              <p:spPr>
                <a:xfrm>
                  <a:off x="9149283" y="2097024"/>
                  <a:ext cx="1645920" cy="1645920"/>
                </a:xfrm>
                <a:prstGeom prst="ellipse">
                  <a:avLst/>
                </a:prstGeom>
                <a:solidFill>
                  <a:srgbClr val="6598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>
                    <a:defRPr/>
                  </a:pPr>
                  <a:r>
                    <a:rPr lang="it-IT" sz="9600" dirty="0"/>
                    <a:t>🧑‍⚖️</a:t>
                  </a:r>
                  <a:endParaRPr lang="it-IT" sz="1400" dirty="0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A5B52E6-9B35-B58C-AD1F-FE2214629F2E}"/>
                    </a:ext>
                  </a:extLst>
                </p:cNvPr>
                <p:cNvSpPr txBox="1"/>
                <p:nvPr/>
              </p:nvSpPr>
              <p:spPr>
                <a:xfrm>
                  <a:off x="9402216" y="3655568"/>
                  <a:ext cx="112755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Victor</a:t>
                  </a:r>
                </a:p>
                <a:p>
                  <a:pPr algn="ctr"/>
                  <a:r>
                    <a:rPr lang="en-US" dirty="0"/>
                    <a:t>(Verifier)</a:t>
                  </a:r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F113E7A9-14B3-328C-86CF-8339FB784A01}"/>
                  </a:ext>
                </a:extLst>
              </p:cNvPr>
              <p:cNvGrpSpPr/>
              <p:nvPr/>
            </p:nvGrpSpPr>
            <p:grpSpPr>
              <a:xfrm>
                <a:off x="3001874" y="2143638"/>
                <a:ext cx="6015329" cy="2796186"/>
                <a:chOff x="3001874" y="2143638"/>
                <a:chExt cx="6015329" cy="2796186"/>
              </a:xfrm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0BB24D5-444A-38DE-85CC-EB4E387151F1}"/>
                    </a:ext>
                  </a:extLst>
                </p:cNvPr>
                <p:cNvSpPr txBox="1"/>
                <p:nvPr/>
              </p:nvSpPr>
              <p:spPr>
                <a:xfrm>
                  <a:off x="4909718" y="3739495"/>
                  <a:ext cx="2306320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Anthony </a:t>
                  </a:r>
                </a:p>
                <a:p>
                  <a:pPr algn="ctr"/>
                  <a:r>
                    <a:rPr lang="en-US" dirty="0"/>
                    <a:t>( Proxy / </a:t>
                  </a:r>
                </a:p>
                <a:p>
                  <a:pPr algn="ctr"/>
                  <a:r>
                    <a:rPr lang="en-US" dirty="0" err="1"/>
                    <a:t>Attaccante</a:t>
                  </a:r>
                  <a:r>
                    <a:rPr lang="en-US" dirty="0"/>
                    <a:t> )</a:t>
                  </a:r>
                </a:p>
                <a:p>
                  <a:pPr algn="ctr"/>
                  <a:endParaRPr lang="it-IT" dirty="0"/>
                </a:p>
              </p:txBody>
            </p: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987375A3-4512-6371-5A19-9F7C75C7DE21}"/>
                    </a:ext>
                  </a:extLst>
                </p:cNvPr>
                <p:cNvGrpSpPr/>
                <p:nvPr/>
              </p:nvGrpSpPr>
              <p:grpSpPr>
                <a:xfrm>
                  <a:off x="3001874" y="2143638"/>
                  <a:ext cx="6015329" cy="1645920"/>
                  <a:chOff x="3001874" y="2143638"/>
                  <a:chExt cx="6015329" cy="1645920"/>
                </a:xfrm>
              </p:grpSpPr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FC6D8B64-96F3-8D86-95BA-C3134F930104}"/>
                      </a:ext>
                    </a:extLst>
                  </p:cNvPr>
                  <p:cNvSpPr/>
                  <p:nvPr/>
                </p:nvSpPr>
                <p:spPr>
                  <a:xfrm>
                    <a:off x="5252415" y="2143638"/>
                    <a:ext cx="1645920" cy="164592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0000"/>
                      </a:gs>
                      <a:gs pos="100000">
                        <a:srgbClr val="4382FF"/>
                      </a:gs>
                    </a:gsLst>
                    <a:lin ang="2700000" scaled="0"/>
                  </a:gra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>
                      <a:defRPr/>
                    </a:pPr>
                    <a:endParaRPr lang="it-IT" sz="1400" dirty="0"/>
                  </a:p>
                </p:txBody>
              </p:sp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EFD98E77-940C-9CEB-1A5D-614162F800E7}"/>
                      </a:ext>
                    </a:extLst>
                  </p:cNvPr>
                  <p:cNvGrpSpPr/>
                  <p:nvPr/>
                </p:nvGrpSpPr>
                <p:grpSpPr>
                  <a:xfrm>
                    <a:off x="3001874" y="2966598"/>
                    <a:ext cx="6015329" cy="9373"/>
                    <a:chOff x="3001874" y="2966598"/>
                    <a:chExt cx="6015329" cy="9373"/>
                  </a:xfrm>
                </p:grpSpPr>
                <p:cxnSp>
                  <p:nvCxnSpPr>
                    <p:cNvPr id="29" name="Straight Arrow Connector 28">
                      <a:extLst>
                        <a:ext uri="{FF2B5EF4-FFF2-40B4-BE49-F238E27FC236}">
                          <a16:creationId xmlns:a16="http://schemas.microsoft.com/office/drawing/2014/main" id="{E98E3385-E57E-0395-48CC-000568F4315D}"/>
                        </a:ext>
                      </a:extLst>
                    </p:cNvPr>
                    <p:cNvCxnSpPr>
                      <a:cxnSpLocks/>
                      <a:stCxn id="35" idx="2"/>
                      <a:endCxn id="9" idx="6"/>
                    </p:cNvCxnSpPr>
                    <p:nvPr/>
                  </p:nvCxnSpPr>
                  <p:spPr>
                    <a:xfrm flipH="1">
                      <a:off x="3001874" y="2966598"/>
                      <a:ext cx="2250541" cy="5309"/>
                    </a:xfrm>
                    <a:prstGeom prst="straightConnector1">
                      <a:avLst/>
                    </a:prstGeom>
                    <a:ln w="57150">
                      <a:solidFill>
                        <a:schemeClr val="bg2">
                          <a:lumMod val="50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Straight Arrow Connector 29">
                      <a:extLst>
                        <a:ext uri="{FF2B5EF4-FFF2-40B4-BE49-F238E27FC236}">
                          <a16:creationId xmlns:a16="http://schemas.microsoft.com/office/drawing/2014/main" id="{37F89833-74F4-D21D-8C66-28CE400E154A}"/>
                        </a:ext>
                      </a:extLst>
                    </p:cNvPr>
                    <p:cNvCxnSpPr>
                      <a:cxnSpLocks/>
                      <a:endCxn id="12" idx="2"/>
                    </p:cNvCxnSpPr>
                    <p:nvPr/>
                  </p:nvCxnSpPr>
                  <p:spPr>
                    <a:xfrm>
                      <a:off x="6885838" y="2967335"/>
                      <a:ext cx="2131365" cy="8636"/>
                    </a:xfrm>
                    <a:prstGeom prst="straightConnector1">
                      <a:avLst/>
                    </a:prstGeom>
                    <a:ln w="57150">
                      <a:solidFill>
                        <a:schemeClr val="bg2">
                          <a:lumMod val="50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Straight Connector 40">
                      <a:extLst>
                        <a:ext uri="{FF2B5EF4-FFF2-40B4-BE49-F238E27FC236}">
                          <a16:creationId xmlns:a16="http://schemas.microsoft.com/office/drawing/2014/main" id="{F8A97847-B4AC-5B06-771D-CEB94A16F45E}"/>
                        </a:ext>
                      </a:extLst>
                    </p:cNvPr>
                    <p:cNvCxnSpPr>
                      <a:cxnSpLocks/>
                      <a:stCxn id="35" idx="2"/>
                    </p:cNvCxnSpPr>
                    <p:nvPr/>
                  </p:nvCxnSpPr>
                  <p:spPr>
                    <a:xfrm>
                      <a:off x="5252415" y="2966598"/>
                      <a:ext cx="1696187" cy="0"/>
                    </a:xfrm>
                    <a:prstGeom prst="line">
                      <a:avLst/>
                    </a:prstGeom>
                    <a:ln w="57150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8030ED93-88FB-9298-485D-5B61E388A67A}"/>
                    </a:ext>
                  </a:extLst>
                </p:cNvPr>
                <p:cNvSpPr/>
                <p:nvPr/>
              </p:nvSpPr>
              <p:spPr>
                <a:xfrm>
                  <a:off x="5290717" y="2153798"/>
                  <a:ext cx="1645921" cy="1652191"/>
                </a:xfrm>
                <a:prstGeom prst="ellipse">
                  <a:avLst/>
                </a:prstGeom>
                <a:no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>
                    <a:defRPr/>
                  </a:pPr>
                  <a:r>
                    <a:rPr lang="it-IT" sz="9600" dirty="0"/>
                    <a:t>🕵️</a:t>
                  </a:r>
                  <a:endParaRPr lang="it-IT" sz="1400" dirty="0"/>
                </a:p>
              </p:txBody>
            </p:sp>
          </p:grp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4C2369DC-5BEF-B94D-9030-C5FA9A9B3BEC}"/>
                </a:ext>
              </a:extLst>
            </p:cNvPr>
            <p:cNvGrpSpPr/>
            <p:nvPr/>
          </p:nvGrpSpPr>
          <p:grpSpPr>
            <a:xfrm>
              <a:off x="4802936" y="4608449"/>
              <a:ext cx="2824480" cy="1553967"/>
              <a:chOff x="4802936" y="4628895"/>
              <a:chExt cx="2824480" cy="1553967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466D1039-9636-E62F-6905-E717E2C2301C}"/>
                  </a:ext>
                </a:extLst>
              </p:cNvPr>
              <p:cNvSpPr/>
              <p:nvPr/>
            </p:nvSpPr>
            <p:spPr>
              <a:xfrm>
                <a:off x="5791199" y="4628895"/>
                <a:ext cx="822960" cy="822960"/>
              </a:xfrm>
              <a:prstGeom prst="ellipse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4400" dirty="0"/>
                  <a:t>🥷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84F7CE1-E81D-9787-285C-DE028E9CCAE8}"/>
                  </a:ext>
                </a:extLst>
              </p:cNvPr>
              <p:cNvSpPr txBox="1"/>
              <p:nvPr/>
            </p:nvSpPr>
            <p:spPr>
              <a:xfrm>
                <a:off x="4802936" y="5536531"/>
                <a:ext cx="28244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Partner di Anthony</a:t>
                </a:r>
              </a:p>
              <a:p>
                <a:pPr algn="ctr"/>
                <a:r>
                  <a:rPr lang="en-US" dirty="0"/>
                  <a:t>(</a:t>
                </a:r>
                <a:r>
                  <a:rPr lang="en-US" dirty="0" err="1"/>
                  <a:t>Emulatore</a:t>
                </a:r>
                <a:r>
                  <a:rPr lang="en-US" dirty="0"/>
                  <a:t>)</a:t>
                </a:r>
                <a:endParaRPr lang="it-IT" dirty="0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05B8717E-975B-84DD-FCF0-6FC7B30498B4}"/>
                </a:ext>
              </a:extLst>
            </p:cNvPr>
            <p:cNvGrpSpPr/>
            <p:nvPr/>
          </p:nvGrpSpPr>
          <p:grpSpPr>
            <a:xfrm>
              <a:off x="8561475" y="4570100"/>
              <a:ext cx="2824480" cy="1630664"/>
              <a:chOff x="8561475" y="4387220"/>
              <a:chExt cx="2824480" cy="1630664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086B27A0-C6D7-DC65-F9B6-F4E6E5AFC6F1}"/>
                  </a:ext>
                </a:extLst>
              </p:cNvPr>
              <p:cNvGrpSpPr/>
              <p:nvPr/>
            </p:nvGrpSpPr>
            <p:grpSpPr>
              <a:xfrm>
                <a:off x="8561475" y="4463917"/>
                <a:ext cx="2824480" cy="1553967"/>
                <a:chOff x="4802936" y="4628895"/>
                <a:chExt cx="2824480" cy="1553967"/>
              </a:xfrm>
            </p:grpSpPr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C75A3CE4-E202-FFBF-8749-85F87DCCD382}"/>
                    </a:ext>
                  </a:extLst>
                </p:cNvPr>
                <p:cNvSpPr/>
                <p:nvPr/>
              </p:nvSpPr>
              <p:spPr>
                <a:xfrm>
                  <a:off x="5791199" y="4628895"/>
                  <a:ext cx="822960" cy="822960"/>
                </a:xfrm>
                <a:prstGeom prst="ellipse">
                  <a:avLst/>
                </a:prstGeom>
                <a:solidFill>
                  <a:srgbClr val="6598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normAutofit fontScale="92500" lnSpcReduction="10000"/>
                </a:bodyPr>
                <a:lstStyle/>
                <a:p>
                  <a:pPr algn="ctr"/>
                  <a:endParaRPr lang="it-IT" sz="4400" dirty="0"/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B75C81A3-18EA-E49A-B6A9-B7310C3F2AB0}"/>
                    </a:ext>
                  </a:extLst>
                </p:cNvPr>
                <p:cNvSpPr txBox="1"/>
                <p:nvPr/>
              </p:nvSpPr>
              <p:spPr>
                <a:xfrm>
                  <a:off x="4802936" y="5536531"/>
                  <a:ext cx="282448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dirty="0"/>
                    <a:t>Malia</a:t>
                  </a:r>
                </a:p>
                <a:p>
                  <a:pPr algn="ctr"/>
                  <a:r>
                    <a:rPr lang="en-US" dirty="0"/>
                    <a:t>(Mail Provider </a:t>
                  </a:r>
                  <a:r>
                    <a:rPr lang="en-US" dirty="0" err="1"/>
                    <a:t>Utente</a:t>
                  </a:r>
                  <a:r>
                    <a:rPr lang="en-US" dirty="0"/>
                    <a:t>)</a:t>
                  </a:r>
                  <a:endParaRPr lang="it-IT" dirty="0"/>
                </a:p>
              </p:txBody>
            </p: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DAD2C3F-69EC-4A35-4E5F-38057716E442}"/>
                  </a:ext>
                </a:extLst>
              </p:cNvPr>
              <p:cNvSpPr txBox="1"/>
              <p:nvPr/>
            </p:nvSpPr>
            <p:spPr>
              <a:xfrm>
                <a:off x="9473639" y="4387220"/>
                <a:ext cx="1127557" cy="1046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/>
                  <a:t>📨</a:t>
                </a:r>
                <a:endParaRPr lang="it-IT" sz="4400" dirty="0"/>
              </a:p>
              <a:p>
                <a:endParaRPr lang="it-IT" dirty="0"/>
              </a:p>
            </p:txBody>
          </p:sp>
        </p:grp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703C00E1-38C5-1EE9-066E-86CB1CF27D8F}"/>
                </a:ext>
              </a:extLst>
            </p:cNvPr>
            <p:cNvCxnSpPr>
              <a:stCxn id="12" idx="5"/>
              <a:endCxn id="61" idx="7"/>
            </p:cNvCxnSpPr>
            <p:nvPr/>
          </p:nvCxnSpPr>
          <p:spPr>
            <a:xfrm rot="5400000">
              <a:off x="9802320" y="4007751"/>
              <a:ext cx="1209425" cy="309707"/>
            </a:xfrm>
            <a:prstGeom prst="bentConnector3">
              <a:avLst>
                <a:gd name="adj1" fmla="val 100404"/>
              </a:avLst>
            </a:prstGeom>
            <a:ln w="28575">
              <a:solidFill>
                <a:schemeClr val="bg2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or: Elbow 87">
              <a:extLst>
                <a:ext uri="{FF2B5EF4-FFF2-40B4-BE49-F238E27FC236}">
                  <a16:creationId xmlns:a16="http://schemas.microsoft.com/office/drawing/2014/main" id="{429065C1-BFBE-4968-AF35-5107A087FC11}"/>
                </a:ext>
              </a:extLst>
            </p:cNvPr>
            <p:cNvCxnSpPr>
              <a:cxnSpLocks/>
              <a:stCxn id="37" idx="5"/>
              <a:endCxn id="55" idx="7"/>
            </p:cNvCxnSpPr>
            <p:nvPr/>
          </p:nvCxnSpPr>
          <p:spPr>
            <a:xfrm rot="5400000">
              <a:off x="6082050" y="3975620"/>
              <a:ext cx="1164938" cy="341760"/>
            </a:xfrm>
            <a:prstGeom prst="bentConnector3">
              <a:avLst>
                <a:gd name="adj1" fmla="val 99713"/>
              </a:avLst>
            </a:prstGeom>
            <a:ln w="28575">
              <a:solidFill>
                <a:schemeClr val="bg2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0839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5E33A-629C-559A-E1C5-F96B38309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0" y="2775204"/>
            <a:ext cx="10850880" cy="1307592"/>
          </a:xfrm>
        </p:spPr>
        <p:txBody>
          <a:bodyPr>
            <a:normAutofit/>
          </a:bodyPr>
          <a:lstStyle/>
          <a:p>
            <a:r>
              <a:rPr lang="en-US" dirty="0" err="1"/>
              <a:t>Continuiamo</a:t>
            </a:r>
            <a:r>
              <a:rPr lang="en-US" dirty="0"/>
              <a:t> con </a:t>
            </a:r>
            <a:r>
              <a:rPr lang="en-US" dirty="0" err="1"/>
              <a:t>l’esecuzione</a:t>
            </a:r>
            <a:r>
              <a:rPr lang="en-US" dirty="0"/>
              <a:t> </a:t>
            </a:r>
            <a:r>
              <a:rPr lang="en-US" dirty="0"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del </a:t>
            </a:r>
            <a:r>
              <a:rPr lang="en-US" dirty="0" err="1"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codice</a:t>
            </a:r>
            <a:r>
              <a:rPr lang="en-US" dirty="0"/>
              <a:t>…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83447181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525</Words>
  <Application>Microsoft Office PowerPoint</Application>
  <PresentationFormat>Widescreen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Abadi</vt:lpstr>
      <vt:lpstr>Arial</vt:lpstr>
      <vt:lpstr>Calisto MT</vt:lpstr>
      <vt:lpstr>Courier New</vt:lpstr>
      <vt:lpstr>Univers Condensed</vt:lpstr>
      <vt:lpstr>ChronicleVTI</vt:lpstr>
      <vt:lpstr>Zero Knowledge Passwordless Login System</vt:lpstr>
      <vt:lpstr>Cos’è una ZKP? (Zero-Knowledge Proof)</vt:lpstr>
      <vt:lpstr>Cos’è una ZKP? (Zero-Knowledge Proof)</vt:lpstr>
      <vt:lpstr>Cos’è una ZKP? (Zero-Knowledge Proof)</vt:lpstr>
      <vt:lpstr>Tecnologie e Strumenti</vt:lpstr>
      <vt:lpstr>Ruoli degli attori 👤</vt:lpstr>
      <vt:lpstr>Continuiamo con l’esecuzione del codice…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 Mattioli - andrea.mattioli5@studio.unibo.it</dc:creator>
  <cp:lastModifiedBy>Andrea Mattioli - andrea.mattioli5@studio.unibo.it</cp:lastModifiedBy>
  <cp:revision>7</cp:revision>
  <dcterms:created xsi:type="dcterms:W3CDTF">2025-08-26T10:49:53Z</dcterms:created>
  <dcterms:modified xsi:type="dcterms:W3CDTF">2025-08-26T22:04:22Z</dcterms:modified>
</cp:coreProperties>
</file>