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handoutMasterIdLst>
    <p:handoutMasterId r:id="rId40"/>
  </p:handoutMasterIdLst>
  <p:sldIdLst>
    <p:sldId id="256" r:id="rId2"/>
    <p:sldId id="257" r:id="rId3"/>
    <p:sldId id="258" r:id="rId4"/>
    <p:sldId id="276" r:id="rId5"/>
    <p:sldId id="277" r:id="rId6"/>
    <p:sldId id="284" r:id="rId7"/>
    <p:sldId id="285" r:id="rId8"/>
    <p:sldId id="286" r:id="rId9"/>
    <p:sldId id="278" r:id="rId10"/>
    <p:sldId id="279" r:id="rId11"/>
    <p:sldId id="280" r:id="rId12"/>
    <p:sldId id="281" r:id="rId13"/>
    <p:sldId id="283"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4" autoAdjust="0"/>
    <p:restoredTop sz="94660" autoAdjust="0"/>
  </p:normalViewPr>
  <p:slideViewPr>
    <p:cSldViewPr snapToGrid="0" snapToObjects="1">
      <p:cViewPr varScale="1">
        <p:scale>
          <a:sx n="174" d="100"/>
          <a:sy n="174" d="100"/>
        </p:scale>
        <p:origin x="2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E0A7B0-2302-3941-A7C6-DC63339BAFB9}" type="datetime1">
              <a:rPr lang="en-US" smtClean="0"/>
              <a:pPr/>
              <a:t>10/27/23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3A2916-C878-CE4C-B6E2-25781D8D3EB3}" type="slidenum">
              <a:rPr lang="en-US" smtClean="0"/>
              <a:pPr/>
              <a:t>‹#›</a:t>
            </a:fld>
            <a:endParaRPr lang="en-US"/>
          </a:p>
        </p:txBody>
      </p:sp>
    </p:spTree>
    <p:extLst>
      <p:ext uri="{BB962C8B-B14F-4D97-AF65-F5344CB8AC3E}">
        <p14:creationId xmlns:p14="http://schemas.microsoft.com/office/powerpoint/2010/main" val="14505048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DA7DB-16B1-434E-AD1C-DD024F09062C}" type="datetime1">
              <a:rPr lang="en-US" smtClean="0"/>
              <a:pPr/>
              <a:t>10/27/23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1E99E-EE21-A146-8A6A-D1C30CFDD4F0}" type="slidenum">
              <a:rPr lang="en-US" smtClean="0"/>
              <a:pPr/>
              <a:t>‹#›</a:t>
            </a:fld>
            <a:endParaRPr lang="en-US"/>
          </a:p>
        </p:txBody>
      </p:sp>
    </p:spTree>
    <p:extLst>
      <p:ext uri="{BB962C8B-B14F-4D97-AF65-F5344CB8AC3E}">
        <p14:creationId xmlns:p14="http://schemas.microsoft.com/office/powerpoint/2010/main" val="4251963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2EAA94-8317-6941-B699-CC8AB4A8C77E}" type="datetime1">
              <a:rPr lang="en-US" smtClean="0"/>
              <a:pPr/>
              <a:t>10/27/23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A7CF0C-2BED-DC49-A3B3-9D8A813ACA18}" type="datetime1">
              <a:rPr lang="en-US" smtClean="0"/>
              <a:pPr/>
              <a:t>10/27/23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DD7D7-3394-6A4B-AA49-1D38427E2F9E}" type="datetime1">
              <a:rPr lang="en-US" smtClean="0"/>
              <a:pPr/>
              <a:t>10/27/23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FB8F7F-092C-2047-A04C-6F7A7F4D4158}" type="datetime1">
              <a:rPr lang="en-US" smtClean="0"/>
              <a:pPr/>
              <a:t>10/27/23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72DF7-7223-EA47-82EF-4855CC714BAB}" type="datetime1">
              <a:rPr lang="en-US" smtClean="0"/>
              <a:pPr/>
              <a:t>10/27/23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AC479A-6048-A643-BBDD-9E261F4F38A9}" type="datetime1">
              <a:rPr lang="en-US" smtClean="0"/>
              <a:pPr/>
              <a:t>10/27/23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B2383C-2041-2544-AF1C-F4401A94EB62}" type="datetime1">
              <a:rPr lang="en-US" smtClean="0"/>
              <a:pPr/>
              <a:t>10/27/23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56B8ED-1868-2244-A380-9C87159BFAF5}" type="datetime1">
              <a:rPr lang="en-US" smtClean="0"/>
              <a:pPr/>
              <a:t>10/27/23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65806-B001-9247-B8EE-B3683A7C23FB}" type="datetime1">
              <a:rPr lang="en-US" smtClean="0"/>
              <a:pPr/>
              <a:t>10/27/23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CD01FD-C163-0E44-A9E9-469BC4898D3C}" type="datetime1">
              <a:rPr lang="en-US" smtClean="0"/>
              <a:pPr/>
              <a:t>10/27/23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F71FA6-3C62-9142-8D4E-1B23F70D0EB7}" type="datetime1">
              <a:rPr lang="en-US" smtClean="0"/>
              <a:pPr/>
              <a:t>10/27/23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FE363-C54E-9C4D-98A6-339C452BE36D}" type="datetime1">
              <a:rPr lang="en-US" smtClean="0"/>
              <a:pPr/>
              <a:t>10/27/23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B2E72-7A07-324D-86EB-A735E783C9F4}" type="slidenum">
              <a:rPr lang="en-US" smtClean="0"/>
              <a:pPr/>
              <a:t>‹#›</a:t>
            </a:fld>
            <a:endParaRPr lang="en-US"/>
          </a:p>
        </p:txBody>
      </p:sp>
      <p:pic>
        <p:nvPicPr>
          <p:cNvPr id="7" name="Picture 6" descr="logo.gif">
            <a:extLst>
              <a:ext uri="{FF2B5EF4-FFF2-40B4-BE49-F238E27FC236}">
                <a16:creationId xmlns:a16="http://schemas.microsoft.com/office/drawing/2014/main" id="{0C3ABA50-9C21-4070-8418-530545DAD38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897091" y="67774"/>
            <a:ext cx="1188720" cy="691833"/>
          </a:xfrm>
          <a:prstGeom prst="rect">
            <a:avLst/>
          </a:prstGeom>
        </p:spPr>
      </p:pic>
      <p:pic>
        <p:nvPicPr>
          <p:cNvPr id="8" name="Picture 7" descr="wave_bw.jpg">
            <a:extLst>
              <a:ext uri="{FF2B5EF4-FFF2-40B4-BE49-F238E27FC236}">
                <a16:creationId xmlns:a16="http://schemas.microsoft.com/office/drawing/2014/main" id="{20E747ED-8EF7-41E3-80C3-C82BC228415C}"/>
              </a:ext>
            </a:extLst>
          </p:cNvPr>
          <p:cNvPicPr>
            <a:picLocks noChangeAspect="1"/>
          </p:cNvPicPr>
          <p:nvPr userDrawn="1"/>
        </p:nvPicPr>
        <p:blipFill>
          <a:blip r:embed="rId14"/>
          <a:stretch>
            <a:fillRect/>
          </a:stretch>
        </p:blipFill>
        <p:spPr>
          <a:xfrm>
            <a:off x="-32826" y="6226233"/>
            <a:ext cx="9151888" cy="631767"/>
          </a:xfrm>
          <a:prstGeom prst="rect">
            <a:avLst/>
          </a:prstGeom>
        </p:spPr>
      </p:pic>
      <p:sp>
        <p:nvSpPr>
          <p:cNvPr id="9" name="TextBox 8">
            <a:extLst>
              <a:ext uri="{FF2B5EF4-FFF2-40B4-BE49-F238E27FC236}">
                <a16:creationId xmlns:a16="http://schemas.microsoft.com/office/drawing/2014/main" id="{A050BAFD-52D7-4AF7-A2CF-83593FF48DFD}"/>
              </a:ext>
            </a:extLst>
          </p:cNvPr>
          <p:cNvSpPr txBox="1"/>
          <p:nvPr userDrawn="1"/>
        </p:nvSpPr>
        <p:spPr>
          <a:xfrm>
            <a:off x="1089689" y="6464597"/>
            <a:ext cx="2808980" cy="307777"/>
          </a:xfrm>
          <a:prstGeom prst="rect">
            <a:avLst/>
          </a:prstGeom>
          <a:noFill/>
        </p:spPr>
        <p:txBody>
          <a:bodyPr wrap="square" rtlCol="0">
            <a:spAutoFit/>
          </a:bodyPr>
          <a:lstStyle/>
          <a:p>
            <a:r>
              <a:rPr lang="en-US" sz="1400" spc="100" dirty="0" err="1">
                <a:solidFill>
                  <a:schemeClr val="bg1"/>
                </a:solidFill>
                <a:latin typeface="Palatino"/>
                <a:cs typeface="Palatino"/>
              </a:rPr>
              <a:t>www.stlawrencecollege.ca</a:t>
            </a:r>
            <a:endParaRPr lang="en-US" sz="1400" spc="100" dirty="0">
              <a:solidFill>
                <a:schemeClr val="bg1"/>
              </a:solidFill>
              <a:latin typeface="Palatino"/>
              <a:cs typeface="Palatino"/>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253F-D005-48A2-904D-6433C6F7E1CA}"/>
              </a:ext>
            </a:extLst>
          </p:cNvPr>
          <p:cNvSpPr>
            <a:spLocks noGrp="1"/>
          </p:cNvSpPr>
          <p:nvPr>
            <p:ph type="ctrTitle"/>
          </p:nvPr>
        </p:nvSpPr>
        <p:spPr/>
        <p:txBody>
          <a:bodyPr/>
          <a:lstStyle/>
          <a:p>
            <a:r>
              <a:rPr lang="en-US" dirty="0"/>
              <a:t>COMP 76 – Design Principles and Guidelines</a:t>
            </a:r>
          </a:p>
        </p:txBody>
      </p:sp>
      <p:sp>
        <p:nvSpPr>
          <p:cNvPr id="3" name="Subtitle 2">
            <a:extLst>
              <a:ext uri="{FF2B5EF4-FFF2-40B4-BE49-F238E27FC236}">
                <a16:creationId xmlns:a16="http://schemas.microsoft.com/office/drawing/2014/main" id="{E0052948-B4CE-46E9-B3E8-F318FE1BD941}"/>
              </a:ext>
            </a:extLst>
          </p:cNvPr>
          <p:cNvSpPr>
            <a:spLocks noGrp="1"/>
          </p:cNvSpPr>
          <p:nvPr>
            <p:ph type="subTitle" idx="1"/>
          </p:nvPr>
        </p:nvSpPr>
        <p:spPr/>
        <p:txBody>
          <a:bodyPr/>
          <a:lstStyle/>
          <a:p>
            <a:r>
              <a:rPr lang="en-US" dirty="0"/>
              <a:t>Fall 2023 – Week 9</a:t>
            </a:r>
          </a:p>
        </p:txBody>
      </p:sp>
    </p:spTree>
    <p:extLst>
      <p:ext uri="{BB962C8B-B14F-4D97-AF65-F5344CB8AC3E}">
        <p14:creationId xmlns:p14="http://schemas.microsoft.com/office/powerpoint/2010/main" val="151107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E1C1-86B2-0F50-459C-32C81034003A}"/>
              </a:ext>
            </a:extLst>
          </p:cNvPr>
          <p:cNvSpPr>
            <a:spLocks noGrp="1"/>
          </p:cNvSpPr>
          <p:nvPr>
            <p:ph type="title"/>
          </p:nvPr>
        </p:nvSpPr>
        <p:spPr/>
        <p:txBody>
          <a:bodyPr/>
          <a:lstStyle/>
          <a:p>
            <a:r>
              <a:rPr lang="en-US" dirty="0"/>
              <a:t>Two Actions at Work</a:t>
            </a:r>
          </a:p>
        </p:txBody>
      </p:sp>
      <p:sp>
        <p:nvSpPr>
          <p:cNvPr id="4" name="Slide Number Placeholder 3">
            <a:extLst>
              <a:ext uri="{FF2B5EF4-FFF2-40B4-BE49-F238E27FC236}">
                <a16:creationId xmlns:a16="http://schemas.microsoft.com/office/drawing/2014/main" id="{2DB8687C-731C-B41A-1EA6-9D0F37FE1282}"/>
              </a:ext>
            </a:extLst>
          </p:cNvPr>
          <p:cNvSpPr>
            <a:spLocks noGrp="1"/>
          </p:cNvSpPr>
          <p:nvPr>
            <p:ph type="sldNum" sz="quarter" idx="12"/>
          </p:nvPr>
        </p:nvSpPr>
        <p:spPr/>
        <p:txBody>
          <a:bodyPr/>
          <a:lstStyle/>
          <a:p>
            <a:fld id="{270B2E72-7A07-324D-86EB-A735E783C9F4}" type="slidenum">
              <a:rPr lang="en-US" smtClean="0"/>
              <a:pPr/>
              <a:t>10</a:t>
            </a:fld>
            <a:endParaRPr lang="en-US"/>
          </a:p>
        </p:txBody>
      </p:sp>
      <p:pic>
        <p:nvPicPr>
          <p:cNvPr id="5" name="Picture 4">
            <a:extLst>
              <a:ext uri="{FF2B5EF4-FFF2-40B4-BE49-F238E27FC236}">
                <a16:creationId xmlns:a16="http://schemas.microsoft.com/office/drawing/2014/main" id="{38044BFE-8113-4A94-148E-14B1247E3146}"/>
              </a:ext>
            </a:extLst>
          </p:cNvPr>
          <p:cNvPicPr>
            <a:picLocks noChangeAspect="1"/>
          </p:cNvPicPr>
          <p:nvPr/>
        </p:nvPicPr>
        <p:blipFill>
          <a:blip r:embed="rId2"/>
          <a:stretch>
            <a:fillRect/>
          </a:stretch>
        </p:blipFill>
        <p:spPr>
          <a:xfrm>
            <a:off x="574540" y="2223434"/>
            <a:ext cx="7994919" cy="2338939"/>
          </a:xfrm>
          <a:prstGeom prst="rect">
            <a:avLst/>
          </a:prstGeom>
        </p:spPr>
      </p:pic>
      <p:sp>
        <p:nvSpPr>
          <p:cNvPr id="6" name="TextBox 5">
            <a:extLst>
              <a:ext uri="{FF2B5EF4-FFF2-40B4-BE49-F238E27FC236}">
                <a16:creationId xmlns:a16="http://schemas.microsoft.com/office/drawing/2014/main" id="{4EC9C6AB-7D82-F2DD-046B-EB1225B1DC4A}"/>
              </a:ext>
            </a:extLst>
          </p:cNvPr>
          <p:cNvSpPr txBox="1"/>
          <p:nvPr/>
        </p:nvSpPr>
        <p:spPr>
          <a:xfrm>
            <a:off x="-81622" y="6029265"/>
            <a:ext cx="3894015" cy="215444"/>
          </a:xfrm>
          <a:prstGeom prst="rect">
            <a:avLst/>
          </a:prstGeom>
          <a:noFill/>
        </p:spPr>
        <p:txBody>
          <a:bodyPr wrap="none" rtlCol="0">
            <a:spAutoFit/>
          </a:bodyPr>
          <a:lstStyle/>
          <a:p>
            <a:r>
              <a:rPr lang="en-US" sz="800" dirty="0"/>
              <a:t>http://</a:t>
            </a:r>
            <a:r>
              <a:rPr lang="en-US" sz="800" dirty="0" err="1"/>
              <a:t>learnline.cdu.edu.au</a:t>
            </a:r>
            <a:r>
              <a:rPr lang="en-US" sz="800" dirty="0"/>
              <a:t>/units/hit381/resources/popups/</a:t>
            </a:r>
            <a:r>
              <a:rPr lang="en-US" sz="800" dirty="0" err="1"/>
              <a:t>normantheoryofaction.html</a:t>
            </a:r>
            <a:endParaRPr lang="en-US" sz="800" dirty="0"/>
          </a:p>
        </p:txBody>
      </p:sp>
      <p:pic>
        <p:nvPicPr>
          <p:cNvPr id="10" name="Graphic 9" descr="Smart Phone with solid fill">
            <a:extLst>
              <a:ext uri="{FF2B5EF4-FFF2-40B4-BE49-F238E27FC236}">
                <a16:creationId xmlns:a16="http://schemas.microsoft.com/office/drawing/2014/main" id="{23653075-FBC5-18A1-E1F7-EBE5C2E6D8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8185" y="4694152"/>
            <a:ext cx="914400" cy="914400"/>
          </a:xfrm>
          <a:prstGeom prst="rect">
            <a:avLst/>
          </a:prstGeom>
        </p:spPr>
      </p:pic>
      <p:cxnSp>
        <p:nvCxnSpPr>
          <p:cNvPr id="12" name="Straight Arrow Connector 11">
            <a:extLst>
              <a:ext uri="{FF2B5EF4-FFF2-40B4-BE49-F238E27FC236}">
                <a16:creationId xmlns:a16="http://schemas.microsoft.com/office/drawing/2014/main" id="{1B939D23-002D-EF5D-B287-7D4020B75B25}"/>
              </a:ext>
            </a:extLst>
          </p:cNvPr>
          <p:cNvCxnSpPr>
            <a:stCxn id="10" idx="3"/>
          </p:cNvCxnSpPr>
          <p:nvPr/>
        </p:nvCxnSpPr>
        <p:spPr>
          <a:xfrm>
            <a:off x="2322585" y="5151352"/>
            <a:ext cx="46653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2A8E2B4-DFCA-DDE3-EA40-3109F13A3BAD}"/>
              </a:ext>
            </a:extLst>
          </p:cNvPr>
          <p:cNvSpPr txBox="1"/>
          <p:nvPr/>
        </p:nvSpPr>
        <p:spPr>
          <a:xfrm>
            <a:off x="7060199" y="4828186"/>
            <a:ext cx="1119602" cy="646331"/>
          </a:xfrm>
          <a:prstGeom prst="rect">
            <a:avLst/>
          </a:prstGeom>
          <a:noFill/>
        </p:spPr>
        <p:txBody>
          <a:bodyPr wrap="none" rtlCol="0">
            <a:spAutoFit/>
          </a:bodyPr>
          <a:lstStyle/>
          <a:p>
            <a:pPr algn="ctr"/>
            <a:r>
              <a:rPr lang="en-US" dirty="0"/>
              <a:t>Copy and</a:t>
            </a:r>
            <a:br>
              <a:rPr lang="en-US" dirty="0"/>
            </a:br>
            <a:r>
              <a:rPr lang="en-US" dirty="0"/>
              <a:t>Paste Text</a:t>
            </a:r>
          </a:p>
        </p:txBody>
      </p:sp>
      <p:cxnSp>
        <p:nvCxnSpPr>
          <p:cNvPr id="15" name="Straight Arrow Connector 14">
            <a:extLst>
              <a:ext uri="{FF2B5EF4-FFF2-40B4-BE49-F238E27FC236}">
                <a16:creationId xmlns:a16="http://schemas.microsoft.com/office/drawing/2014/main" id="{FA69519B-4640-0C2B-8442-B86BE8749CED}"/>
              </a:ext>
            </a:extLst>
          </p:cNvPr>
          <p:cNvCxnSpPr>
            <a:cxnSpLocks/>
            <a:stCxn id="13" idx="0"/>
            <a:endCxn id="16" idx="2"/>
          </p:cNvCxnSpPr>
          <p:nvPr/>
        </p:nvCxnSpPr>
        <p:spPr>
          <a:xfrm flipH="1" flipV="1">
            <a:off x="7571269" y="1903071"/>
            <a:ext cx="48731" cy="2925115"/>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D6C4FF1-5F2E-1314-4B90-E60F1B568DD0}"/>
              </a:ext>
            </a:extLst>
          </p:cNvPr>
          <p:cNvSpPr txBox="1"/>
          <p:nvPr/>
        </p:nvSpPr>
        <p:spPr>
          <a:xfrm>
            <a:off x="7060199" y="1256740"/>
            <a:ext cx="1022139" cy="646331"/>
          </a:xfrm>
          <a:prstGeom prst="rect">
            <a:avLst/>
          </a:prstGeom>
          <a:noFill/>
        </p:spPr>
        <p:txBody>
          <a:bodyPr wrap="none" rtlCol="0">
            <a:spAutoFit/>
          </a:bodyPr>
          <a:lstStyle/>
          <a:p>
            <a:pPr algn="ctr"/>
            <a:r>
              <a:rPr lang="en-US" dirty="0"/>
              <a:t>How do I</a:t>
            </a:r>
            <a:br>
              <a:rPr lang="en-US" dirty="0"/>
            </a:br>
            <a:r>
              <a:rPr lang="en-US" dirty="0"/>
              <a:t>do this?</a:t>
            </a:r>
          </a:p>
        </p:txBody>
      </p:sp>
      <p:sp>
        <p:nvSpPr>
          <p:cNvPr id="18" name="TextBox 17">
            <a:extLst>
              <a:ext uri="{FF2B5EF4-FFF2-40B4-BE49-F238E27FC236}">
                <a16:creationId xmlns:a16="http://schemas.microsoft.com/office/drawing/2014/main" id="{628F8E42-746E-9D1B-E8A3-832F716F4348}"/>
              </a:ext>
            </a:extLst>
          </p:cNvPr>
          <p:cNvSpPr txBox="1"/>
          <p:nvPr/>
        </p:nvSpPr>
        <p:spPr>
          <a:xfrm>
            <a:off x="2736560" y="1256739"/>
            <a:ext cx="1116203" cy="646331"/>
          </a:xfrm>
          <a:prstGeom prst="rect">
            <a:avLst/>
          </a:prstGeom>
          <a:noFill/>
        </p:spPr>
        <p:txBody>
          <a:bodyPr wrap="none" rtlCol="0">
            <a:spAutoFit/>
          </a:bodyPr>
          <a:lstStyle/>
          <a:p>
            <a:pPr algn="ctr"/>
            <a:r>
              <a:rPr lang="en-US" dirty="0"/>
              <a:t>Where do</a:t>
            </a:r>
            <a:br>
              <a:rPr lang="en-US" dirty="0"/>
            </a:br>
            <a:r>
              <a:rPr lang="en-US" dirty="0"/>
              <a:t>I Press?</a:t>
            </a:r>
          </a:p>
        </p:txBody>
      </p:sp>
      <p:cxnSp>
        <p:nvCxnSpPr>
          <p:cNvPr id="20" name="Straight Arrow Connector 19">
            <a:extLst>
              <a:ext uri="{FF2B5EF4-FFF2-40B4-BE49-F238E27FC236}">
                <a16:creationId xmlns:a16="http://schemas.microsoft.com/office/drawing/2014/main" id="{5AC0227B-EB21-B8A2-77E7-75360966B52D}"/>
              </a:ext>
            </a:extLst>
          </p:cNvPr>
          <p:cNvCxnSpPr>
            <a:stCxn id="16" idx="1"/>
            <a:endCxn id="18" idx="3"/>
          </p:cNvCxnSpPr>
          <p:nvPr/>
        </p:nvCxnSpPr>
        <p:spPr>
          <a:xfrm flipH="1" flipV="1">
            <a:off x="3852763" y="1579905"/>
            <a:ext cx="320743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939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E1C1-86B2-0F50-459C-32C81034003A}"/>
              </a:ext>
            </a:extLst>
          </p:cNvPr>
          <p:cNvSpPr>
            <a:spLocks noGrp="1"/>
          </p:cNvSpPr>
          <p:nvPr>
            <p:ph type="title"/>
          </p:nvPr>
        </p:nvSpPr>
        <p:spPr/>
        <p:txBody>
          <a:bodyPr/>
          <a:lstStyle/>
          <a:p>
            <a:r>
              <a:rPr lang="en-US" dirty="0"/>
              <a:t>Seven Stages of Action</a:t>
            </a:r>
          </a:p>
        </p:txBody>
      </p:sp>
      <p:sp>
        <p:nvSpPr>
          <p:cNvPr id="4" name="Slide Number Placeholder 3">
            <a:extLst>
              <a:ext uri="{FF2B5EF4-FFF2-40B4-BE49-F238E27FC236}">
                <a16:creationId xmlns:a16="http://schemas.microsoft.com/office/drawing/2014/main" id="{2DB8687C-731C-B41A-1EA6-9D0F37FE1282}"/>
              </a:ext>
            </a:extLst>
          </p:cNvPr>
          <p:cNvSpPr>
            <a:spLocks noGrp="1"/>
          </p:cNvSpPr>
          <p:nvPr>
            <p:ph type="sldNum" sz="quarter" idx="12"/>
          </p:nvPr>
        </p:nvSpPr>
        <p:spPr/>
        <p:txBody>
          <a:bodyPr/>
          <a:lstStyle/>
          <a:p>
            <a:fld id="{270B2E72-7A07-324D-86EB-A735E783C9F4}" type="slidenum">
              <a:rPr lang="en-US" smtClean="0"/>
              <a:pPr/>
              <a:t>11</a:t>
            </a:fld>
            <a:endParaRPr lang="en-US"/>
          </a:p>
        </p:txBody>
      </p:sp>
      <p:sp>
        <p:nvSpPr>
          <p:cNvPr id="6" name="TextBox 5">
            <a:extLst>
              <a:ext uri="{FF2B5EF4-FFF2-40B4-BE49-F238E27FC236}">
                <a16:creationId xmlns:a16="http://schemas.microsoft.com/office/drawing/2014/main" id="{4EC9C6AB-7D82-F2DD-046B-EB1225B1DC4A}"/>
              </a:ext>
            </a:extLst>
          </p:cNvPr>
          <p:cNvSpPr txBox="1"/>
          <p:nvPr/>
        </p:nvSpPr>
        <p:spPr>
          <a:xfrm>
            <a:off x="-81622" y="6029265"/>
            <a:ext cx="1489510" cy="215444"/>
          </a:xfrm>
          <a:prstGeom prst="rect">
            <a:avLst/>
          </a:prstGeom>
          <a:noFill/>
        </p:spPr>
        <p:txBody>
          <a:bodyPr wrap="none" rtlCol="0">
            <a:spAutoFit/>
          </a:bodyPr>
          <a:lstStyle/>
          <a:p>
            <a:r>
              <a:rPr lang="en-US" sz="800" dirty="0"/>
              <a:t>Everyday Things – Don Norman</a:t>
            </a:r>
          </a:p>
        </p:txBody>
      </p:sp>
      <p:pic>
        <p:nvPicPr>
          <p:cNvPr id="3" name="Picture 2">
            <a:extLst>
              <a:ext uri="{FF2B5EF4-FFF2-40B4-BE49-F238E27FC236}">
                <a16:creationId xmlns:a16="http://schemas.microsoft.com/office/drawing/2014/main" id="{ACF3166C-1FF1-817B-1DE5-1DF99EA588D8}"/>
              </a:ext>
            </a:extLst>
          </p:cNvPr>
          <p:cNvPicPr>
            <a:picLocks noChangeAspect="1"/>
          </p:cNvPicPr>
          <p:nvPr/>
        </p:nvPicPr>
        <p:blipFill>
          <a:blip r:embed="rId2"/>
          <a:stretch>
            <a:fillRect/>
          </a:stretch>
        </p:blipFill>
        <p:spPr>
          <a:xfrm>
            <a:off x="1865385" y="1244002"/>
            <a:ext cx="5263749" cy="4958899"/>
          </a:xfrm>
          <a:prstGeom prst="rect">
            <a:avLst/>
          </a:prstGeom>
        </p:spPr>
      </p:pic>
    </p:spTree>
    <p:extLst>
      <p:ext uri="{BB962C8B-B14F-4D97-AF65-F5344CB8AC3E}">
        <p14:creationId xmlns:p14="http://schemas.microsoft.com/office/powerpoint/2010/main" val="354503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E1C1-86B2-0F50-459C-32C81034003A}"/>
              </a:ext>
            </a:extLst>
          </p:cNvPr>
          <p:cNvSpPr>
            <a:spLocks noGrp="1"/>
          </p:cNvSpPr>
          <p:nvPr>
            <p:ph type="title"/>
          </p:nvPr>
        </p:nvSpPr>
        <p:spPr/>
        <p:txBody>
          <a:bodyPr/>
          <a:lstStyle/>
          <a:p>
            <a:r>
              <a:rPr lang="en-US" dirty="0"/>
              <a:t>Seven Stages of Action</a:t>
            </a:r>
          </a:p>
        </p:txBody>
      </p:sp>
      <p:sp>
        <p:nvSpPr>
          <p:cNvPr id="4" name="Slide Number Placeholder 3">
            <a:extLst>
              <a:ext uri="{FF2B5EF4-FFF2-40B4-BE49-F238E27FC236}">
                <a16:creationId xmlns:a16="http://schemas.microsoft.com/office/drawing/2014/main" id="{2DB8687C-731C-B41A-1EA6-9D0F37FE1282}"/>
              </a:ext>
            </a:extLst>
          </p:cNvPr>
          <p:cNvSpPr>
            <a:spLocks noGrp="1"/>
          </p:cNvSpPr>
          <p:nvPr>
            <p:ph type="sldNum" sz="quarter" idx="12"/>
          </p:nvPr>
        </p:nvSpPr>
        <p:spPr/>
        <p:txBody>
          <a:bodyPr/>
          <a:lstStyle/>
          <a:p>
            <a:fld id="{270B2E72-7A07-324D-86EB-A735E783C9F4}" type="slidenum">
              <a:rPr lang="en-US" smtClean="0"/>
              <a:pPr/>
              <a:t>12</a:t>
            </a:fld>
            <a:endParaRPr lang="en-US"/>
          </a:p>
        </p:txBody>
      </p:sp>
      <p:sp>
        <p:nvSpPr>
          <p:cNvPr id="6" name="TextBox 5">
            <a:extLst>
              <a:ext uri="{FF2B5EF4-FFF2-40B4-BE49-F238E27FC236}">
                <a16:creationId xmlns:a16="http://schemas.microsoft.com/office/drawing/2014/main" id="{4EC9C6AB-7D82-F2DD-046B-EB1225B1DC4A}"/>
              </a:ext>
            </a:extLst>
          </p:cNvPr>
          <p:cNvSpPr txBox="1"/>
          <p:nvPr/>
        </p:nvSpPr>
        <p:spPr>
          <a:xfrm>
            <a:off x="-81622" y="6029265"/>
            <a:ext cx="1489510" cy="215444"/>
          </a:xfrm>
          <a:prstGeom prst="rect">
            <a:avLst/>
          </a:prstGeom>
          <a:noFill/>
        </p:spPr>
        <p:txBody>
          <a:bodyPr wrap="none" rtlCol="0">
            <a:spAutoFit/>
          </a:bodyPr>
          <a:lstStyle/>
          <a:p>
            <a:r>
              <a:rPr lang="en-US" sz="800" dirty="0"/>
              <a:t>Everyday Things – Don Norman</a:t>
            </a:r>
          </a:p>
        </p:txBody>
      </p:sp>
      <p:pic>
        <p:nvPicPr>
          <p:cNvPr id="5" name="Picture 4">
            <a:extLst>
              <a:ext uri="{FF2B5EF4-FFF2-40B4-BE49-F238E27FC236}">
                <a16:creationId xmlns:a16="http://schemas.microsoft.com/office/drawing/2014/main" id="{956A63DB-147A-5FD5-3840-E601016CD0E2}"/>
              </a:ext>
            </a:extLst>
          </p:cNvPr>
          <p:cNvPicPr>
            <a:picLocks noChangeAspect="1"/>
          </p:cNvPicPr>
          <p:nvPr/>
        </p:nvPicPr>
        <p:blipFill>
          <a:blip r:embed="rId2"/>
          <a:stretch>
            <a:fillRect/>
          </a:stretch>
        </p:blipFill>
        <p:spPr>
          <a:xfrm>
            <a:off x="2039552" y="1241659"/>
            <a:ext cx="5064896" cy="4924204"/>
          </a:xfrm>
          <a:prstGeom prst="rect">
            <a:avLst/>
          </a:prstGeom>
        </p:spPr>
      </p:pic>
    </p:spTree>
    <p:extLst>
      <p:ext uri="{BB962C8B-B14F-4D97-AF65-F5344CB8AC3E}">
        <p14:creationId xmlns:p14="http://schemas.microsoft.com/office/powerpoint/2010/main" val="356168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E1C1-86B2-0F50-459C-32C81034003A}"/>
              </a:ext>
            </a:extLst>
          </p:cNvPr>
          <p:cNvSpPr>
            <a:spLocks noGrp="1"/>
          </p:cNvSpPr>
          <p:nvPr>
            <p:ph type="title"/>
          </p:nvPr>
        </p:nvSpPr>
        <p:spPr/>
        <p:txBody>
          <a:bodyPr/>
          <a:lstStyle/>
          <a:p>
            <a:r>
              <a:rPr lang="en-US" dirty="0"/>
              <a:t>Stages of Action...In Action</a:t>
            </a:r>
          </a:p>
        </p:txBody>
      </p:sp>
      <p:sp>
        <p:nvSpPr>
          <p:cNvPr id="3" name="Content Placeholder 2">
            <a:extLst>
              <a:ext uri="{FF2B5EF4-FFF2-40B4-BE49-F238E27FC236}">
                <a16:creationId xmlns:a16="http://schemas.microsoft.com/office/drawing/2014/main" id="{B2FF8C8D-8EC2-86C2-B2A1-F37EAFDD2747}"/>
              </a:ext>
            </a:extLst>
          </p:cNvPr>
          <p:cNvSpPr>
            <a:spLocks noGrp="1"/>
          </p:cNvSpPr>
          <p:nvPr>
            <p:ph idx="1"/>
          </p:nvPr>
        </p:nvSpPr>
        <p:spPr/>
        <p:txBody>
          <a:bodyPr>
            <a:normAutofit lnSpcReduction="10000"/>
          </a:bodyPr>
          <a:lstStyle/>
          <a:p>
            <a:pPr marL="514350" indent="-514350">
              <a:buFont typeface="+mj-lt"/>
              <a:buAutoNum type="arabicPeriod"/>
            </a:pPr>
            <a:r>
              <a:rPr lang="en-US" dirty="0"/>
              <a:t>Goal: Get more light to read at dusk</a:t>
            </a:r>
          </a:p>
          <a:p>
            <a:pPr marL="514350" indent="-514350">
              <a:buFont typeface="+mj-lt"/>
              <a:buAutoNum type="arabicPeriod"/>
            </a:pPr>
            <a:r>
              <a:rPr lang="en-US" dirty="0"/>
              <a:t>Action needed: Turn on the lamp (Smart light at dusk)</a:t>
            </a:r>
          </a:p>
          <a:p>
            <a:pPr marL="514350" indent="-514350">
              <a:buFont typeface="+mj-lt"/>
              <a:buAutoNum type="arabicPeriod"/>
            </a:pPr>
            <a:r>
              <a:rPr lang="en-US" dirty="0"/>
              <a:t>Specify how to turn on the light</a:t>
            </a:r>
          </a:p>
          <a:p>
            <a:pPr marL="514350" indent="-514350">
              <a:buFont typeface="+mj-lt"/>
              <a:buAutoNum type="arabicPeriod"/>
            </a:pPr>
            <a:r>
              <a:rPr lang="en-US" dirty="0"/>
              <a:t>Take the action to turn it on</a:t>
            </a:r>
          </a:p>
          <a:p>
            <a:pPr marL="514350" indent="-514350">
              <a:buFont typeface="+mj-lt"/>
              <a:buAutoNum type="arabicPeriod"/>
            </a:pPr>
            <a:r>
              <a:rPr lang="en-US" dirty="0"/>
              <a:t>Perceive if there is enough light in the room</a:t>
            </a:r>
          </a:p>
          <a:p>
            <a:pPr marL="514350" indent="-514350">
              <a:buFont typeface="+mj-lt"/>
              <a:buAutoNum type="arabicPeriod"/>
            </a:pPr>
            <a:r>
              <a:rPr lang="en-US" dirty="0"/>
              <a:t>Decide if the lamp is turned on</a:t>
            </a:r>
          </a:p>
          <a:p>
            <a:pPr marL="514350" indent="-514350">
              <a:buFont typeface="+mj-lt"/>
              <a:buAutoNum type="arabicPeriod"/>
            </a:pPr>
            <a:r>
              <a:rPr lang="en-US" dirty="0"/>
              <a:t>Decide if there is enough light to read</a:t>
            </a:r>
          </a:p>
        </p:txBody>
      </p:sp>
      <p:sp>
        <p:nvSpPr>
          <p:cNvPr id="4" name="Slide Number Placeholder 3">
            <a:extLst>
              <a:ext uri="{FF2B5EF4-FFF2-40B4-BE49-F238E27FC236}">
                <a16:creationId xmlns:a16="http://schemas.microsoft.com/office/drawing/2014/main" id="{2DB8687C-731C-B41A-1EA6-9D0F37FE1282}"/>
              </a:ext>
            </a:extLst>
          </p:cNvPr>
          <p:cNvSpPr>
            <a:spLocks noGrp="1"/>
          </p:cNvSpPr>
          <p:nvPr>
            <p:ph type="sldNum" sz="quarter" idx="12"/>
          </p:nvPr>
        </p:nvSpPr>
        <p:spPr/>
        <p:txBody>
          <a:bodyPr/>
          <a:lstStyle/>
          <a:p>
            <a:fld id="{270B2E72-7A07-324D-86EB-A735E783C9F4}" type="slidenum">
              <a:rPr lang="en-US" smtClean="0"/>
              <a:pPr/>
              <a:t>13</a:t>
            </a:fld>
            <a:endParaRPr lang="en-US"/>
          </a:p>
        </p:txBody>
      </p:sp>
    </p:spTree>
    <p:extLst>
      <p:ext uri="{BB962C8B-B14F-4D97-AF65-F5344CB8AC3E}">
        <p14:creationId xmlns:p14="http://schemas.microsoft.com/office/powerpoint/2010/main" val="262827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E1C1-86B2-0F50-459C-32C81034003A}"/>
              </a:ext>
            </a:extLst>
          </p:cNvPr>
          <p:cNvSpPr>
            <a:spLocks noGrp="1"/>
          </p:cNvSpPr>
          <p:nvPr>
            <p:ph type="title"/>
          </p:nvPr>
        </p:nvSpPr>
        <p:spPr/>
        <p:txBody>
          <a:bodyPr/>
          <a:lstStyle/>
          <a:p>
            <a:r>
              <a:rPr lang="en-US" dirty="0"/>
              <a:t>User Challenges</a:t>
            </a:r>
          </a:p>
        </p:txBody>
      </p:sp>
      <p:sp>
        <p:nvSpPr>
          <p:cNvPr id="3" name="Content Placeholder 2">
            <a:extLst>
              <a:ext uri="{FF2B5EF4-FFF2-40B4-BE49-F238E27FC236}">
                <a16:creationId xmlns:a16="http://schemas.microsoft.com/office/drawing/2014/main" id="{B2FF8C8D-8EC2-86C2-B2A1-F37EAFDD2747}"/>
              </a:ext>
            </a:extLst>
          </p:cNvPr>
          <p:cNvSpPr>
            <a:spLocks noGrp="1"/>
          </p:cNvSpPr>
          <p:nvPr>
            <p:ph idx="1"/>
          </p:nvPr>
        </p:nvSpPr>
        <p:spPr/>
        <p:txBody>
          <a:bodyPr>
            <a:normAutofit/>
          </a:bodyPr>
          <a:lstStyle/>
          <a:p>
            <a:pPr marL="514350" indent="-514350">
              <a:buFont typeface="+mj-lt"/>
              <a:buAutoNum type="arabicPeriod"/>
            </a:pPr>
            <a:r>
              <a:rPr lang="en-US" dirty="0"/>
              <a:t>User needs to understand the interface well enough to be able create or follow a task sequence (flow)</a:t>
            </a:r>
          </a:p>
          <a:p>
            <a:pPr marL="514350" indent="-514350">
              <a:buFont typeface="+mj-lt"/>
              <a:buAutoNum type="arabicPeriod"/>
            </a:pPr>
            <a:r>
              <a:rPr lang="en-US" dirty="0"/>
              <a:t>Feedback to the user needs to be clear enough to allow users to interpret the current state and use it to compare to their goal</a:t>
            </a:r>
          </a:p>
        </p:txBody>
      </p:sp>
      <p:sp>
        <p:nvSpPr>
          <p:cNvPr id="4" name="Slide Number Placeholder 3">
            <a:extLst>
              <a:ext uri="{FF2B5EF4-FFF2-40B4-BE49-F238E27FC236}">
                <a16:creationId xmlns:a16="http://schemas.microsoft.com/office/drawing/2014/main" id="{2DB8687C-731C-B41A-1EA6-9D0F37FE1282}"/>
              </a:ext>
            </a:extLst>
          </p:cNvPr>
          <p:cNvSpPr>
            <a:spLocks noGrp="1"/>
          </p:cNvSpPr>
          <p:nvPr>
            <p:ph type="sldNum" sz="quarter" idx="12"/>
          </p:nvPr>
        </p:nvSpPr>
        <p:spPr/>
        <p:txBody>
          <a:bodyPr/>
          <a:lstStyle/>
          <a:p>
            <a:fld id="{270B2E72-7A07-324D-86EB-A735E783C9F4}" type="slidenum">
              <a:rPr lang="en-US" smtClean="0"/>
              <a:pPr/>
              <a:t>14</a:t>
            </a:fld>
            <a:endParaRPr lang="en-US"/>
          </a:p>
        </p:txBody>
      </p:sp>
    </p:spTree>
    <p:extLst>
      <p:ext uri="{BB962C8B-B14F-4D97-AF65-F5344CB8AC3E}">
        <p14:creationId xmlns:p14="http://schemas.microsoft.com/office/powerpoint/2010/main" val="232507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E1C1-86B2-0F50-459C-32C81034003A}"/>
              </a:ext>
            </a:extLst>
          </p:cNvPr>
          <p:cNvSpPr>
            <a:spLocks noGrp="1"/>
          </p:cNvSpPr>
          <p:nvPr>
            <p:ph type="title"/>
          </p:nvPr>
        </p:nvSpPr>
        <p:spPr>
          <a:xfrm>
            <a:off x="457200" y="274638"/>
            <a:ext cx="8229600" cy="1143000"/>
          </a:xfrm>
        </p:spPr>
        <p:txBody>
          <a:bodyPr anchor="ctr">
            <a:normAutofit/>
          </a:bodyPr>
          <a:lstStyle/>
          <a:p>
            <a:r>
              <a:rPr lang="en-US" dirty="0"/>
              <a:t>User Challenges - Example</a:t>
            </a:r>
          </a:p>
        </p:txBody>
      </p:sp>
      <p:sp>
        <p:nvSpPr>
          <p:cNvPr id="13" name="TextBox 12">
            <a:extLst>
              <a:ext uri="{FF2B5EF4-FFF2-40B4-BE49-F238E27FC236}">
                <a16:creationId xmlns:a16="http://schemas.microsoft.com/office/drawing/2014/main" id="{B9CB772D-48CE-AC15-D983-612DB536FE4F}"/>
              </a:ext>
            </a:extLst>
          </p:cNvPr>
          <p:cNvSpPr txBox="1"/>
          <p:nvPr/>
        </p:nvSpPr>
        <p:spPr>
          <a:xfrm>
            <a:off x="4549491" y="1547229"/>
            <a:ext cx="4040188" cy="639762"/>
          </a:xfrm>
          <a:prstGeom prst="rect">
            <a:avLst/>
          </a:prstGeom>
        </p:spPr>
        <p:txBody>
          <a:bodyPr rtlCol="0" anchor="b">
            <a:normAutofit/>
          </a:bodyPr>
          <a:lstStyle/>
          <a:p>
            <a:pPr>
              <a:spcAft>
                <a:spcPts val="600"/>
              </a:spcAft>
            </a:pPr>
            <a:r>
              <a:rPr lang="en-US" sz="2400" dirty="0"/>
              <a:t>Feedback: The shape appears</a:t>
            </a:r>
          </a:p>
        </p:txBody>
      </p:sp>
      <p:pic>
        <p:nvPicPr>
          <p:cNvPr id="8" name="Picture 7" descr="A screenshot of a computer&#10;&#10;Description automatically generated">
            <a:extLst>
              <a:ext uri="{FF2B5EF4-FFF2-40B4-BE49-F238E27FC236}">
                <a16:creationId xmlns:a16="http://schemas.microsoft.com/office/drawing/2014/main" id="{0C95FB20-D7FB-C484-4911-76D6843371C5}"/>
              </a:ext>
            </a:extLst>
          </p:cNvPr>
          <p:cNvPicPr>
            <a:picLocks noChangeAspect="1"/>
          </p:cNvPicPr>
          <p:nvPr/>
        </p:nvPicPr>
        <p:blipFill rotWithShape="1">
          <a:blip r:embed="rId2"/>
          <a:srcRect t="10245" r="-2" b="19582"/>
          <a:stretch/>
        </p:blipFill>
        <p:spPr>
          <a:xfrm>
            <a:off x="4533106" y="2296026"/>
            <a:ext cx="4040188" cy="3951288"/>
          </a:xfrm>
          <a:prstGeom prst="rect">
            <a:avLst/>
          </a:prstGeom>
          <a:noFill/>
        </p:spPr>
      </p:pic>
      <p:sp>
        <p:nvSpPr>
          <p:cNvPr id="12" name="TextBox 11">
            <a:extLst>
              <a:ext uri="{FF2B5EF4-FFF2-40B4-BE49-F238E27FC236}">
                <a16:creationId xmlns:a16="http://schemas.microsoft.com/office/drawing/2014/main" id="{DD66722E-3164-378D-6093-98ED61CD5BD6}"/>
              </a:ext>
            </a:extLst>
          </p:cNvPr>
          <p:cNvSpPr txBox="1"/>
          <p:nvPr/>
        </p:nvSpPr>
        <p:spPr>
          <a:xfrm>
            <a:off x="360079" y="1547229"/>
            <a:ext cx="4041775" cy="639762"/>
          </a:xfrm>
          <a:prstGeom prst="rect">
            <a:avLst/>
          </a:prstGeom>
        </p:spPr>
        <p:txBody>
          <a:bodyPr rtlCol="0" anchor="b">
            <a:normAutofit/>
          </a:bodyPr>
          <a:lstStyle/>
          <a:p>
            <a:pPr>
              <a:spcAft>
                <a:spcPts val="600"/>
              </a:spcAft>
            </a:pPr>
            <a:r>
              <a:rPr lang="en-US" sz="2400" dirty="0"/>
              <a:t>Goal: Insert a Shape</a:t>
            </a:r>
          </a:p>
        </p:txBody>
      </p:sp>
      <p:pic>
        <p:nvPicPr>
          <p:cNvPr id="6" name="Picture 5" descr="A screenshot of a computer&#10;&#10;Description automatically generated">
            <a:extLst>
              <a:ext uri="{FF2B5EF4-FFF2-40B4-BE49-F238E27FC236}">
                <a16:creationId xmlns:a16="http://schemas.microsoft.com/office/drawing/2014/main" id="{2A4E5062-865C-4DFC-15C2-90EA9DCE5B49}"/>
              </a:ext>
            </a:extLst>
          </p:cNvPr>
          <p:cNvPicPr>
            <a:picLocks noChangeAspect="1"/>
          </p:cNvPicPr>
          <p:nvPr/>
        </p:nvPicPr>
        <p:blipFill rotWithShape="1">
          <a:blip r:embed="rId3"/>
          <a:srcRect l="8593" r="25430"/>
          <a:stretch/>
        </p:blipFill>
        <p:spPr>
          <a:xfrm>
            <a:off x="360079" y="2296026"/>
            <a:ext cx="4041775" cy="3951288"/>
          </a:xfrm>
          <a:prstGeom prst="rect">
            <a:avLst/>
          </a:prstGeom>
          <a:noFill/>
        </p:spPr>
      </p:pic>
      <p:sp>
        <p:nvSpPr>
          <p:cNvPr id="4" name="Slide Number Placeholder 3">
            <a:extLst>
              <a:ext uri="{FF2B5EF4-FFF2-40B4-BE49-F238E27FC236}">
                <a16:creationId xmlns:a16="http://schemas.microsoft.com/office/drawing/2014/main" id="{2DB8687C-731C-B41A-1EA6-9D0F37FE1282}"/>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15</a:t>
            </a:fld>
            <a:endParaRPr lang="en-US"/>
          </a:p>
        </p:txBody>
      </p:sp>
    </p:spTree>
    <p:extLst>
      <p:ext uri="{BB962C8B-B14F-4D97-AF65-F5344CB8AC3E}">
        <p14:creationId xmlns:p14="http://schemas.microsoft.com/office/powerpoint/2010/main" val="421369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0C30-C60D-FEDC-660F-62340513751D}"/>
              </a:ext>
            </a:extLst>
          </p:cNvPr>
          <p:cNvSpPr>
            <a:spLocks noGrp="1"/>
          </p:cNvSpPr>
          <p:nvPr>
            <p:ph type="ctrTitle"/>
          </p:nvPr>
        </p:nvSpPr>
        <p:spPr/>
        <p:txBody>
          <a:bodyPr/>
          <a:lstStyle/>
          <a:p>
            <a:r>
              <a:rPr lang="en-US" dirty="0"/>
              <a:t>Normans Models</a:t>
            </a:r>
          </a:p>
        </p:txBody>
      </p:sp>
      <p:sp>
        <p:nvSpPr>
          <p:cNvPr id="3" name="Subtitle 2">
            <a:extLst>
              <a:ext uri="{FF2B5EF4-FFF2-40B4-BE49-F238E27FC236}">
                <a16:creationId xmlns:a16="http://schemas.microsoft.com/office/drawing/2014/main" id="{62A90F7E-4534-5C14-9913-08FAAAED21C2}"/>
              </a:ext>
            </a:extLst>
          </p:cNvPr>
          <p:cNvSpPr>
            <a:spLocks noGrp="1"/>
          </p:cNvSpPr>
          <p:nvPr>
            <p:ph type="subTitle" idx="1"/>
          </p:nvPr>
        </p:nvSpPr>
        <p:spPr/>
        <p:txBody>
          <a:bodyPr/>
          <a:lstStyle/>
          <a:p>
            <a:r>
              <a:rPr lang="en-US" dirty="0"/>
              <a:t>From Mental Model to </a:t>
            </a:r>
          </a:p>
          <a:p>
            <a:r>
              <a:rPr lang="en-US" dirty="0"/>
              <a:t>Conceptual Model</a:t>
            </a:r>
          </a:p>
        </p:txBody>
      </p:sp>
    </p:spTree>
    <p:extLst>
      <p:ext uri="{BB962C8B-B14F-4D97-AF65-F5344CB8AC3E}">
        <p14:creationId xmlns:p14="http://schemas.microsoft.com/office/powerpoint/2010/main" val="3253262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p:txBody>
          <a:bodyPr/>
          <a:lstStyle/>
          <a:p>
            <a:r>
              <a:rPr lang="en-US" dirty="0"/>
              <a:t>The Mental Model</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idx="1"/>
          </p:nvPr>
        </p:nvSpPr>
        <p:spPr/>
        <p:txBody>
          <a:bodyPr/>
          <a:lstStyle/>
          <a:p>
            <a:r>
              <a:rPr lang="en-US" dirty="0"/>
              <a:t>How the user understands the operation of the system. The mental model is usually much more straightforward than reality (</a:t>
            </a:r>
            <a:r>
              <a:rPr lang="en-US" dirty="0" err="1"/>
              <a:t>eg</a:t>
            </a:r>
            <a:r>
              <a:rPr lang="en-US" dirty="0"/>
              <a:t>: Accelerator pedal makes car move)</a:t>
            </a:r>
          </a:p>
          <a:p>
            <a:r>
              <a:rPr lang="en-US" dirty="0"/>
              <a:t>User uses this to </a:t>
            </a:r>
            <a:r>
              <a:rPr lang="en-US" u="sng" dirty="0"/>
              <a:t>predict</a:t>
            </a:r>
            <a:r>
              <a:rPr lang="en-US" dirty="0"/>
              <a:t> how the system will behave with input</a:t>
            </a:r>
          </a:p>
          <a:p>
            <a:r>
              <a:rPr lang="en-US" dirty="0"/>
              <a:t>If the model fails the user can predict gaps, inconsistencies or future </a:t>
            </a:r>
            <a:r>
              <a:rPr lang="en-US" dirty="0" err="1"/>
              <a:t>behaviour</a:t>
            </a:r>
            <a:endParaRPr lang="en-US" dirty="0"/>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p:txBody>
          <a:bodyPr/>
          <a:lstStyle/>
          <a:p>
            <a:fld id="{270B2E72-7A07-324D-86EB-A735E783C9F4}" type="slidenum">
              <a:rPr lang="en-US" smtClean="0"/>
              <a:pPr/>
              <a:t>17</a:t>
            </a:fld>
            <a:endParaRPr lang="en-US"/>
          </a:p>
        </p:txBody>
      </p:sp>
    </p:spTree>
    <p:extLst>
      <p:ext uri="{BB962C8B-B14F-4D97-AF65-F5344CB8AC3E}">
        <p14:creationId xmlns:p14="http://schemas.microsoft.com/office/powerpoint/2010/main" val="422005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p:txBody>
          <a:bodyPr/>
          <a:lstStyle/>
          <a:p>
            <a:r>
              <a:rPr lang="en-US" dirty="0"/>
              <a:t>The Conceptual Model</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idx="1"/>
          </p:nvPr>
        </p:nvSpPr>
        <p:spPr/>
        <p:txBody>
          <a:bodyPr/>
          <a:lstStyle/>
          <a:p>
            <a:r>
              <a:rPr lang="en-US" dirty="0"/>
              <a:t>Conceptual model is how the system </a:t>
            </a:r>
            <a:r>
              <a:rPr lang="en-US" u="sng" dirty="0"/>
              <a:t>actually</a:t>
            </a:r>
            <a:r>
              <a:rPr lang="en-US" dirty="0"/>
              <a:t> works (</a:t>
            </a:r>
            <a:r>
              <a:rPr lang="en-US" dirty="0" err="1"/>
              <a:t>eg</a:t>
            </a:r>
            <a:r>
              <a:rPr lang="en-US" dirty="0"/>
              <a:t>: Press the brake and explain in detail how a disc brake works)</a:t>
            </a:r>
          </a:p>
          <a:p>
            <a:r>
              <a:rPr lang="en-US" dirty="0"/>
              <a:t>Offers a correct explanation or prediction of how the system operates</a:t>
            </a:r>
          </a:p>
          <a:p>
            <a:r>
              <a:rPr lang="en-US" dirty="0"/>
              <a:t>The designer is in fact developing this model</a:t>
            </a:r>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p:txBody>
          <a:bodyPr/>
          <a:lstStyle/>
          <a:p>
            <a:fld id="{270B2E72-7A07-324D-86EB-A735E783C9F4}" type="slidenum">
              <a:rPr lang="en-US" smtClean="0"/>
              <a:pPr/>
              <a:t>18</a:t>
            </a:fld>
            <a:endParaRPr lang="en-US"/>
          </a:p>
        </p:txBody>
      </p:sp>
    </p:spTree>
    <p:extLst>
      <p:ext uri="{BB962C8B-B14F-4D97-AF65-F5344CB8AC3E}">
        <p14:creationId xmlns:p14="http://schemas.microsoft.com/office/powerpoint/2010/main" val="30437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p:txBody>
          <a:bodyPr/>
          <a:lstStyle/>
          <a:p>
            <a:r>
              <a:rPr lang="en-US" dirty="0"/>
              <a:t>How They Work Together</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idx="1"/>
          </p:nvPr>
        </p:nvSpPr>
        <p:spPr/>
        <p:txBody>
          <a:bodyPr>
            <a:normAutofit fontScale="85000" lnSpcReduction="10000"/>
          </a:bodyPr>
          <a:lstStyle/>
          <a:p>
            <a:r>
              <a:rPr lang="en-US" dirty="0"/>
              <a:t>User’s develop mental models through using system, training, talking with others, and through guesswork and superstition</a:t>
            </a:r>
          </a:p>
          <a:p>
            <a:r>
              <a:rPr lang="en-US" dirty="0"/>
              <a:t>Systems have conceptual models that explain how the system actually works and allow prediction of the system’s response to user inputs</a:t>
            </a:r>
          </a:p>
          <a:p>
            <a:r>
              <a:rPr lang="en-US" dirty="0"/>
              <a:t>A strong indicator of a system’s ease of use is how easily and accurately users develop mental models</a:t>
            </a:r>
          </a:p>
          <a:p>
            <a:r>
              <a:rPr lang="en-US" dirty="0"/>
              <a:t>People use their mental model to develop a correct action sequence represented by the seven stages of action</a:t>
            </a:r>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p:txBody>
          <a:bodyPr/>
          <a:lstStyle/>
          <a:p>
            <a:fld id="{270B2E72-7A07-324D-86EB-A735E783C9F4}" type="slidenum">
              <a:rPr lang="en-US" smtClean="0"/>
              <a:pPr/>
              <a:t>19</a:t>
            </a:fld>
            <a:endParaRPr lang="en-US"/>
          </a:p>
        </p:txBody>
      </p:sp>
    </p:spTree>
    <p:extLst>
      <p:ext uri="{BB962C8B-B14F-4D97-AF65-F5344CB8AC3E}">
        <p14:creationId xmlns:p14="http://schemas.microsoft.com/office/powerpoint/2010/main" val="1469583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4BE8-4353-4265-A8E2-57064D25172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FC5DABA-96DA-4AD8-A000-1B6841DB96CC}"/>
              </a:ext>
            </a:extLst>
          </p:cNvPr>
          <p:cNvSpPr>
            <a:spLocks noGrp="1"/>
          </p:cNvSpPr>
          <p:nvPr>
            <p:ph idx="1"/>
          </p:nvPr>
        </p:nvSpPr>
        <p:spPr/>
        <p:txBody>
          <a:bodyPr>
            <a:normAutofit/>
          </a:bodyPr>
          <a:lstStyle/>
          <a:p>
            <a:r>
              <a:rPr lang="en-US" dirty="0"/>
              <a:t>Questions</a:t>
            </a:r>
          </a:p>
          <a:p>
            <a:r>
              <a:rPr lang="en-US" dirty="0"/>
              <a:t>Recap</a:t>
            </a:r>
          </a:p>
          <a:p>
            <a:r>
              <a:rPr lang="en-US" dirty="0"/>
              <a:t>Design Principles</a:t>
            </a:r>
          </a:p>
          <a:p>
            <a:pPr lvl="1"/>
            <a:endParaRPr lang="en-US" dirty="0"/>
          </a:p>
        </p:txBody>
      </p:sp>
      <p:sp>
        <p:nvSpPr>
          <p:cNvPr id="4" name="Slide Number Placeholder 3">
            <a:extLst>
              <a:ext uri="{FF2B5EF4-FFF2-40B4-BE49-F238E27FC236}">
                <a16:creationId xmlns:a16="http://schemas.microsoft.com/office/drawing/2014/main" id="{78DA209C-388F-40D2-ACBC-7FEDA0709436}"/>
              </a:ext>
            </a:extLst>
          </p:cNvPr>
          <p:cNvSpPr>
            <a:spLocks noGrp="1"/>
          </p:cNvSpPr>
          <p:nvPr>
            <p:ph type="sldNum" sz="quarter" idx="12"/>
          </p:nvPr>
        </p:nvSpPr>
        <p:spPr/>
        <p:txBody>
          <a:bodyPr/>
          <a:lstStyle/>
          <a:p>
            <a:fld id="{270B2E72-7A07-324D-86EB-A735E783C9F4}" type="slidenum">
              <a:rPr lang="en-US" smtClean="0"/>
              <a:pPr/>
              <a:t>2</a:t>
            </a:fld>
            <a:endParaRPr lang="en-US"/>
          </a:p>
        </p:txBody>
      </p:sp>
    </p:spTree>
    <p:extLst>
      <p:ext uri="{BB962C8B-B14F-4D97-AF65-F5344CB8AC3E}">
        <p14:creationId xmlns:p14="http://schemas.microsoft.com/office/powerpoint/2010/main" val="364241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p:txBody>
          <a:bodyPr>
            <a:normAutofit fontScale="90000"/>
          </a:bodyPr>
          <a:lstStyle/>
          <a:p>
            <a:r>
              <a:rPr lang="en-US" dirty="0"/>
              <a:t>How to Reveal the Conceptual Model</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idx="1"/>
          </p:nvPr>
        </p:nvSpPr>
        <p:spPr/>
        <p:txBody>
          <a:bodyPr>
            <a:normAutofit/>
          </a:bodyPr>
          <a:lstStyle/>
          <a:p>
            <a:r>
              <a:rPr lang="en-US" dirty="0"/>
              <a:t>Affordance</a:t>
            </a:r>
          </a:p>
          <a:p>
            <a:r>
              <a:rPr lang="en-US" dirty="0"/>
              <a:t>Metaphors</a:t>
            </a:r>
          </a:p>
          <a:p>
            <a:r>
              <a:rPr lang="en-US" dirty="0"/>
              <a:t>Spatial Mapping</a:t>
            </a:r>
          </a:p>
          <a:p>
            <a:r>
              <a:rPr lang="en-US" dirty="0"/>
              <a:t>Direct Manipulation</a:t>
            </a:r>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p:txBody>
          <a:bodyPr/>
          <a:lstStyle/>
          <a:p>
            <a:fld id="{270B2E72-7A07-324D-86EB-A735E783C9F4}" type="slidenum">
              <a:rPr lang="en-US" smtClean="0"/>
              <a:pPr/>
              <a:t>20</a:t>
            </a:fld>
            <a:endParaRPr lang="en-US"/>
          </a:p>
        </p:txBody>
      </p:sp>
    </p:spTree>
    <p:extLst>
      <p:ext uri="{BB962C8B-B14F-4D97-AF65-F5344CB8AC3E}">
        <p14:creationId xmlns:p14="http://schemas.microsoft.com/office/powerpoint/2010/main" val="2394186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1792288" y="4800600"/>
            <a:ext cx="5486400" cy="566738"/>
          </a:xfrm>
        </p:spPr>
        <p:txBody>
          <a:bodyPr anchor="b">
            <a:normAutofit/>
          </a:bodyPr>
          <a:lstStyle/>
          <a:p>
            <a:r>
              <a:rPr lang="en-US" dirty="0"/>
              <a:t>Affordance</a:t>
            </a:r>
          </a:p>
        </p:txBody>
      </p:sp>
      <p:pic>
        <p:nvPicPr>
          <p:cNvPr id="7" name="Picture 6" descr="A blue star with a yellow center&#10;&#10;Description automatically generated">
            <a:extLst>
              <a:ext uri="{FF2B5EF4-FFF2-40B4-BE49-F238E27FC236}">
                <a16:creationId xmlns:a16="http://schemas.microsoft.com/office/drawing/2014/main" id="{91E9A60F-8399-BF3E-EE80-D54BAB67CDC1}"/>
              </a:ext>
            </a:extLst>
          </p:cNvPr>
          <p:cNvPicPr>
            <a:picLocks noChangeAspect="1"/>
          </p:cNvPicPr>
          <p:nvPr/>
        </p:nvPicPr>
        <p:blipFill>
          <a:blip r:embed="rId2"/>
          <a:stretch>
            <a:fillRect/>
          </a:stretch>
        </p:blipFill>
        <p:spPr>
          <a:xfrm>
            <a:off x="2646612" y="612775"/>
            <a:ext cx="3777751" cy="4114800"/>
          </a:xfrm>
          <a:prstGeom prst="rect">
            <a:avLst/>
          </a:prstGeom>
          <a:noFill/>
        </p:spPr>
      </p:pic>
      <p:sp>
        <p:nvSpPr>
          <p:cNvPr id="3" name="Content Placeholder 2">
            <a:extLst>
              <a:ext uri="{FF2B5EF4-FFF2-40B4-BE49-F238E27FC236}">
                <a16:creationId xmlns:a16="http://schemas.microsoft.com/office/drawing/2014/main" id="{F7DC5C68-E669-57F7-97B2-C19B0923E5D0}"/>
              </a:ext>
            </a:extLst>
          </p:cNvPr>
          <p:cNvSpPr>
            <a:spLocks noGrp="1"/>
          </p:cNvSpPr>
          <p:nvPr>
            <p:ph type="body" sz="half" idx="2"/>
          </p:nvPr>
        </p:nvSpPr>
        <p:spPr>
          <a:xfrm>
            <a:off x="1792288" y="5367338"/>
            <a:ext cx="5486400" cy="804862"/>
          </a:xfrm>
        </p:spPr>
        <p:txBody>
          <a:bodyPr>
            <a:normAutofit/>
          </a:bodyPr>
          <a:lstStyle/>
          <a:p>
            <a:r>
              <a:rPr lang="en-US" dirty="0"/>
              <a:t>Help the user know what to do without pictures, labels or instructions</a:t>
            </a:r>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21</a:t>
            </a:fld>
            <a:endParaRPr lang="en-US"/>
          </a:p>
        </p:txBody>
      </p:sp>
    </p:spTree>
    <p:extLst>
      <p:ext uri="{BB962C8B-B14F-4D97-AF65-F5344CB8AC3E}">
        <p14:creationId xmlns:p14="http://schemas.microsoft.com/office/powerpoint/2010/main" val="85515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1792288" y="4800600"/>
            <a:ext cx="5486400" cy="566738"/>
          </a:xfrm>
        </p:spPr>
        <p:txBody>
          <a:bodyPr anchor="b">
            <a:normAutofit/>
          </a:bodyPr>
          <a:lstStyle/>
          <a:p>
            <a:r>
              <a:rPr lang="en-US" dirty="0"/>
              <a:t>Metaphors</a:t>
            </a:r>
          </a:p>
        </p:txBody>
      </p:sp>
      <p:pic>
        <p:nvPicPr>
          <p:cNvPr id="5" name="Picture 4">
            <a:extLst>
              <a:ext uri="{FF2B5EF4-FFF2-40B4-BE49-F238E27FC236}">
                <a16:creationId xmlns:a16="http://schemas.microsoft.com/office/drawing/2014/main" id="{79B53B91-E263-549D-27C7-5400C69CB615}"/>
              </a:ext>
            </a:extLst>
          </p:cNvPr>
          <p:cNvPicPr>
            <a:picLocks noChangeAspect="1"/>
          </p:cNvPicPr>
          <p:nvPr/>
        </p:nvPicPr>
        <p:blipFill>
          <a:blip r:embed="rId2"/>
          <a:stretch>
            <a:fillRect/>
          </a:stretch>
        </p:blipFill>
        <p:spPr>
          <a:xfrm>
            <a:off x="1863540" y="612775"/>
            <a:ext cx="5343896" cy="4114800"/>
          </a:xfrm>
          <a:prstGeom prst="rect">
            <a:avLst/>
          </a:prstGeom>
          <a:noFill/>
        </p:spPr>
      </p:pic>
      <p:sp>
        <p:nvSpPr>
          <p:cNvPr id="3" name="Content Placeholder 2">
            <a:extLst>
              <a:ext uri="{FF2B5EF4-FFF2-40B4-BE49-F238E27FC236}">
                <a16:creationId xmlns:a16="http://schemas.microsoft.com/office/drawing/2014/main" id="{F7DC5C68-E669-57F7-97B2-C19B0923E5D0}"/>
              </a:ext>
            </a:extLst>
          </p:cNvPr>
          <p:cNvSpPr>
            <a:spLocks noGrp="1"/>
          </p:cNvSpPr>
          <p:nvPr>
            <p:ph type="body" sz="half" idx="2"/>
          </p:nvPr>
        </p:nvSpPr>
        <p:spPr>
          <a:xfrm>
            <a:off x="1792288" y="5367338"/>
            <a:ext cx="5486400" cy="804862"/>
          </a:xfrm>
        </p:spPr>
        <p:txBody>
          <a:bodyPr>
            <a:normAutofit/>
          </a:bodyPr>
          <a:lstStyle/>
          <a:p>
            <a:r>
              <a:rPr lang="en-US" dirty="0"/>
              <a:t>Creates a theme of how a design works. This creates an </a:t>
            </a:r>
            <a:r>
              <a:rPr lang="en-US" b="1" dirty="0"/>
              <a:t>agreement</a:t>
            </a:r>
            <a:r>
              <a:rPr lang="en-US" dirty="0"/>
              <a:t> between the designer's vision and what the user expects to happen</a:t>
            </a:r>
            <a:endParaRPr lang="en-US" b="1" dirty="0"/>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22</a:t>
            </a:fld>
            <a:endParaRPr lang="en-US"/>
          </a:p>
        </p:txBody>
      </p:sp>
    </p:spTree>
    <p:extLst>
      <p:ext uri="{BB962C8B-B14F-4D97-AF65-F5344CB8AC3E}">
        <p14:creationId xmlns:p14="http://schemas.microsoft.com/office/powerpoint/2010/main" val="407381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1792288" y="4800600"/>
            <a:ext cx="5486400" cy="566738"/>
          </a:xfrm>
        </p:spPr>
        <p:txBody>
          <a:bodyPr anchor="b">
            <a:normAutofit/>
          </a:bodyPr>
          <a:lstStyle/>
          <a:p>
            <a:r>
              <a:rPr lang="en-US" dirty="0"/>
              <a:t>Spatial Mapping</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type="body" sz="half" idx="2"/>
          </p:nvPr>
        </p:nvSpPr>
        <p:spPr>
          <a:xfrm>
            <a:off x="1792288" y="5367338"/>
            <a:ext cx="5486400" cy="804862"/>
          </a:xfrm>
        </p:spPr>
        <p:txBody>
          <a:bodyPr>
            <a:normAutofit/>
          </a:bodyPr>
          <a:lstStyle/>
          <a:p>
            <a:r>
              <a:rPr lang="en-US" dirty="0"/>
              <a:t>Relate the design to the real-world mapping. Move the control to have an anticipated effect.</a:t>
            </a:r>
            <a:endParaRPr lang="en-US" b="1" dirty="0"/>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23</a:t>
            </a:fld>
            <a:endParaRPr lang="en-US"/>
          </a:p>
        </p:txBody>
      </p:sp>
      <p:pic>
        <p:nvPicPr>
          <p:cNvPr id="6" name="Picture 5">
            <a:extLst>
              <a:ext uri="{FF2B5EF4-FFF2-40B4-BE49-F238E27FC236}">
                <a16:creationId xmlns:a16="http://schemas.microsoft.com/office/drawing/2014/main" id="{37B2F816-7C2F-7F3F-829D-7CA7CCF2F151}"/>
              </a:ext>
            </a:extLst>
          </p:cNvPr>
          <p:cNvPicPr>
            <a:picLocks noChangeAspect="1"/>
          </p:cNvPicPr>
          <p:nvPr/>
        </p:nvPicPr>
        <p:blipFill>
          <a:blip r:embed="rId2"/>
          <a:stretch>
            <a:fillRect/>
          </a:stretch>
        </p:blipFill>
        <p:spPr>
          <a:xfrm>
            <a:off x="755697" y="784187"/>
            <a:ext cx="4914542" cy="2441816"/>
          </a:xfrm>
          <a:prstGeom prst="rect">
            <a:avLst/>
          </a:prstGeom>
        </p:spPr>
      </p:pic>
      <p:pic>
        <p:nvPicPr>
          <p:cNvPr id="8" name="Picture 7">
            <a:extLst>
              <a:ext uri="{FF2B5EF4-FFF2-40B4-BE49-F238E27FC236}">
                <a16:creationId xmlns:a16="http://schemas.microsoft.com/office/drawing/2014/main" id="{5E76F431-1C1E-5C2E-8B89-C8582DC8D900}"/>
              </a:ext>
            </a:extLst>
          </p:cNvPr>
          <p:cNvPicPr>
            <a:picLocks noChangeAspect="1"/>
          </p:cNvPicPr>
          <p:nvPr/>
        </p:nvPicPr>
        <p:blipFill>
          <a:blip r:embed="rId3"/>
          <a:stretch>
            <a:fillRect/>
          </a:stretch>
        </p:blipFill>
        <p:spPr>
          <a:xfrm>
            <a:off x="4497559" y="1823342"/>
            <a:ext cx="4189242" cy="3260627"/>
          </a:xfrm>
          <a:prstGeom prst="rect">
            <a:avLst/>
          </a:prstGeom>
        </p:spPr>
      </p:pic>
    </p:spTree>
    <p:extLst>
      <p:ext uri="{BB962C8B-B14F-4D97-AF65-F5344CB8AC3E}">
        <p14:creationId xmlns:p14="http://schemas.microsoft.com/office/powerpoint/2010/main" val="2062144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1792288" y="4800600"/>
            <a:ext cx="5486400" cy="566738"/>
          </a:xfrm>
        </p:spPr>
        <p:txBody>
          <a:bodyPr anchor="b">
            <a:normAutofit/>
          </a:bodyPr>
          <a:lstStyle/>
          <a:p>
            <a:r>
              <a:rPr lang="en-US" dirty="0"/>
              <a:t>Direct Manipulation</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type="body" sz="half" idx="2"/>
          </p:nvPr>
        </p:nvSpPr>
        <p:spPr>
          <a:xfrm>
            <a:off x="1792288" y="5367338"/>
            <a:ext cx="5486400" cy="804862"/>
          </a:xfrm>
        </p:spPr>
        <p:txBody>
          <a:bodyPr>
            <a:normAutofit/>
          </a:bodyPr>
          <a:lstStyle/>
          <a:p>
            <a:r>
              <a:rPr lang="en-US" dirty="0"/>
              <a:t>Interaction with the exact on-screen visual through an interface. Representation of the object in question is continuous. </a:t>
            </a:r>
            <a:endParaRPr lang="en-US" b="1" dirty="0"/>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24</a:t>
            </a:fld>
            <a:endParaRPr lang="en-US"/>
          </a:p>
        </p:txBody>
      </p:sp>
      <p:pic>
        <p:nvPicPr>
          <p:cNvPr id="5" name="Picture 4">
            <a:extLst>
              <a:ext uri="{FF2B5EF4-FFF2-40B4-BE49-F238E27FC236}">
                <a16:creationId xmlns:a16="http://schemas.microsoft.com/office/drawing/2014/main" id="{B34A776E-3141-7E77-C61E-76EDF0287727}"/>
              </a:ext>
            </a:extLst>
          </p:cNvPr>
          <p:cNvPicPr>
            <a:picLocks noChangeAspect="1"/>
          </p:cNvPicPr>
          <p:nvPr/>
        </p:nvPicPr>
        <p:blipFill>
          <a:blip r:embed="rId2"/>
          <a:stretch>
            <a:fillRect/>
          </a:stretch>
        </p:blipFill>
        <p:spPr>
          <a:xfrm>
            <a:off x="479659" y="538162"/>
            <a:ext cx="3382837" cy="1519238"/>
          </a:xfrm>
          <a:prstGeom prst="rect">
            <a:avLst/>
          </a:prstGeom>
        </p:spPr>
      </p:pic>
      <p:pic>
        <p:nvPicPr>
          <p:cNvPr id="7" name="Picture 6">
            <a:extLst>
              <a:ext uri="{FF2B5EF4-FFF2-40B4-BE49-F238E27FC236}">
                <a16:creationId xmlns:a16="http://schemas.microsoft.com/office/drawing/2014/main" id="{95C60684-12DC-A712-603A-881EF5E08FEC}"/>
              </a:ext>
            </a:extLst>
          </p:cNvPr>
          <p:cNvPicPr>
            <a:picLocks noChangeAspect="1"/>
          </p:cNvPicPr>
          <p:nvPr/>
        </p:nvPicPr>
        <p:blipFill>
          <a:blip r:embed="rId3"/>
          <a:stretch>
            <a:fillRect/>
          </a:stretch>
        </p:blipFill>
        <p:spPr>
          <a:xfrm>
            <a:off x="4278237" y="1490662"/>
            <a:ext cx="4304097" cy="2098248"/>
          </a:xfrm>
          <a:prstGeom prst="rect">
            <a:avLst/>
          </a:prstGeom>
        </p:spPr>
      </p:pic>
      <p:pic>
        <p:nvPicPr>
          <p:cNvPr id="9" name="Picture 8">
            <a:extLst>
              <a:ext uri="{FF2B5EF4-FFF2-40B4-BE49-F238E27FC236}">
                <a16:creationId xmlns:a16="http://schemas.microsoft.com/office/drawing/2014/main" id="{696CF0BE-BC1A-1630-B627-7B1A4B49410A}"/>
              </a:ext>
            </a:extLst>
          </p:cNvPr>
          <p:cNvPicPr>
            <a:picLocks noChangeAspect="1"/>
          </p:cNvPicPr>
          <p:nvPr/>
        </p:nvPicPr>
        <p:blipFill>
          <a:blip r:embed="rId4"/>
          <a:stretch>
            <a:fillRect/>
          </a:stretch>
        </p:blipFill>
        <p:spPr>
          <a:xfrm>
            <a:off x="479659" y="2198393"/>
            <a:ext cx="3615698" cy="2602207"/>
          </a:xfrm>
          <a:prstGeom prst="rect">
            <a:avLst/>
          </a:prstGeom>
        </p:spPr>
      </p:pic>
    </p:spTree>
    <p:extLst>
      <p:ext uri="{BB962C8B-B14F-4D97-AF65-F5344CB8AC3E}">
        <p14:creationId xmlns:p14="http://schemas.microsoft.com/office/powerpoint/2010/main" val="1329172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0C30-C60D-FEDC-660F-62340513751D}"/>
              </a:ext>
            </a:extLst>
          </p:cNvPr>
          <p:cNvSpPr>
            <a:spLocks noGrp="1"/>
          </p:cNvSpPr>
          <p:nvPr>
            <p:ph type="ctrTitle"/>
          </p:nvPr>
        </p:nvSpPr>
        <p:spPr/>
        <p:txBody>
          <a:bodyPr/>
          <a:lstStyle/>
          <a:p>
            <a:r>
              <a:rPr lang="en-US" dirty="0"/>
              <a:t>Design Guidelines</a:t>
            </a:r>
          </a:p>
        </p:txBody>
      </p:sp>
      <p:sp>
        <p:nvSpPr>
          <p:cNvPr id="3" name="Subtitle 2">
            <a:extLst>
              <a:ext uri="{FF2B5EF4-FFF2-40B4-BE49-F238E27FC236}">
                <a16:creationId xmlns:a16="http://schemas.microsoft.com/office/drawing/2014/main" id="{62A90F7E-4534-5C14-9913-08FAAAED21C2}"/>
              </a:ext>
            </a:extLst>
          </p:cNvPr>
          <p:cNvSpPr>
            <a:spLocks noGrp="1"/>
          </p:cNvSpPr>
          <p:nvPr>
            <p:ph type="subTitle" idx="1"/>
          </p:nvPr>
        </p:nvSpPr>
        <p:spPr/>
        <p:txBody>
          <a:bodyPr/>
          <a:lstStyle/>
          <a:p>
            <a:r>
              <a:rPr lang="en-US" dirty="0"/>
              <a:t>Here’s what we recommend…</a:t>
            </a:r>
          </a:p>
        </p:txBody>
      </p:sp>
    </p:spTree>
    <p:extLst>
      <p:ext uri="{BB962C8B-B14F-4D97-AF65-F5344CB8AC3E}">
        <p14:creationId xmlns:p14="http://schemas.microsoft.com/office/powerpoint/2010/main" val="388312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E1C1-86B2-0F50-459C-32C81034003A}"/>
              </a:ext>
            </a:extLst>
          </p:cNvPr>
          <p:cNvSpPr>
            <a:spLocks noGrp="1"/>
          </p:cNvSpPr>
          <p:nvPr>
            <p:ph type="title"/>
          </p:nvPr>
        </p:nvSpPr>
        <p:spPr/>
        <p:txBody>
          <a:bodyPr/>
          <a:lstStyle/>
          <a:p>
            <a:r>
              <a:rPr lang="en-US" dirty="0"/>
              <a:t>10 Usability Heuristics</a:t>
            </a:r>
          </a:p>
        </p:txBody>
      </p:sp>
      <p:sp>
        <p:nvSpPr>
          <p:cNvPr id="3" name="Content Placeholder 2">
            <a:extLst>
              <a:ext uri="{FF2B5EF4-FFF2-40B4-BE49-F238E27FC236}">
                <a16:creationId xmlns:a16="http://schemas.microsoft.com/office/drawing/2014/main" id="{B2FF8C8D-8EC2-86C2-B2A1-F37EAFDD2747}"/>
              </a:ext>
            </a:extLst>
          </p:cNvPr>
          <p:cNvSpPr>
            <a:spLocks noGrp="1"/>
          </p:cNvSpPr>
          <p:nvPr>
            <p:ph idx="1"/>
          </p:nvPr>
        </p:nvSpPr>
        <p:spPr/>
        <p:txBody>
          <a:bodyPr numCol="2">
            <a:normAutofit lnSpcReduction="10000"/>
          </a:bodyPr>
          <a:lstStyle/>
          <a:p>
            <a:pPr marL="971550" lvl="1" indent="-514350">
              <a:buFont typeface="+mj-lt"/>
              <a:buAutoNum type="arabicPeriod"/>
            </a:pPr>
            <a:r>
              <a:rPr lang="en-US" dirty="0"/>
              <a:t>Visibility of System Status</a:t>
            </a:r>
          </a:p>
          <a:p>
            <a:pPr marL="971550" lvl="1" indent="-514350">
              <a:buFont typeface="+mj-lt"/>
              <a:buAutoNum type="arabicPeriod"/>
            </a:pPr>
            <a:r>
              <a:rPr lang="en-US" dirty="0"/>
              <a:t>Match Between System and Real World</a:t>
            </a:r>
          </a:p>
          <a:p>
            <a:pPr marL="971550" lvl="1" indent="-514350">
              <a:buFont typeface="+mj-lt"/>
              <a:buAutoNum type="arabicPeriod"/>
            </a:pPr>
            <a:r>
              <a:rPr lang="en-US" dirty="0"/>
              <a:t>User Control and Freedom</a:t>
            </a:r>
          </a:p>
          <a:p>
            <a:pPr marL="971550" lvl="1" indent="-514350">
              <a:buFont typeface="+mj-lt"/>
              <a:buAutoNum type="arabicPeriod"/>
            </a:pPr>
            <a:r>
              <a:rPr lang="en-US" dirty="0"/>
              <a:t>Consistency and Standards</a:t>
            </a:r>
          </a:p>
          <a:p>
            <a:pPr marL="971550" lvl="1" indent="-514350">
              <a:buFont typeface="+mj-lt"/>
              <a:buAutoNum type="arabicPeriod"/>
            </a:pPr>
            <a:r>
              <a:rPr lang="en-US" dirty="0"/>
              <a:t>Error Prevention</a:t>
            </a:r>
          </a:p>
          <a:p>
            <a:pPr marL="971550" lvl="1" indent="-514350">
              <a:buFont typeface="+mj-lt"/>
              <a:buAutoNum type="arabicPeriod"/>
            </a:pPr>
            <a:r>
              <a:rPr lang="en-US" dirty="0"/>
              <a:t>Recognition Over Recall</a:t>
            </a:r>
          </a:p>
          <a:p>
            <a:pPr marL="971550" lvl="1" indent="-514350">
              <a:buFont typeface="+mj-lt"/>
              <a:buAutoNum type="arabicPeriod"/>
            </a:pPr>
            <a:r>
              <a:rPr lang="en-US" dirty="0"/>
              <a:t>Flexibility and Efficiency</a:t>
            </a:r>
          </a:p>
          <a:p>
            <a:pPr marL="971550" lvl="1" indent="-514350">
              <a:buFont typeface="+mj-lt"/>
              <a:buAutoNum type="arabicPeriod"/>
            </a:pPr>
            <a:r>
              <a:rPr lang="en-US" dirty="0"/>
              <a:t>Aesthetic and Minimalist Design</a:t>
            </a:r>
          </a:p>
          <a:p>
            <a:pPr marL="971550" lvl="1" indent="-514350">
              <a:buFont typeface="+mj-lt"/>
              <a:buAutoNum type="arabicPeriod"/>
            </a:pPr>
            <a:r>
              <a:rPr lang="en-US" dirty="0"/>
              <a:t>Help Users Recover from Errors</a:t>
            </a:r>
          </a:p>
          <a:p>
            <a:pPr marL="971550" lvl="1" indent="-514350">
              <a:buFont typeface="+mj-lt"/>
              <a:buAutoNum type="arabicPeriod"/>
            </a:pPr>
            <a:r>
              <a:rPr lang="en-US" dirty="0"/>
              <a:t>Help and </a:t>
            </a:r>
            <a:r>
              <a:rPr lang="en-US" dirty="0" err="1"/>
              <a:t>Documenation</a:t>
            </a:r>
            <a:endParaRPr lang="en-US" dirty="0"/>
          </a:p>
        </p:txBody>
      </p:sp>
      <p:sp>
        <p:nvSpPr>
          <p:cNvPr id="4" name="Slide Number Placeholder 3">
            <a:extLst>
              <a:ext uri="{FF2B5EF4-FFF2-40B4-BE49-F238E27FC236}">
                <a16:creationId xmlns:a16="http://schemas.microsoft.com/office/drawing/2014/main" id="{2DB8687C-731C-B41A-1EA6-9D0F37FE1282}"/>
              </a:ext>
            </a:extLst>
          </p:cNvPr>
          <p:cNvSpPr>
            <a:spLocks noGrp="1"/>
          </p:cNvSpPr>
          <p:nvPr>
            <p:ph type="sldNum" sz="quarter" idx="12"/>
          </p:nvPr>
        </p:nvSpPr>
        <p:spPr/>
        <p:txBody>
          <a:bodyPr/>
          <a:lstStyle/>
          <a:p>
            <a:fld id="{270B2E72-7A07-324D-86EB-A735E783C9F4}" type="slidenum">
              <a:rPr lang="en-US" smtClean="0"/>
              <a:pPr/>
              <a:t>26</a:t>
            </a:fld>
            <a:endParaRPr lang="en-US"/>
          </a:p>
        </p:txBody>
      </p:sp>
    </p:spTree>
    <p:extLst>
      <p:ext uri="{BB962C8B-B14F-4D97-AF65-F5344CB8AC3E}">
        <p14:creationId xmlns:p14="http://schemas.microsoft.com/office/powerpoint/2010/main" val="4157595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457200" y="274638"/>
            <a:ext cx="8229600" cy="1143000"/>
          </a:xfrm>
        </p:spPr>
        <p:txBody>
          <a:bodyPr anchor="ctr">
            <a:normAutofit/>
          </a:bodyPr>
          <a:lstStyle/>
          <a:p>
            <a:r>
              <a:rPr lang="en-US" dirty="0"/>
              <a:t>1. Visibility of System State</a:t>
            </a:r>
          </a:p>
        </p:txBody>
      </p:sp>
      <p:pic>
        <p:nvPicPr>
          <p:cNvPr id="5" name="Picture 4">
            <a:extLst>
              <a:ext uri="{FF2B5EF4-FFF2-40B4-BE49-F238E27FC236}">
                <a16:creationId xmlns:a16="http://schemas.microsoft.com/office/drawing/2014/main" id="{7920E765-1666-FA6B-33B7-3D3E23DDC934}"/>
              </a:ext>
            </a:extLst>
          </p:cNvPr>
          <p:cNvPicPr>
            <a:picLocks noChangeAspect="1"/>
          </p:cNvPicPr>
          <p:nvPr/>
        </p:nvPicPr>
        <p:blipFill>
          <a:blip r:embed="rId2"/>
          <a:stretch>
            <a:fillRect/>
          </a:stretch>
        </p:blipFill>
        <p:spPr>
          <a:xfrm>
            <a:off x="457200" y="2429478"/>
            <a:ext cx="4038600" cy="2867406"/>
          </a:xfrm>
          <a:prstGeom prst="rect">
            <a:avLst/>
          </a:prstGeom>
          <a:noFill/>
        </p:spPr>
      </p:pic>
      <p:sp>
        <p:nvSpPr>
          <p:cNvPr id="3" name="Content Placeholder 2">
            <a:extLst>
              <a:ext uri="{FF2B5EF4-FFF2-40B4-BE49-F238E27FC236}">
                <a16:creationId xmlns:a16="http://schemas.microsoft.com/office/drawing/2014/main" id="{F7DC5C68-E669-57F7-97B2-C19B0923E5D0}"/>
              </a:ext>
            </a:extLst>
          </p:cNvPr>
          <p:cNvSpPr>
            <a:spLocks noGrp="1"/>
          </p:cNvSpPr>
          <p:nvPr>
            <p:ph sz="half" idx="2"/>
          </p:nvPr>
        </p:nvSpPr>
        <p:spPr>
          <a:xfrm>
            <a:off x="4648200" y="1600200"/>
            <a:ext cx="4038600" cy="4525963"/>
          </a:xfrm>
        </p:spPr>
        <p:txBody>
          <a:bodyPr>
            <a:normAutofit/>
          </a:bodyPr>
          <a:lstStyle/>
          <a:p>
            <a:pPr marL="0" indent="0">
              <a:buNone/>
            </a:pPr>
            <a:r>
              <a:rPr lang="en-US" dirty="0"/>
              <a:t>The design should always keep users informed about what is going on, through appropriate feedback within a reasonable amount of time.</a:t>
            </a:r>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27</a:t>
            </a:fld>
            <a:endParaRPr lang="en-US"/>
          </a:p>
        </p:txBody>
      </p:sp>
      <p:sp>
        <p:nvSpPr>
          <p:cNvPr id="6" name="TextBox 5">
            <a:extLst>
              <a:ext uri="{FF2B5EF4-FFF2-40B4-BE49-F238E27FC236}">
                <a16:creationId xmlns:a16="http://schemas.microsoft.com/office/drawing/2014/main" id="{7BA704C6-7B39-AFE3-1820-BD7B8A81CD50}"/>
              </a:ext>
            </a:extLst>
          </p:cNvPr>
          <p:cNvSpPr txBox="1"/>
          <p:nvPr/>
        </p:nvSpPr>
        <p:spPr>
          <a:xfrm>
            <a:off x="1891820" y="5296884"/>
            <a:ext cx="1169359" cy="369332"/>
          </a:xfrm>
          <a:prstGeom prst="rect">
            <a:avLst/>
          </a:prstGeom>
          <a:noFill/>
        </p:spPr>
        <p:txBody>
          <a:bodyPr wrap="none" rtlCol="0">
            <a:spAutoFit/>
          </a:bodyPr>
          <a:lstStyle/>
          <a:p>
            <a:r>
              <a:rPr lang="en-US" dirty="0"/>
              <a:t>Mall Maps</a:t>
            </a:r>
          </a:p>
        </p:txBody>
      </p:sp>
    </p:spTree>
    <p:extLst>
      <p:ext uri="{BB962C8B-B14F-4D97-AF65-F5344CB8AC3E}">
        <p14:creationId xmlns:p14="http://schemas.microsoft.com/office/powerpoint/2010/main" val="1267798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457200" y="274638"/>
            <a:ext cx="8229600" cy="1143000"/>
          </a:xfrm>
        </p:spPr>
        <p:txBody>
          <a:bodyPr anchor="ctr">
            <a:normAutofit/>
          </a:bodyPr>
          <a:lstStyle/>
          <a:p>
            <a:r>
              <a:rPr lang="en-US" sz="3200" dirty="0"/>
              <a:t>2. Match Between System and Real World</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sz="half" idx="1"/>
          </p:nvPr>
        </p:nvSpPr>
        <p:spPr>
          <a:xfrm>
            <a:off x="457200" y="1600200"/>
            <a:ext cx="4038600" cy="4525963"/>
          </a:xfrm>
        </p:spPr>
        <p:txBody>
          <a:bodyPr>
            <a:normAutofit/>
          </a:bodyPr>
          <a:lstStyle/>
          <a:p>
            <a:pPr marL="0" indent="0">
              <a:buNone/>
            </a:pPr>
            <a:r>
              <a:rPr lang="en-US" dirty="0"/>
              <a:t>The design should speak the users' language. Use words, phrases, and concepts familiar to the user, rather than internal jargon. Follow real-world conventions, making information appear in a natural and logical order.</a:t>
            </a:r>
          </a:p>
        </p:txBody>
      </p:sp>
      <p:pic>
        <p:nvPicPr>
          <p:cNvPr id="7" name="Picture 6">
            <a:extLst>
              <a:ext uri="{FF2B5EF4-FFF2-40B4-BE49-F238E27FC236}">
                <a16:creationId xmlns:a16="http://schemas.microsoft.com/office/drawing/2014/main" id="{95CB953C-2B8A-AC36-5B89-5C7465EC1D1E}"/>
              </a:ext>
            </a:extLst>
          </p:cNvPr>
          <p:cNvPicPr>
            <a:picLocks noChangeAspect="1"/>
          </p:cNvPicPr>
          <p:nvPr/>
        </p:nvPicPr>
        <p:blipFill>
          <a:blip r:embed="rId2"/>
          <a:stretch>
            <a:fillRect/>
          </a:stretch>
        </p:blipFill>
        <p:spPr>
          <a:xfrm>
            <a:off x="4648200" y="2131095"/>
            <a:ext cx="4038600" cy="2867406"/>
          </a:xfrm>
          <a:prstGeom prst="rect">
            <a:avLst/>
          </a:prstGeom>
          <a:noFill/>
        </p:spPr>
      </p:pic>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28</a:t>
            </a:fld>
            <a:endParaRPr lang="en-US"/>
          </a:p>
        </p:txBody>
      </p:sp>
      <p:sp>
        <p:nvSpPr>
          <p:cNvPr id="8" name="TextBox 7">
            <a:extLst>
              <a:ext uri="{FF2B5EF4-FFF2-40B4-BE49-F238E27FC236}">
                <a16:creationId xmlns:a16="http://schemas.microsoft.com/office/drawing/2014/main" id="{00293457-4B5D-FE3D-2D6D-57365C017E45}"/>
              </a:ext>
            </a:extLst>
          </p:cNvPr>
          <p:cNvSpPr txBox="1"/>
          <p:nvPr/>
        </p:nvSpPr>
        <p:spPr>
          <a:xfrm>
            <a:off x="5739393" y="4998501"/>
            <a:ext cx="1856214" cy="369332"/>
          </a:xfrm>
          <a:prstGeom prst="rect">
            <a:avLst/>
          </a:prstGeom>
          <a:noFill/>
        </p:spPr>
        <p:txBody>
          <a:bodyPr wrap="none" rtlCol="0">
            <a:spAutoFit/>
          </a:bodyPr>
          <a:lstStyle/>
          <a:p>
            <a:r>
              <a:rPr lang="en-US" dirty="0"/>
              <a:t>Stovetop Controls</a:t>
            </a:r>
          </a:p>
        </p:txBody>
      </p:sp>
    </p:spTree>
    <p:extLst>
      <p:ext uri="{BB962C8B-B14F-4D97-AF65-F5344CB8AC3E}">
        <p14:creationId xmlns:p14="http://schemas.microsoft.com/office/powerpoint/2010/main" val="1385688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457200" y="274638"/>
            <a:ext cx="8229600" cy="1143000"/>
          </a:xfrm>
        </p:spPr>
        <p:txBody>
          <a:bodyPr anchor="ctr">
            <a:normAutofit/>
          </a:bodyPr>
          <a:lstStyle/>
          <a:p>
            <a:r>
              <a:rPr lang="en-US" dirty="0"/>
              <a:t>3. User Control and Freedom</a:t>
            </a:r>
          </a:p>
        </p:txBody>
      </p:sp>
      <p:pic>
        <p:nvPicPr>
          <p:cNvPr id="7" name="Picture 6">
            <a:extLst>
              <a:ext uri="{FF2B5EF4-FFF2-40B4-BE49-F238E27FC236}">
                <a16:creationId xmlns:a16="http://schemas.microsoft.com/office/drawing/2014/main" id="{780586DD-4227-A3F0-526E-9D9AE7725497}"/>
              </a:ext>
            </a:extLst>
          </p:cNvPr>
          <p:cNvPicPr>
            <a:picLocks noChangeAspect="1"/>
          </p:cNvPicPr>
          <p:nvPr/>
        </p:nvPicPr>
        <p:blipFill>
          <a:blip r:embed="rId2"/>
          <a:stretch>
            <a:fillRect/>
          </a:stretch>
        </p:blipFill>
        <p:spPr>
          <a:xfrm>
            <a:off x="457200" y="2032859"/>
            <a:ext cx="4040188" cy="2868534"/>
          </a:xfrm>
          <a:prstGeom prst="rect">
            <a:avLst/>
          </a:prstGeom>
          <a:noFill/>
        </p:spPr>
      </p:pic>
      <p:sp>
        <p:nvSpPr>
          <p:cNvPr id="6" name="TextBox 5">
            <a:extLst>
              <a:ext uri="{FF2B5EF4-FFF2-40B4-BE49-F238E27FC236}">
                <a16:creationId xmlns:a16="http://schemas.microsoft.com/office/drawing/2014/main" id="{7BA704C6-7B39-AFE3-1820-BD7B8A81CD50}"/>
              </a:ext>
            </a:extLst>
          </p:cNvPr>
          <p:cNvSpPr txBox="1"/>
          <p:nvPr/>
        </p:nvSpPr>
        <p:spPr>
          <a:xfrm>
            <a:off x="1301023" y="4639262"/>
            <a:ext cx="2352541" cy="639762"/>
          </a:xfrm>
          <a:prstGeom prst="rect">
            <a:avLst/>
          </a:prstGeom>
        </p:spPr>
        <p:txBody>
          <a:bodyPr rtlCol="0" anchor="b">
            <a:normAutofit/>
          </a:bodyPr>
          <a:lstStyle/>
          <a:p>
            <a:pPr>
              <a:spcAft>
                <a:spcPts val="600"/>
              </a:spcAft>
            </a:pPr>
            <a:r>
              <a:rPr lang="en-US" sz="2400" dirty="0"/>
              <a:t>Emergency Exits</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sz="quarter" idx="4"/>
          </p:nvPr>
        </p:nvSpPr>
        <p:spPr>
          <a:xfrm>
            <a:off x="4645025" y="2174875"/>
            <a:ext cx="4041775" cy="3951288"/>
          </a:xfrm>
        </p:spPr>
        <p:txBody>
          <a:bodyPr>
            <a:normAutofit/>
          </a:bodyPr>
          <a:lstStyle/>
          <a:p>
            <a:pPr marL="0" indent="0">
              <a:buNone/>
            </a:pPr>
            <a:r>
              <a:rPr lang="en-US" dirty="0"/>
              <a:t>Users often perform actions by mistake. They need a clearly marked "emergency exit" to leave the unwanted action without having to go through an extended process.</a:t>
            </a:r>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29</a:t>
            </a:fld>
            <a:endParaRPr lang="en-US"/>
          </a:p>
        </p:txBody>
      </p:sp>
    </p:spTree>
    <p:extLst>
      <p:ext uri="{BB962C8B-B14F-4D97-AF65-F5344CB8AC3E}">
        <p14:creationId xmlns:p14="http://schemas.microsoft.com/office/powerpoint/2010/main" val="44886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E1C1-86B2-0F50-459C-32C81034003A}"/>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2FF8C8D-8EC2-86C2-B2A1-F37EAFDD2747}"/>
              </a:ext>
            </a:extLst>
          </p:cNvPr>
          <p:cNvSpPr>
            <a:spLocks noGrp="1"/>
          </p:cNvSpPr>
          <p:nvPr>
            <p:ph idx="1"/>
          </p:nvPr>
        </p:nvSpPr>
        <p:spPr/>
        <p:txBody>
          <a:bodyPr>
            <a:normAutofit fontScale="77500" lnSpcReduction="20000"/>
          </a:bodyPr>
          <a:lstStyle/>
          <a:p>
            <a:r>
              <a:rPr lang="en-US" dirty="0"/>
              <a:t>Empathy</a:t>
            </a:r>
          </a:p>
          <a:p>
            <a:pPr lvl="1"/>
            <a:r>
              <a:rPr lang="en-US" dirty="0"/>
              <a:t>What are the users experiencing</a:t>
            </a:r>
          </a:p>
          <a:p>
            <a:r>
              <a:rPr lang="en-US" dirty="0"/>
              <a:t>Personas</a:t>
            </a:r>
          </a:p>
          <a:p>
            <a:pPr lvl="1"/>
            <a:r>
              <a:rPr lang="en-US" dirty="0"/>
              <a:t>Who are we empathizing with?</a:t>
            </a:r>
          </a:p>
          <a:p>
            <a:r>
              <a:rPr lang="en-US" dirty="0"/>
              <a:t>User Stories</a:t>
            </a:r>
          </a:p>
          <a:p>
            <a:pPr lvl="1"/>
            <a:r>
              <a:rPr lang="en-US" dirty="0"/>
              <a:t>What are they trying to do, specifically</a:t>
            </a:r>
          </a:p>
          <a:p>
            <a:r>
              <a:rPr lang="en-US" dirty="0"/>
              <a:t>User Journey</a:t>
            </a:r>
          </a:p>
          <a:p>
            <a:pPr lvl="1"/>
            <a:r>
              <a:rPr lang="en-US" dirty="0"/>
              <a:t>What steps do they take to accomplish their goal</a:t>
            </a:r>
          </a:p>
          <a:p>
            <a:r>
              <a:rPr lang="en-US" dirty="0"/>
              <a:t>Ideation</a:t>
            </a:r>
          </a:p>
          <a:p>
            <a:pPr lvl="1"/>
            <a:r>
              <a:rPr lang="en-US" dirty="0"/>
              <a:t>Narrow down the problem, think about solutions</a:t>
            </a:r>
          </a:p>
          <a:p>
            <a:r>
              <a:rPr lang="en-US" dirty="0"/>
              <a:t>User Flows</a:t>
            </a:r>
          </a:p>
          <a:p>
            <a:pPr lvl="1"/>
            <a:r>
              <a:rPr lang="en-US" dirty="0"/>
              <a:t>Plan each step in the journey and how to connect them</a:t>
            </a:r>
          </a:p>
          <a:p>
            <a:pPr lvl="1"/>
            <a:endParaRPr lang="en-US" dirty="0"/>
          </a:p>
        </p:txBody>
      </p:sp>
      <p:sp>
        <p:nvSpPr>
          <p:cNvPr id="4" name="Slide Number Placeholder 3">
            <a:extLst>
              <a:ext uri="{FF2B5EF4-FFF2-40B4-BE49-F238E27FC236}">
                <a16:creationId xmlns:a16="http://schemas.microsoft.com/office/drawing/2014/main" id="{2DB8687C-731C-B41A-1EA6-9D0F37FE1282}"/>
              </a:ext>
            </a:extLst>
          </p:cNvPr>
          <p:cNvSpPr>
            <a:spLocks noGrp="1"/>
          </p:cNvSpPr>
          <p:nvPr>
            <p:ph type="sldNum" sz="quarter" idx="12"/>
          </p:nvPr>
        </p:nvSpPr>
        <p:spPr/>
        <p:txBody>
          <a:bodyPr/>
          <a:lstStyle/>
          <a:p>
            <a:fld id="{270B2E72-7A07-324D-86EB-A735E783C9F4}" type="slidenum">
              <a:rPr lang="en-US" smtClean="0"/>
              <a:pPr/>
              <a:t>3</a:t>
            </a:fld>
            <a:endParaRPr lang="en-US"/>
          </a:p>
        </p:txBody>
      </p:sp>
    </p:spTree>
    <p:extLst>
      <p:ext uri="{BB962C8B-B14F-4D97-AF65-F5344CB8AC3E}">
        <p14:creationId xmlns:p14="http://schemas.microsoft.com/office/powerpoint/2010/main" val="1074507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457200" y="274638"/>
            <a:ext cx="8229600" cy="1143000"/>
          </a:xfrm>
        </p:spPr>
        <p:txBody>
          <a:bodyPr anchor="ctr">
            <a:normAutofit/>
          </a:bodyPr>
          <a:lstStyle/>
          <a:p>
            <a:r>
              <a:rPr lang="en-US" sz="3200" dirty="0"/>
              <a:t>4. Consistency and Standards</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sz="half" idx="1"/>
          </p:nvPr>
        </p:nvSpPr>
        <p:spPr>
          <a:xfrm>
            <a:off x="457200" y="1600200"/>
            <a:ext cx="4127142" cy="4525963"/>
          </a:xfrm>
        </p:spPr>
        <p:txBody>
          <a:bodyPr>
            <a:noAutofit/>
          </a:bodyPr>
          <a:lstStyle/>
          <a:p>
            <a:pPr marL="0" indent="0">
              <a:buNone/>
            </a:pPr>
            <a:r>
              <a:rPr lang="en-US" sz="2400" dirty="0"/>
              <a:t>Users should not wonder whether different words, situations, or actions mean the same thing.</a:t>
            </a:r>
          </a:p>
          <a:p>
            <a:pPr marL="0" indent="0">
              <a:buNone/>
            </a:pPr>
            <a:r>
              <a:rPr lang="en-US" sz="2400" dirty="0"/>
              <a:t>Follow platform and industry conventions.</a:t>
            </a:r>
          </a:p>
          <a:p>
            <a:pPr marL="0" indent="0">
              <a:buNone/>
            </a:pPr>
            <a:r>
              <a:rPr lang="en-US" sz="2400" dirty="0"/>
              <a:t>E.g.:</a:t>
            </a:r>
          </a:p>
          <a:p>
            <a:pPr marL="0" indent="0">
              <a:buNone/>
            </a:pPr>
            <a:r>
              <a:rPr lang="en-US" sz="2400" dirty="0"/>
              <a:t>• Back returns to the previous screen</a:t>
            </a:r>
          </a:p>
          <a:p>
            <a:pPr marL="0" indent="0">
              <a:buNone/>
            </a:pPr>
            <a:r>
              <a:rPr lang="en-US" sz="2400" dirty="0"/>
              <a:t>• Cancel exits operation</a:t>
            </a:r>
          </a:p>
          <a:p>
            <a:pPr marL="0" indent="0">
              <a:buNone/>
            </a:pPr>
            <a:r>
              <a:rPr lang="en-US" sz="2400" dirty="0"/>
              <a:t>• Print is </a:t>
            </a:r>
            <a:r>
              <a:rPr lang="en-US" sz="2400" dirty="0" err="1"/>
              <a:t>Cmd</a:t>
            </a:r>
            <a:r>
              <a:rPr lang="en-US" sz="2400" dirty="0"/>
              <a:t>/</a:t>
            </a:r>
            <a:r>
              <a:rPr lang="en-US" sz="2400" dirty="0" err="1"/>
              <a:t>Ctl</a:t>
            </a:r>
            <a:r>
              <a:rPr lang="en-US" sz="2400" dirty="0"/>
              <a:t>-P </a:t>
            </a:r>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30</a:t>
            </a:fld>
            <a:endParaRPr lang="en-US"/>
          </a:p>
        </p:txBody>
      </p:sp>
      <p:pic>
        <p:nvPicPr>
          <p:cNvPr id="5" name="Picture 4">
            <a:extLst>
              <a:ext uri="{FF2B5EF4-FFF2-40B4-BE49-F238E27FC236}">
                <a16:creationId xmlns:a16="http://schemas.microsoft.com/office/drawing/2014/main" id="{866FB1A2-9040-DE48-07DF-80A15AE3B015}"/>
              </a:ext>
            </a:extLst>
          </p:cNvPr>
          <p:cNvPicPr>
            <a:picLocks noChangeAspect="1"/>
          </p:cNvPicPr>
          <p:nvPr/>
        </p:nvPicPr>
        <p:blipFill>
          <a:blip r:embed="rId2"/>
          <a:stretch>
            <a:fillRect/>
          </a:stretch>
        </p:blipFill>
        <p:spPr>
          <a:xfrm>
            <a:off x="4584342" y="2040417"/>
            <a:ext cx="4166315" cy="2958084"/>
          </a:xfrm>
          <a:prstGeom prst="rect">
            <a:avLst/>
          </a:prstGeom>
        </p:spPr>
      </p:pic>
    </p:spTree>
    <p:extLst>
      <p:ext uri="{BB962C8B-B14F-4D97-AF65-F5344CB8AC3E}">
        <p14:creationId xmlns:p14="http://schemas.microsoft.com/office/powerpoint/2010/main" val="1773129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457200" y="274638"/>
            <a:ext cx="8229600" cy="1143000"/>
          </a:xfrm>
        </p:spPr>
        <p:txBody>
          <a:bodyPr anchor="ctr">
            <a:normAutofit/>
          </a:bodyPr>
          <a:lstStyle/>
          <a:p>
            <a:r>
              <a:rPr lang="en-US" dirty="0"/>
              <a:t>5. Error Prevention</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sz="quarter" idx="4"/>
          </p:nvPr>
        </p:nvSpPr>
        <p:spPr>
          <a:xfrm>
            <a:off x="4646614" y="1491482"/>
            <a:ext cx="4041775" cy="3951288"/>
          </a:xfrm>
        </p:spPr>
        <p:txBody>
          <a:bodyPr>
            <a:normAutofit/>
          </a:bodyPr>
          <a:lstStyle/>
          <a:p>
            <a:pPr marL="0" indent="0">
              <a:buNone/>
            </a:pPr>
            <a:r>
              <a:rPr lang="en-US" dirty="0"/>
              <a:t>Good error messages are important, but the best designs carefully prevent problems from occurring in the first place. Either eliminate error-prone conditions or check for them and present users with a confirmation option before they commit to the action.</a:t>
            </a:r>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31</a:t>
            </a:fld>
            <a:endParaRPr lang="en-US"/>
          </a:p>
        </p:txBody>
      </p:sp>
      <p:pic>
        <p:nvPicPr>
          <p:cNvPr id="5" name="Picture 4">
            <a:extLst>
              <a:ext uri="{FF2B5EF4-FFF2-40B4-BE49-F238E27FC236}">
                <a16:creationId xmlns:a16="http://schemas.microsoft.com/office/drawing/2014/main" id="{CC3910BF-773C-F51C-A4A2-759AA7881B1D}"/>
              </a:ext>
            </a:extLst>
          </p:cNvPr>
          <p:cNvPicPr>
            <a:picLocks noChangeAspect="1"/>
          </p:cNvPicPr>
          <p:nvPr/>
        </p:nvPicPr>
        <p:blipFill>
          <a:blip r:embed="rId2"/>
          <a:stretch>
            <a:fillRect/>
          </a:stretch>
        </p:blipFill>
        <p:spPr>
          <a:xfrm>
            <a:off x="375144" y="2041504"/>
            <a:ext cx="3908440" cy="2774992"/>
          </a:xfrm>
          <a:prstGeom prst="rect">
            <a:avLst/>
          </a:prstGeom>
        </p:spPr>
      </p:pic>
    </p:spTree>
    <p:extLst>
      <p:ext uri="{BB962C8B-B14F-4D97-AF65-F5344CB8AC3E}">
        <p14:creationId xmlns:p14="http://schemas.microsoft.com/office/powerpoint/2010/main" val="2279120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457200" y="274638"/>
            <a:ext cx="8229600" cy="1143000"/>
          </a:xfrm>
        </p:spPr>
        <p:txBody>
          <a:bodyPr anchor="ctr">
            <a:normAutofit/>
          </a:bodyPr>
          <a:lstStyle/>
          <a:p>
            <a:r>
              <a:rPr lang="en-US" dirty="0"/>
              <a:t>6. Recognition Over Recall</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sz="half" idx="1"/>
          </p:nvPr>
        </p:nvSpPr>
        <p:spPr>
          <a:xfrm>
            <a:off x="457200" y="1600200"/>
            <a:ext cx="4038600" cy="4525963"/>
          </a:xfrm>
        </p:spPr>
        <p:txBody>
          <a:bodyPr>
            <a:normAutofit/>
          </a:bodyPr>
          <a:lstStyle/>
          <a:p>
            <a:pPr marL="0" indent="0">
              <a:lnSpc>
                <a:spcPct val="90000"/>
              </a:lnSpc>
              <a:buNone/>
            </a:pPr>
            <a:r>
              <a:rPr lang="en-US" sz="2600"/>
              <a:t>Minimize the user's memory load by making elements, actions, and options visible. The user should not have to remember information from one part of the interface to another. Information required to use the design (e.g. field labels or menu items) should be visible or easily retrievable when needed.</a:t>
            </a:r>
          </a:p>
        </p:txBody>
      </p:sp>
      <p:pic>
        <p:nvPicPr>
          <p:cNvPr id="6" name="Picture 5">
            <a:extLst>
              <a:ext uri="{FF2B5EF4-FFF2-40B4-BE49-F238E27FC236}">
                <a16:creationId xmlns:a16="http://schemas.microsoft.com/office/drawing/2014/main" id="{A5BB5159-8D36-D3DA-A8CE-BF31C04ED53D}"/>
              </a:ext>
            </a:extLst>
          </p:cNvPr>
          <p:cNvPicPr>
            <a:picLocks noChangeAspect="1"/>
          </p:cNvPicPr>
          <p:nvPr/>
        </p:nvPicPr>
        <p:blipFill>
          <a:blip r:embed="rId2"/>
          <a:stretch>
            <a:fillRect/>
          </a:stretch>
        </p:blipFill>
        <p:spPr>
          <a:xfrm>
            <a:off x="4648200" y="2429478"/>
            <a:ext cx="4038600" cy="2867406"/>
          </a:xfrm>
          <a:prstGeom prst="rect">
            <a:avLst/>
          </a:prstGeom>
          <a:noFill/>
        </p:spPr>
      </p:pic>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32</a:t>
            </a:fld>
            <a:endParaRPr lang="en-US"/>
          </a:p>
        </p:txBody>
      </p:sp>
    </p:spTree>
    <p:extLst>
      <p:ext uri="{BB962C8B-B14F-4D97-AF65-F5344CB8AC3E}">
        <p14:creationId xmlns:p14="http://schemas.microsoft.com/office/powerpoint/2010/main" val="1666178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457200" y="274638"/>
            <a:ext cx="8229600" cy="1143000"/>
          </a:xfrm>
        </p:spPr>
        <p:txBody>
          <a:bodyPr anchor="ctr">
            <a:normAutofit/>
          </a:bodyPr>
          <a:lstStyle/>
          <a:p>
            <a:r>
              <a:rPr lang="en-US" dirty="0"/>
              <a:t>7. Flexibility and Efficiency</a:t>
            </a:r>
          </a:p>
        </p:txBody>
      </p:sp>
      <p:pic>
        <p:nvPicPr>
          <p:cNvPr id="6" name="Picture 5">
            <a:extLst>
              <a:ext uri="{FF2B5EF4-FFF2-40B4-BE49-F238E27FC236}">
                <a16:creationId xmlns:a16="http://schemas.microsoft.com/office/drawing/2014/main" id="{0C2545C5-B521-7C74-7D73-446820E5E96A}"/>
              </a:ext>
            </a:extLst>
          </p:cNvPr>
          <p:cNvPicPr>
            <a:picLocks noChangeAspect="1"/>
          </p:cNvPicPr>
          <p:nvPr/>
        </p:nvPicPr>
        <p:blipFill>
          <a:blip r:embed="rId2"/>
          <a:stretch>
            <a:fillRect/>
          </a:stretch>
        </p:blipFill>
        <p:spPr>
          <a:xfrm>
            <a:off x="457200" y="2429478"/>
            <a:ext cx="4038600" cy="2867406"/>
          </a:xfrm>
          <a:prstGeom prst="rect">
            <a:avLst/>
          </a:prstGeom>
          <a:noFill/>
        </p:spPr>
      </p:pic>
      <p:sp>
        <p:nvSpPr>
          <p:cNvPr id="3" name="Content Placeholder 2">
            <a:extLst>
              <a:ext uri="{FF2B5EF4-FFF2-40B4-BE49-F238E27FC236}">
                <a16:creationId xmlns:a16="http://schemas.microsoft.com/office/drawing/2014/main" id="{F7DC5C68-E669-57F7-97B2-C19B0923E5D0}"/>
              </a:ext>
            </a:extLst>
          </p:cNvPr>
          <p:cNvSpPr>
            <a:spLocks noGrp="1"/>
          </p:cNvSpPr>
          <p:nvPr>
            <p:ph sz="half" idx="2"/>
          </p:nvPr>
        </p:nvSpPr>
        <p:spPr>
          <a:xfrm>
            <a:off x="4648200" y="1600200"/>
            <a:ext cx="4038600" cy="4525963"/>
          </a:xfrm>
        </p:spPr>
        <p:txBody>
          <a:bodyPr>
            <a:normAutofit/>
          </a:bodyPr>
          <a:lstStyle/>
          <a:p>
            <a:pPr marL="0" indent="0">
              <a:buNone/>
            </a:pPr>
            <a:r>
              <a:rPr lang="en-US" dirty="0"/>
              <a:t>Shortcuts — hidden from novice users — may speed up the interaction for the expert user so that the design can cater to both inexperienced and experienced users. Allow users to tailor frequent actions.</a:t>
            </a:r>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33</a:t>
            </a:fld>
            <a:endParaRPr lang="en-US"/>
          </a:p>
        </p:txBody>
      </p:sp>
    </p:spTree>
    <p:extLst>
      <p:ext uri="{BB962C8B-B14F-4D97-AF65-F5344CB8AC3E}">
        <p14:creationId xmlns:p14="http://schemas.microsoft.com/office/powerpoint/2010/main" val="120407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457200" y="274638"/>
            <a:ext cx="8229600" cy="1143000"/>
          </a:xfrm>
        </p:spPr>
        <p:txBody>
          <a:bodyPr anchor="ctr">
            <a:normAutofit/>
          </a:bodyPr>
          <a:lstStyle/>
          <a:p>
            <a:r>
              <a:rPr lang="en-US" dirty="0"/>
              <a:t>8. Aesthetic and Minimalist Design</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sz="half" idx="1"/>
          </p:nvPr>
        </p:nvSpPr>
        <p:spPr>
          <a:xfrm>
            <a:off x="457200" y="1600200"/>
            <a:ext cx="4038600" cy="4525963"/>
          </a:xfrm>
        </p:spPr>
        <p:txBody>
          <a:bodyPr>
            <a:normAutofit/>
          </a:bodyPr>
          <a:lstStyle/>
          <a:p>
            <a:pPr marL="0" indent="0">
              <a:buNone/>
            </a:pPr>
            <a:r>
              <a:rPr lang="en-US" dirty="0"/>
              <a:t>Interfaces should not contain information that is irrelevant or rarely needed. Every extra unit of information in an interface competes with the relevant units of information and diminishes their relative visibility.</a:t>
            </a:r>
          </a:p>
        </p:txBody>
      </p:sp>
      <p:pic>
        <p:nvPicPr>
          <p:cNvPr id="5" name="Picture 4">
            <a:extLst>
              <a:ext uri="{FF2B5EF4-FFF2-40B4-BE49-F238E27FC236}">
                <a16:creationId xmlns:a16="http://schemas.microsoft.com/office/drawing/2014/main" id="{C91F0F6D-9A2C-E780-B382-0F958DF12D83}"/>
              </a:ext>
            </a:extLst>
          </p:cNvPr>
          <p:cNvPicPr>
            <a:picLocks noChangeAspect="1"/>
          </p:cNvPicPr>
          <p:nvPr/>
        </p:nvPicPr>
        <p:blipFill>
          <a:blip r:embed="rId2"/>
          <a:stretch>
            <a:fillRect/>
          </a:stretch>
        </p:blipFill>
        <p:spPr>
          <a:xfrm>
            <a:off x="4648200" y="2429478"/>
            <a:ext cx="4038600" cy="2867406"/>
          </a:xfrm>
          <a:prstGeom prst="rect">
            <a:avLst/>
          </a:prstGeom>
          <a:noFill/>
        </p:spPr>
      </p:pic>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34</a:t>
            </a:fld>
            <a:endParaRPr lang="en-US"/>
          </a:p>
        </p:txBody>
      </p:sp>
    </p:spTree>
    <p:extLst>
      <p:ext uri="{BB962C8B-B14F-4D97-AF65-F5344CB8AC3E}">
        <p14:creationId xmlns:p14="http://schemas.microsoft.com/office/powerpoint/2010/main" val="1560532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457200" y="274638"/>
            <a:ext cx="8229600" cy="1143000"/>
          </a:xfrm>
        </p:spPr>
        <p:txBody>
          <a:bodyPr anchor="ctr">
            <a:normAutofit/>
          </a:bodyPr>
          <a:lstStyle/>
          <a:p>
            <a:r>
              <a:rPr lang="en-US" dirty="0"/>
              <a:t>9. Help Users Recover from Errors</a:t>
            </a:r>
          </a:p>
        </p:txBody>
      </p:sp>
      <p:pic>
        <p:nvPicPr>
          <p:cNvPr id="5" name="Picture 4">
            <a:extLst>
              <a:ext uri="{FF2B5EF4-FFF2-40B4-BE49-F238E27FC236}">
                <a16:creationId xmlns:a16="http://schemas.microsoft.com/office/drawing/2014/main" id="{ECC98C3B-E08B-382D-674C-0AA7E3D7B121}"/>
              </a:ext>
            </a:extLst>
          </p:cNvPr>
          <p:cNvPicPr>
            <a:picLocks noChangeAspect="1"/>
          </p:cNvPicPr>
          <p:nvPr/>
        </p:nvPicPr>
        <p:blipFill>
          <a:blip r:embed="rId2"/>
          <a:stretch>
            <a:fillRect/>
          </a:stretch>
        </p:blipFill>
        <p:spPr>
          <a:xfrm>
            <a:off x="457200" y="2429478"/>
            <a:ext cx="4038600" cy="2867406"/>
          </a:xfrm>
          <a:prstGeom prst="rect">
            <a:avLst/>
          </a:prstGeom>
          <a:noFill/>
        </p:spPr>
      </p:pic>
      <p:sp>
        <p:nvSpPr>
          <p:cNvPr id="3" name="Content Placeholder 2">
            <a:extLst>
              <a:ext uri="{FF2B5EF4-FFF2-40B4-BE49-F238E27FC236}">
                <a16:creationId xmlns:a16="http://schemas.microsoft.com/office/drawing/2014/main" id="{F7DC5C68-E669-57F7-97B2-C19B0923E5D0}"/>
              </a:ext>
            </a:extLst>
          </p:cNvPr>
          <p:cNvSpPr>
            <a:spLocks noGrp="1"/>
          </p:cNvSpPr>
          <p:nvPr>
            <p:ph sz="half" idx="2"/>
          </p:nvPr>
        </p:nvSpPr>
        <p:spPr>
          <a:xfrm>
            <a:off x="4648200" y="1600200"/>
            <a:ext cx="4038600" cy="4525963"/>
          </a:xfrm>
        </p:spPr>
        <p:txBody>
          <a:bodyPr>
            <a:normAutofit/>
          </a:bodyPr>
          <a:lstStyle/>
          <a:p>
            <a:pPr marL="0" indent="0">
              <a:buNone/>
            </a:pPr>
            <a:r>
              <a:rPr lang="en-US" dirty="0"/>
              <a:t>Error messages should be expressed in plain language (no error codes), precisely indicate the problem, and constructively suggest a solution. (Cancel and undo operations)</a:t>
            </a:r>
          </a:p>
        </p:txBody>
      </p:sp>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35</a:t>
            </a:fld>
            <a:endParaRPr lang="en-US"/>
          </a:p>
        </p:txBody>
      </p:sp>
    </p:spTree>
    <p:extLst>
      <p:ext uri="{BB962C8B-B14F-4D97-AF65-F5344CB8AC3E}">
        <p14:creationId xmlns:p14="http://schemas.microsoft.com/office/powerpoint/2010/main" val="3341062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81F2-3519-ABB1-CDB8-7E2C938834A0}"/>
              </a:ext>
            </a:extLst>
          </p:cNvPr>
          <p:cNvSpPr>
            <a:spLocks noGrp="1"/>
          </p:cNvSpPr>
          <p:nvPr>
            <p:ph type="title"/>
          </p:nvPr>
        </p:nvSpPr>
        <p:spPr>
          <a:xfrm>
            <a:off x="457200" y="274638"/>
            <a:ext cx="8229600" cy="1143000"/>
          </a:xfrm>
        </p:spPr>
        <p:txBody>
          <a:bodyPr anchor="ctr">
            <a:normAutofit/>
          </a:bodyPr>
          <a:lstStyle/>
          <a:p>
            <a:r>
              <a:rPr lang="en-US" dirty="0"/>
              <a:t>10. Help and Documentation</a:t>
            </a:r>
          </a:p>
        </p:txBody>
      </p:sp>
      <p:sp>
        <p:nvSpPr>
          <p:cNvPr id="3" name="Content Placeholder 2">
            <a:extLst>
              <a:ext uri="{FF2B5EF4-FFF2-40B4-BE49-F238E27FC236}">
                <a16:creationId xmlns:a16="http://schemas.microsoft.com/office/drawing/2014/main" id="{F7DC5C68-E669-57F7-97B2-C19B0923E5D0}"/>
              </a:ext>
            </a:extLst>
          </p:cNvPr>
          <p:cNvSpPr>
            <a:spLocks noGrp="1"/>
          </p:cNvSpPr>
          <p:nvPr>
            <p:ph sz="half" idx="1"/>
          </p:nvPr>
        </p:nvSpPr>
        <p:spPr>
          <a:xfrm>
            <a:off x="457200" y="1600200"/>
            <a:ext cx="4038600" cy="4525963"/>
          </a:xfrm>
        </p:spPr>
        <p:txBody>
          <a:bodyPr>
            <a:normAutofit/>
          </a:bodyPr>
          <a:lstStyle/>
          <a:p>
            <a:pPr marL="0" indent="0">
              <a:buNone/>
            </a:pPr>
            <a:r>
              <a:rPr lang="en-US" dirty="0"/>
              <a:t>It’s best if the system doesn’t need any additional explanation. However, it may be necessary to provide documentation to help users understand how to complete their tasks.</a:t>
            </a:r>
          </a:p>
        </p:txBody>
      </p:sp>
      <p:pic>
        <p:nvPicPr>
          <p:cNvPr id="5" name="Picture 4">
            <a:extLst>
              <a:ext uri="{FF2B5EF4-FFF2-40B4-BE49-F238E27FC236}">
                <a16:creationId xmlns:a16="http://schemas.microsoft.com/office/drawing/2014/main" id="{C91F0F6D-9A2C-E780-B382-0F958DF12D83}"/>
              </a:ext>
            </a:extLst>
          </p:cNvPr>
          <p:cNvPicPr>
            <a:picLocks noChangeAspect="1"/>
          </p:cNvPicPr>
          <p:nvPr/>
        </p:nvPicPr>
        <p:blipFill>
          <a:blip r:embed="rId2"/>
          <a:stretch>
            <a:fillRect/>
          </a:stretch>
        </p:blipFill>
        <p:spPr>
          <a:xfrm>
            <a:off x="4648200" y="2429478"/>
            <a:ext cx="4038600" cy="2867406"/>
          </a:xfrm>
          <a:prstGeom prst="rect">
            <a:avLst/>
          </a:prstGeom>
          <a:noFill/>
        </p:spPr>
      </p:pic>
      <p:sp>
        <p:nvSpPr>
          <p:cNvPr id="4" name="Slide Number Placeholder 3">
            <a:extLst>
              <a:ext uri="{FF2B5EF4-FFF2-40B4-BE49-F238E27FC236}">
                <a16:creationId xmlns:a16="http://schemas.microsoft.com/office/drawing/2014/main" id="{3B3E305D-5C39-13BD-4F0D-BFF68E10736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36</a:t>
            </a:fld>
            <a:endParaRPr lang="en-US"/>
          </a:p>
        </p:txBody>
      </p:sp>
    </p:spTree>
    <p:extLst>
      <p:ext uri="{BB962C8B-B14F-4D97-AF65-F5344CB8AC3E}">
        <p14:creationId xmlns:p14="http://schemas.microsoft.com/office/powerpoint/2010/main" val="2872402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7B02-20C9-4634-A060-89F819DA587B}"/>
              </a:ext>
            </a:extLst>
          </p:cNvPr>
          <p:cNvSpPr>
            <a:spLocks noGrp="1"/>
          </p:cNvSpPr>
          <p:nvPr>
            <p:ph type="title"/>
          </p:nvPr>
        </p:nvSpPr>
        <p:spPr/>
        <p:txBody>
          <a:bodyPr/>
          <a:lstStyle/>
          <a:p>
            <a:r>
              <a:rPr lang="en-US" dirty="0"/>
              <a:t>Heuristics</a:t>
            </a:r>
          </a:p>
        </p:txBody>
      </p:sp>
      <p:sp>
        <p:nvSpPr>
          <p:cNvPr id="3" name="Content Placeholder 2">
            <a:extLst>
              <a:ext uri="{FF2B5EF4-FFF2-40B4-BE49-F238E27FC236}">
                <a16:creationId xmlns:a16="http://schemas.microsoft.com/office/drawing/2014/main" id="{7393F126-E4F1-8EEF-C7E5-5B0FDE4667B2}"/>
              </a:ext>
            </a:extLst>
          </p:cNvPr>
          <p:cNvSpPr>
            <a:spLocks noGrp="1"/>
          </p:cNvSpPr>
          <p:nvPr>
            <p:ph idx="1"/>
          </p:nvPr>
        </p:nvSpPr>
        <p:spPr/>
        <p:txBody>
          <a:bodyPr>
            <a:normAutofit lnSpcReduction="10000"/>
          </a:bodyPr>
          <a:lstStyle/>
          <a:p>
            <a:r>
              <a:rPr lang="en-US" dirty="0"/>
              <a:t>Definition</a:t>
            </a:r>
          </a:p>
          <a:p>
            <a:pPr lvl="1"/>
            <a:r>
              <a:rPr lang="en-US" dirty="0"/>
              <a:t>A technique or mental shortcut that helps people make decisions more efficiently</a:t>
            </a:r>
          </a:p>
          <a:p>
            <a:r>
              <a:rPr lang="en-US" dirty="0"/>
              <a:t>Nobel winner Herbert Simon in the 50’s</a:t>
            </a:r>
          </a:p>
          <a:p>
            <a:r>
              <a:rPr lang="en-US" dirty="0"/>
              <a:t>Jakob </a:t>
            </a:r>
            <a:r>
              <a:rPr lang="en-US" dirty="0" err="1"/>
              <a:t>Neilsen</a:t>
            </a:r>
            <a:r>
              <a:rPr lang="en-US" dirty="0"/>
              <a:t> and Ralph </a:t>
            </a:r>
            <a:r>
              <a:rPr lang="en-US" dirty="0" err="1"/>
              <a:t>Molich</a:t>
            </a:r>
            <a:r>
              <a:rPr lang="en-US" dirty="0"/>
              <a:t> defined the technique based on an evaluation of 249. problems in 1990</a:t>
            </a:r>
          </a:p>
          <a:p>
            <a:r>
              <a:rPr lang="en-US" dirty="0"/>
              <a:t>Refined in 2020</a:t>
            </a:r>
          </a:p>
          <a:p>
            <a:r>
              <a:rPr lang="en-US" dirty="0"/>
              <a:t>This is the way!</a:t>
            </a:r>
          </a:p>
        </p:txBody>
      </p:sp>
      <p:sp>
        <p:nvSpPr>
          <p:cNvPr id="4" name="Slide Number Placeholder 3">
            <a:extLst>
              <a:ext uri="{FF2B5EF4-FFF2-40B4-BE49-F238E27FC236}">
                <a16:creationId xmlns:a16="http://schemas.microsoft.com/office/drawing/2014/main" id="{889E0F58-642C-3FF5-2ED9-1BDA52BBC283}"/>
              </a:ext>
            </a:extLst>
          </p:cNvPr>
          <p:cNvSpPr>
            <a:spLocks noGrp="1"/>
          </p:cNvSpPr>
          <p:nvPr>
            <p:ph type="sldNum" sz="quarter" idx="12"/>
          </p:nvPr>
        </p:nvSpPr>
        <p:spPr/>
        <p:txBody>
          <a:bodyPr/>
          <a:lstStyle/>
          <a:p>
            <a:fld id="{270B2E72-7A07-324D-86EB-A735E783C9F4}" type="slidenum">
              <a:rPr lang="en-US" smtClean="0"/>
              <a:pPr/>
              <a:t>37</a:t>
            </a:fld>
            <a:endParaRPr lang="en-US"/>
          </a:p>
        </p:txBody>
      </p:sp>
    </p:spTree>
    <p:extLst>
      <p:ext uri="{BB962C8B-B14F-4D97-AF65-F5344CB8AC3E}">
        <p14:creationId xmlns:p14="http://schemas.microsoft.com/office/powerpoint/2010/main" val="322674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E1C1-86B2-0F50-459C-32C81034003A}"/>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2FF8C8D-8EC2-86C2-B2A1-F37EAFDD2747}"/>
              </a:ext>
            </a:extLst>
          </p:cNvPr>
          <p:cNvSpPr>
            <a:spLocks noGrp="1"/>
          </p:cNvSpPr>
          <p:nvPr>
            <p:ph idx="1"/>
          </p:nvPr>
        </p:nvSpPr>
        <p:spPr/>
        <p:txBody>
          <a:bodyPr>
            <a:normAutofit/>
          </a:bodyPr>
          <a:lstStyle/>
          <a:p>
            <a:r>
              <a:rPr lang="en-US" dirty="0"/>
              <a:t>Ideation</a:t>
            </a:r>
          </a:p>
          <a:p>
            <a:pPr lvl="1"/>
            <a:r>
              <a:rPr lang="en-US" dirty="0"/>
              <a:t>Narrow down the problem, think about solutions</a:t>
            </a:r>
          </a:p>
          <a:p>
            <a:r>
              <a:rPr lang="en-US" dirty="0"/>
              <a:t>User Flows</a:t>
            </a:r>
          </a:p>
          <a:p>
            <a:pPr lvl="1"/>
            <a:r>
              <a:rPr lang="en-US" dirty="0"/>
              <a:t>Plan each step in the journey and how to connect them</a:t>
            </a:r>
          </a:p>
          <a:p>
            <a:r>
              <a:rPr lang="en-US" dirty="0"/>
              <a:t>Wireframes</a:t>
            </a:r>
          </a:p>
          <a:p>
            <a:pPr lvl="1"/>
            <a:r>
              <a:rPr lang="en-US" dirty="0"/>
              <a:t>Get the concept created and approved</a:t>
            </a:r>
          </a:p>
        </p:txBody>
      </p:sp>
      <p:sp>
        <p:nvSpPr>
          <p:cNvPr id="4" name="Slide Number Placeholder 3">
            <a:extLst>
              <a:ext uri="{FF2B5EF4-FFF2-40B4-BE49-F238E27FC236}">
                <a16:creationId xmlns:a16="http://schemas.microsoft.com/office/drawing/2014/main" id="{2DB8687C-731C-B41A-1EA6-9D0F37FE1282}"/>
              </a:ext>
            </a:extLst>
          </p:cNvPr>
          <p:cNvSpPr>
            <a:spLocks noGrp="1"/>
          </p:cNvSpPr>
          <p:nvPr>
            <p:ph type="sldNum" sz="quarter" idx="12"/>
          </p:nvPr>
        </p:nvSpPr>
        <p:spPr/>
        <p:txBody>
          <a:bodyPr/>
          <a:lstStyle/>
          <a:p>
            <a:fld id="{270B2E72-7A07-324D-86EB-A735E783C9F4}" type="slidenum">
              <a:rPr lang="en-US" smtClean="0"/>
              <a:pPr/>
              <a:t>4</a:t>
            </a:fld>
            <a:endParaRPr lang="en-US"/>
          </a:p>
        </p:txBody>
      </p:sp>
    </p:spTree>
    <p:extLst>
      <p:ext uri="{BB962C8B-B14F-4D97-AF65-F5344CB8AC3E}">
        <p14:creationId xmlns:p14="http://schemas.microsoft.com/office/powerpoint/2010/main" val="70507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0C30-C60D-FEDC-660F-62340513751D}"/>
              </a:ext>
            </a:extLst>
          </p:cNvPr>
          <p:cNvSpPr>
            <a:spLocks noGrp="1"/>
          </p:cNvSpPr>
          <p:nvPr>
            <p:ph type="ctrTitle"/>
          </p:nvPr>
        </p:nvSpPr>
        <p:spPr/>
        <p:txBody>
          <a:bodyPr/>
          <a:lstStyle/>
          <a:p>
            <a:r>
              <a:rPr lang="en-US" dirty="0"/>
              <a:t>Design Principles</a:t>
            </a:r>
          </a:p>
        </p:txBody>
      </p:sp>
      <p:sp>
        <p:nvSpPr>
          <p:cNvPr id="3" name="Subtitle 2">
            <a:extLst>
              <a:ext uri="{FF2B5EF4-FFF2-40B4-BE49-F238E27FC236}">
                <a16:creationId xmlns:a16="http://schemas.microsoft.com/office/drawing/2014/main" id="{62A90F7E-4534-5C14-9913-08FAAAED21C2}"/>
              </a:ext>
            </a:extLst>
          </p:cNvPr>
          <p:cNvSpPr>
            <a:spLocks noGrp="1"/>
          </p:cNvSpPr>
          <p:nvPr>
            <p:ph type="subTitle" idx="1"/>
          </p:nvPr>
        </p:nvSpPr>
        <p:spPr/>
        <p:txBody>
          <a:bodyPr/>
          <a:lstStyle/>
          <a:p>
            <a:r>
              <a:rPr lang="en-US" dirty="0"/>
              <a:t>How will users interact with the design</a:t>
            </a:r>
          </a:p>
        </p:txBody>
      </p:sp>
    </p:spTree>
    <p:extLst>
      <p:ext uri="{BB962C8B-B14F-4D97-AF65-F5344CB8AC3E}">
        <p14:creationId xmlns:p14="http://schemas.microsoft.com/office/powerpoint/2010/main" val="72148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5E3B-FD03-D77A-A582-D09B2AAFAFE5}"/>
              </a:ext>
            </a:extLst>
          </p:cNvPr>
          <p:cNvSpPr>
            <a:spLocks noGrp="1"/>
          </p:cNvSpPr>
          <p:nvPr>
            <p:ph type="title"/>
          </p:nvPr>
        </p:nvSpPr>
        <p:spPr>
          <a:xfrm>
            <a:off x="457200" y="274638"/>
            <a:ext cx="8229600" cy="1143000"/>
          </a:xfrm>
        </p:spPr>
        <p:txBody>
          <a:bodyPr anchor="ctr">
            <a:normAutofit/>
          </a:bodyPr>
          <a:lstStyle/>
          <a:p>
            <a:r>
              <a:rPr lang="en-US" dirty="0"/>
              <a:t>What’s wrong with this?</a:t>
            </a:r>
          </a:p>
        </p:txBody>
      </p:sp>
      <p:pic>
        <p:nvPicPr>
          <p:cNvPr id="6" name="Content Placeholder 5" descr="A group of people sitting on a bench&#10;&#10;Description automatically generated">
            <a:extLst>
              <a:ext uri="{FF2B5EF4-FFF2-40B4-BE49-F238E27FC236}">
                <a16:creationId xmlns:a16="http://schemas.microsoft.com/office/drawing/2014/main" id="{89CAA5C0-B40A-A877-7F7D-BAC7B3FD9846}"/>
              </a:ext>
            </a:extLst>
          </p:cNvPr>
          <p:cNvPicPr>
            <a:picLocks noGrp="1" noChangeAspect="1"/>
          </p:cNvPicPr>
          <p:nvPr>
            <p:ph idx="1"/>
          </p:nvPr>
        </p:nvPicPr>
        <p:blipFill rotWithShape="1">
          <a:blip r:embed="rId2"/>
          <a:srcRect b="24404"/>
          <a:stretch/>
        </p:blipFill>
        <p:spPr>
          <a:xfrm>
            <a:off x="457200" y="1600200"/>
            <a:ext cx="8229600" cy="4525963"/>
          </a:xfrm>
          <a:noFill/>
        </p:spPr>
      </p:pic>
      <p:sp>
        <p:nvSpPr>
          <p:cNvPr id="4" name="Slide Number Placeholder 3">
            <a:extLst>
              <a:ext uri="{FF2B5EF4-FFF2-40B4-BE49-F238E27FC236}">
                <a16:creationId xmlns:a16="http://schemas.microsoft.com/office/drawing/2014/main" id="{437FF3B8-BB58-E198-A82B-5A8AD06A1B11}"/>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6</a:t>
            </a:fld>
            <a:endParaRPr lang="en-US"/>
          </a:p>
        </p:txBody>
      </p:sp>
    </p:spTree>
    <p:extLst>
      <p:ext uri="{BB962C8B-B14F-4D97-AF65-F5344CB8AC3E}">
        <p14:creationId xmlns:p14="http://schemas.microsoft.com/office/powerpoint/2010/main" val="155806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5E3B-FD03-D77A-A582-D09B2AAFAFE5}"/>
              </a:ext>
            </a:extLst>
          </p:cNvPr>
          <p:cNvSpPr>
            <a:spLocks noGrp="1"/>
          </p:cNvSpPr>
          <p:nvPr>
            <p:ph type="title"/>
          </p:nvPr>
        </p:nvSpPr>
        <p:spPr>
          <a:xfrm>
            <a:off x="457200" y="274638"/>
            <a:ext cx="8229600" cy="1143000"/>
          </a:xfrm>
        </p:spPr>
        <p:txBody>
          <a:bodyPr anchor="ctr">
            <a:normAutofit/>
          </a:bodyPr>
          <a:lstStyle/>
          <a:p>
            <a:r>
              <a:rPr lang="en-US" dirty="0"/>
              <a:t>What’s wrong with this?</a:t>
            </a:r>
          </a:p>
        </p:txBody>
      </p:sp>
      <p:sp>
        <p:nvSpPr>
          <p:cNvPr id="4" name="Slide Number Placeholder 3">
            <a:extLst>
              <a:ext uri="{FF2B5EF4-FFF2-40B4-BE49-F238E27FC236}">
                <a16:creationId xmlns:a16="http://schemas.microsoft.com/office/drawing/2014/main" id="{437FF3B8-BB58-E198-A82B-5A8AD06A1B11}"/>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7</a:t>
            </a:fld>
            <a:endParaRPr lang="en-US"/>
          </a:p>
        </p:txBody>
      </p:sp>
      <p:pic>
        <p:nvPicPr>
          <p:cNvPr id="8" name="Content Placeholder 7" descr="A red teapot with a lid&#10;&#10;Description automatically generated">
            <a:extLst>
              <a:ext uri="{FF2B5EF4-FFF2-40B4-BE49-F238E27FC236}">
                <a16:creationId xmlns:a16="http://schemas.microsoft.com/office/drawing/2014/main" id="{D708D62E-7623-DF35-333B-E585AA9ACF7E}"/>
              </a:ext>
            </a:extLst>
          </p:cNvPr>
          <p:cNvPicPr>
            <a:picLocks noGrp="1" noChangeAspect="1"/>
          </p:cNvPicPr>
          <p:nvPr>
            <p:ph idx="1"/>
          </p:nvPr>
        </p:nvPicPr>
        <p:blipFill>
          <a:blip r:embed="rId2"/>
          <a:stretch>
            <a:fillRect/>
          </a:stretch>
        </p:blipFill>
        <p:spPr>
          <a:xfrm>
            <a:off x="2309729" y="1561263"/>
            <a:ext cx="4524542" cy="4151640"/>
          </a:xfrm>
        </p:spPr>
      </p:pic>
    </p:spTree>
    <p:extLst>
      <p:ext uri="{BB962C8B-B14F-4D97-AF65-F5344CB8AC3E}">
        <p14:creationId xmlns:p14="http://schemas.microsoft.com/office/powerpoint/2010/main" val="409159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5E3B-FD03-D77A-A582-D09B2AAFAFE5}"/>
              </a:ext>
            </a:extLst>
          </p:cNvPr>
          <p:cNvSpPr>
            <a:spLocks noGrp="1"/>
          </p:cNvSpPr>
          <p:nvPr>
            <p:ph type="title"/>
          </p:nvPr>
        </p:nvSpPr>
        <p:spPr>
          <a:xfrm>
            <a:off x="457200" y="274638"/>
            <a:ext cx="8229600" cy="1143000"/>
          </a:xfrm>
        </p:spPr>
        <p:txBody>
          <a:bodyPr anchor="ctr">
            <a:normAutofit/>
          </a:bodyPr>
          <a:lstStyle/>
          <a:p>
            <a:r>
              <a:rPr lang="en-US" dirty="0"/>
              <a:t>What’s wrong with this?</a:t>
            </a:r>
          </a:p>
        </p:txBody>
      </p:sp>
      <p:pic>
        <p:nvPicPr>
          <p:cNvPr id="7" name="Content Placeholder 6" descr="A shower head and faucet&#10;&#10;Description automatically generated">
            <a:extLst>
              <a:ext uri="{FF2B5EF4-FFF2-40B4-BE49-F238E27FC236}">
                <a16:creationId xmlns:a16="http://schemas.microsoft.com/office/drawing/2014/main" id="{F14DA937-9D51-DB47-222E-4F2F3A8CC44D}"/>
              </a:ext>
            </a:extLst>
          </p:cNvPr>
          <p:cNvPicPr>
            <a:picLocks noGrp="1" noChangeAspect="1"/>
          </p:cNvPicPr>
          <p:nvPr>
            <p:ph idx="1"/>
          </p:nvPr>
        </p:nvPicPr>
        <p:blipFill>
          <a:blip r:embed="rId2"/>
          <a:stretch>
            <a:fillRect/>
          </a:stretch>
        </p:blipFill>
        <p:spPr>
          <a:xfrm>
            <a:off x="2965821" y="1465447"/>
            <a:ext cx="3212358" cy="4525963"/>
          </a:xfrm>
          <a:noFill/>
        </p:spPr>
      </p:pic>
      <p:sp>
        <p:nvSpPr>
          <p:cNvPr id="4" name="Slide Number Placeholder 3">
            <a:extLst>
              <a:ext uri="{FF2B5EF4-FFF2-40B4-BE49-F238E27FC236}">
                <a16:creationId xmlns:a16="http://schemas.microsoft.com/office/drawing/2014/main" id="{437FF3B8-BB58-E198-A82B-5A8AD06A1B11}"/>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8</a:t>
            </a:fld>
            <a:endParaRPr lang="en-US"/>
          </a:p>
        </p:txBody>
      </p:sp>
    </p:spTree>
    <p:extLst>
      <p:ext uri="{BB962C8B-B14F-4D97-AF65-F5344CB8AC3E}">
        <p14:creationId xmlns:p14="http://schemas.microsoft.com/office/powerpoint/2010/main" val="390436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E1C1-86B2-0F50-459C-32C81034003A}"/>
              </a:ext>
            </a:extLst>
          </p:cNvPr>
          <p:cNvSpPr>
            <a:spLocks noGrp="1"/>
          </p:cNvSpPr>
          <p:nvPr>
            <p:ph type="title"/>
          </p:nvPr>
        </p:nvSpPr>
        <p:spPr>
          <a:xfrm>
            <a:off x="457200" y="274638"/>
            <a:ext cx="8229600" cy="1143000"/>
          </a:xfrm>
        </p:spPr>
        <p:txBody>
          <a:bodyPr anchor="ctr">
            <a:normAutofit/>
          </a:bodyPr>
          <a:lstStyle/>
          <a:p>
            <a:r>
              <a:rPr lang="en-US" dirty="0"/>
              <a:t>Who?</a:t>
            </a:r>
          </a:p>
        </p:txBody>
      </p:sp>
      <p:sp>
        <p:nvSpPr>
          <p:cNvPr id="3" name="Content Placeholder 2">
            <a:extLst>
              <a:ext uri="{FF2B5EF4-FFF2-40B4-BE49-F238E27FC236}">
                <a16:creationId xmlns:a16="http://schemas.microsoft.com/office/drawing/2014/main" id="{B2FF8C8D-8EC2-86C2-B2A1-F37EAFDD2747}"/>
              </a:ext>
            </a:extLst>
          </p:cNvPr>
          <p:cNvSpPr>
            <a:spLocks noGrp="1"/>
          </p:cNvSpPr>
          <p:nvPr>
            <p:ph sz="half" idx="1"/>
          </p:nvPr>
        </p:nvSpPr>
        <p:spPr>
          <a:xfrm>
            <a:off x="457200" y="1600200"/>
            <a:ext cx="4038600" cy="4525963"/>
          </a:xfrm>
        </p:spPr>
        <p:txBody>
          <a:bodyPr>
            <a:normAutofit/>
          </a:bodyPr>
          <a:lstStyle/>
          <a:p>
            <a:r>
              <a:rPr lang="en-US" dirty="0"/>
              <a:t>Don Norman (Norman Doors)</a:t>
            </a:r>
          </a:p>
          <a:p>
            <a:pPr lvl="1"/>
            <a:r>
              <a:rPr lang="en-US" sz="2800"/>
              <a:t>User Centered Design</a:t>
            </a:r>
          </a:p>
          <a:p>
            <a:pPr lvl="1"/>
            <a:r>
              <a:rPr lang="en-US" sz="2800"/>
              <a:t>Fundamental Models of how people interact with design</a:t>
            </a:r>
          </a:p>
        </p:txBody>
      </p:sp>
      <p:pic>
        <p:nvPicPr>
          <p:cNvPr id="5" name="Picture 4">
            <a:extLst>
              <a:ext uri="{FF2B5EF4-FFF2-40B4-BE49-F238E27FC236}">
                <a16:creationId xmlns:a16="http://schemas.microsoft.com/office/drawing/2014/main" id="{DECFE43D-4116-6EB3-DE6E-6F3ED1FE9445}"/>
              </a:ext>
            </a:extLst>
          </p:cNvPr>
          <p:cNvPicPr>
            <a:picLocks noChangeAspect="1"/>
          </p:cNvPicPr>
          <p:nvPr/>
        </p:nvPicPr>
        <p:blipFill rotWithShape="1">
          <a:blip r:embed="rId2"/>
          <a:srcRect l="31066" r="7068" b="1"/>
          <a:stretch/>
        </p:blipFill>
        <p:spPr>
          <a:xfrm>
            <a:off x="4648200" y="1600200"/>
            <a:ext cx="4038600" cy="4525963"/>
          </a:xfrm>
          <a:prstGeom prst="rect">
            <a:avLst/>
          </a:prstGeom>
          <a:noFill/>
        </p:spPr>
      </p:pic>
      <p:sp>
        <p:nvSpPr>
          <p:cNvPr id="4" name="Slide Number Placeholder 3">
            <a:extLst>
              <a:ext uri="{FF2B5EF4-FFF2-40B4-BE49-F238E27FC236}">
                <a16:creationId xmlns:a16="http://schemas.microsoft.com/office/drawing/2014/main" id="{2DB8687C-731C-B41A-1EA6-9D0F37FE1282}"/>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9</a:t>
            </a:fld>
            <a:endParaRPr lang="en-US"/>
          </a:p>
        </p:txBody>
      </p:sp>
    </p:spTree>
    <p:extLst>
      <p:ext uri="{BB962C8B-B14F-4D97-AF65-F5344CB8AC3E}">
        <p14:creationId xmlns:p14="http://schemas.microsoft.com/office/powerpoint/2010/main" val="3171069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C_CorporatePowerpoint.pptx" id="{A5110737-5718-4A03-A624-C172489AF7AD}" vid="{1760454A-B08B-42C5-9C25-0C0212A007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SLC_CorporatePowerpoint</Template>
  <TotalTime>10499</TotalTime>
  <Words>1174</Words>
  <Application>Microsoft Macintosh PowerPoint</Application>
  <PresentationFormat>On-screen Show (4:3)</PresentationFormat>
  <Paragraphs>168</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Palatino</vt:lpstr>
      <vt:lpstr>Office Theme</vt:lpstr>
      <vt:lpstr>COMP 76 – Design Principles and Guidelines</vt:lpstr>
      <vt:lpstr>AGENDA</vt:lpstr>
      <vt:lpstr>Recap</vt:lpstr>
      <vt:lpstr>Recap</vt:lpstr>
      <vt:lpstr>Design Principles</vt:lpstr>
      <vt:lpstr>What’s wrong with this?</vt:lpstr>
      <vt:lpstr>What’s wrong with this?</vt:lpstr>
      <vt:lpstr>What’s wrong with this?</vt:lpstr>
      <vt:lpstr>Who?</vt:lpstr>
      <vt:lpstr>Two Actions at Work</vt:lpstr>
      <vt:lpstr>Seven Stages of Action</vt:lpstr>
      <vt:lpstr>Seven Stages of Action</vt:lpstr>
      <vt:lpstr>Stages of Action...In Action</vt:lpstr>
      <vt:lpstr>User Challenges</vt:lpstr>
      <vt:lpstr>User Challenges - Example</vt:lpstr>
      <vt:lpstr>Normans Models</vt:lpstr>
      <vt:lpstr>The Mental Model</vt:lpstr>
      <vt:lpstr>The Conceptual Model</vt:lpstr>
      <vt:lpstr>How They Work Together</vt:lpstr>
      <vt:lpstr>How to Reveal the Conceptual Model</vt:lpstr>
      <vt:lpstr>Affordance</vt:lpstr>
      <vt:lpstr>Metaphors</vt:lpstr>
      <vt:lpstr>Spatial Mapping</vt:lpstr>
      <vt:lpstr>Direct Manipulation</vt:lpstr>
      <vt:lpstr>Design Guidelines</vt:lpstr>
      <vt:lpstr>10 Usability Heuristics</vt:lpstr>
      <vt:lpstr>1. Visibility of System State</vt:lpstr>
      <vt:lpstr>2. Match Between System and Real World</vt:lpstr>
      <vt:lpstr>3. User Control and Freedom</vt:lpstr>
      <vt:lpstr>4. Consistency and Standards</vt:lpstr>
      <vt:lpstr>5. Error Prevention</vt:lpstr>
      <vt:lpstr>6. Recognition Over Recall</vt:lpstr>
      <vt:lpstr>7. Flexibility and Efficiency</vt:lpstr>
      <vt:lpstr>8. Aesthetic and Minimalist Design</vt:lpstr>
      <vt:lpstr>9. Help Users Recover from Errors</vt:lpstr>
      <vt:lpstr>10. Help and Documentation</vt:lpstr>
      <vt:lpstr>Heuristics</vt:lpstr>
    </vt:vector>
  </TitlesOfParts>
  <Company>St. Lawrence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223 Introduction</dc:title>
  <dc:creator>Bryan Elliott</dc:creator>
  <cp:lastModifiedBy>Troy St John</cp:lastModifiedBy>
  <cp:revision>127</cp:revision>
  <dcterms:created xsi:type="dcterms:W3CDTF">2018-09-04T17:09:49Z</dcterms:created>
  <dcterms:modified xsi:type="dcterms:W3CDTF">2023-10-30T15:50:37Z</dcterms:modified>
</cp:coreProperties>
</file>