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56" r:id="rId2"/>
    <p:sldId id="267" r:id="rId3"/>
    <p:sldId id="259" r:id="rId4"/>
    <p:sldId id="261" r:id="rId5"/>
    <p:sldId id="262" r:id="rId6"/>
    <p:sldId id="257" r:id="rId7"/>
    <p:sldId id="258" r:id="rId8"/>
    <p:sldId id="260" r:id="rId9"/>
    <p:sldId id="263" r:id="rId10"/>
    <p:sldId id="264" r:id="rId11"/>
    <p:sldId id="265" r:id="rId12"/>
    <p:sldId id="271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8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05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972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2467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970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016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328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55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8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1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9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6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0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7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7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27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685288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The Art of E-mail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46" y="4477530"/>
            <a:ext cx="5849350" cy="20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6770"/>
            <a:ext cx="10889396" cy="5451230"/>
          </a:xfrm>
        </p:spPr>
        <p:txBody>
          <a:bodyPr>
            <a:normAutofit/>
          </a:bodyPr>
          <a:lstStyle/>
          <a:p>
            <a:endParaRPr lang="en-CA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put the reader in context as you do not know when they will read your email</a:t>
            </a:r>
          </a:p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Arrange information in small, carefully prioritized chunks (newspaper style)</a:t>
            </a:r>
          </a:p>
          <a:p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0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6431"/>
            <a:ext cx="10942150" cy="5275383"/>
          </a:xfrm>
        </p:spPr>
        <p:txBody>
          <a:bodyPr>
            <a:normAutofit/>
          </a:bodyPr>
          <a:lstStyle/>
          <a:p>
            <a:endParaRPr lang="en-CA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 your readers interests before your own – focus on </a:t>
            </a:r>
            <a:r>
              <a:rPr lang="en-CA" sz="2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en-CA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CA" sz="2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CA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not </a:t>
            </a:r>
            <a:r>
              <a:rPr lang="en-CA" sz="2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r>
              <a:rPr lang="en-CA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persuasion not brusque uncompromising language</a:t>
            </a:r>
          </a:p>
          <a:p>
            <a:r>
              <a:rPr lang="en-CA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Avoid telling people how they should feel</a:t>
            </a:r>
          </a:p>
          <a:p>
            <a:r>
              <a:rPr lang="en-CA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Avoid doom-and-gloom words (dis-, </a:t>
            </a:r>
            <a:r>
              <a:rPr lang="en-CA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</a:t>
            </a:r>
            <a:r>
              <a:rPr lang="en-CA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-, in-, un-…)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58156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6431"/>
            <a:ext cx="10942150" cy="5275383"/>
          </a:xfrm>
        </p:spPr>
        <p:txBody>
          <a:bodyPr>
            <a:normAutofit/>
          </a:bodyPr>
          <a:lstStyle/>
          <a:p>
            <a:endParaRPr lang="en-CA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Avoid using expressions of self-doubt (hope, hopefully, hopeful) but rather express intent</a:t>
            </a:r>
          </a:p>
          <a:p>
            <a:r>
              <a:rPr lang="en-CA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Offer alternative communication channels</a:t>
            </a:r>
          </a:p>
          <a:p>
            <a:r>
              <a:rPr lang="en-CA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Proofread! Following the conventions of grammar, spelling and punctuation is crucial to people responding well to you and your message</a:t>
            </a:r>
          </a:p>
          <a:p>
            <a:r>
              <a:rPr lang="en-CA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Pause before hitting </a:t>
            </a:r>
            <a:r>
              <a:rPr lang="en-CA" sz="2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endParaRPr lang="en-CA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42810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574502"/>
            <a:ext cx="9404723" cy="1400530"/>
          </a:xfrm>
        </p:spPr>
        <p:txBody>
          <a:bodyPr/>
          <a:lstStyle/>
          <a:p>
            <a:r>
              <a:rPr lang="en-CA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846" y="1477993"/>
            <a:ext cx="5662246" cy="52753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</a:p>
          <a:p>
            <a:pPr>
              <a:spcBef>
                <a:spcPts val="0"/>
              </a:spcBef>
            </a:pPr>
            <a:r>
              <a:rPr lang="en-CA" sz="2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cannot process your claim because the necessary forms have not been completed. </a:t>
            </a:r>
          </a:p>
          <a:p>
            <a:pPr>
              <a:spcBef>
                <a:spcPts val="0"/>
              </a:spcBef>
            </a:pPr>
            <a:endParaRPr lang="en-CA" sz="29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CA" sz="2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do not take phone calls after 3:00 P. M. on Fridays. </a:t>
            </a:r>
          </a:p>
          <a:p>
            <a:pPr>
              <a:spcBef>
                <a:spcPts val="0"/>
              </a:spcBef>
            </a:pPr>
            <a:endParaRPr lang="en-CA" sz="29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CA" sz="2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closed your case because we never received the information requested in our letter of April 2.</a:t>
            </a:r>
          </a:p>
          <a:p>
            <a:pPr marL="0" indent="0">
              <a:buNone/>
            </a:pPr>
            <a:endParaRPr lang="en-CA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277" y="1477993"/>
            <a:ext cx="5943600" cy="51707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4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4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claim can be processed as soon as you complete the necessary forms.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4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4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may reach us by telephone until 3:00 P. M. on Fridays.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CA" sz="4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4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case will be reactivated as soon as you provide the information requested in our April 2 letter.</a:t>
            </a:r>
          </a:p>
        </p:txBody>
      </p:sp>
    </p:spTree>
    <p:extLst>
      <p:ext uri="{BB962C8B-B14F-4D97-AF65-F5344CB8AC3E}">
        <p14:creationId xmlns:p14="http://schemas.microsoft.com/office/powerpoint/2010/main" val="377368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153" y="4646297"/>
            <a:ext cx="10875329" cy="1400530"/>
          </a:xfrm>
        </p:spPr>
        <p:txBody>
          <a:bodyPr/>
          <a:lstStyle/>
          <a:p>
            <a:r>
              <a:rPr lang="en-CA" sz="1600" dirty="0">
                <a:solidFill>
                  <a:schemeClr val="bg1"/>
                </a:solidFill>
              </a:rPr>
              <a:t>References:</a:t>
            </a:r>
            <a:br>
              <a:rPr lang="en-CA" sz="1600" dirty="0">
                <a:solidFill>
                  <a:schemeClr val="bg1"/>
                </a:solidFill>
              </a:rPr>
            </a:br>
            <a:br>
              <a:rPr lang="en-CA" sz="1600" dirty="0">
                <a:solidFill>
                  <a:schemeClr val="bg1"/>
                </a:solidFill>
              </a:rPr>
            </a:br>
            <a:r>
              <a:rPr lang="en-CA" sz="1600" dirty="0" err="1">
                <a:solidFill>
                  <a:schemeClr val="bg1"/>
                </a:solidFill>
              </a:rPr>
              <a:t>Henwood</a:t>
            </a:r>
            <a:r>
              <a:rPr lang="en-CA" sz="1600" dirty="0">
                <a:solidFill>
                  <a:schemeClr val="bg1"/>
                </a:solidFill>
              </a:rPr>
              <a:t>, D (2007). </a:t>
            </a:r>
            <a:r>
              <a:rPr lang="en-CA" sz="1600" i="1" dirty="0">
                <a:solidFill>
                  <a:schemeClr val="bg1"/>
                </a:solidFill>
              </a:rPr>
              <a:t>A Writing Guide for IT Professionals. </a:t>
            </a:r>
            <a:r>
              <a:rPr lang="en-CA" sz="1600" dirty="0">
                <a:solidFill>
                  <a:schemeClr val="bg1"/>
                </a:solidFill>
              </a:rPr>
              <a:t>Don Mills: Oxford University Press.</a:t>
            </a:r>
            <a:br>
              <a:rPr lang="en-CA" sz="1600" dirty="0">
                <a:solidFill>
                  <a:schemeClr val="bg1"/>
                </a:solidFill>
              </a:rPr>
            </a:br>
            <a:br>
              <a:rPr lang="en-CA" sz="1600" dirty="0">
                <a:solidFill>
                  <a:schemeClr val="bg1"/>
                </a:solidFill>
              </a:rPr>
            </a:br>
            <a:r>
              <a:rPr lang="en-CA" sz="1600" dirty="0" err="1">
                <a:solidFill>
                  <a:schemeClr val="bg1"/>
                </a:solidFill>
              </a:rPr>
              <a:t>Guffey</a:t>
            </a:r>
            <a:r>
              <a:rPr lang="en-CA" sz="1600" dirty="0">
                <a:solidFill>
                  <a:schemeClr val="bg1"/>
                </a:solidFill>
              </a:rPr>
              <a:t>, M. A. &amp; </a:t>
            </a:r>
            <a:r>
              <a:rPr lang="en-CA" sz="1600" dirty="0" err="1">
                <a:solidFill>
                  <a:schemeClr val="bg1"/>
                </a:solidFill>
              </a:rPr>
              <a:t>Almonte</a:t>
            </a:r>
            <a:r>
              <a:rPr lang="en-CA" sz="1600" dirty="0">
                <a:solidFill>
                  <a:schemeClr val="bg1"/>
                </a:solidFill>
              </a:rPr>
              <a:t>, R (2013). </a:t>
            </a:r>
            <a:r>
              <a:rPr lang="en-CA" sz="1600" i="1" dirty="0">
                <a:solidFill>
                  <a:schemeClr val="bg1"/>
                </a:solidFill>
              </a:rPr>
              <a:t>Essentials of Business Communication</a:t>
            </a:r>
            <a:r>
              <a:rPr lang="en-CA" sz="1600" dirty="0">
                <a:solidFill>
                  <a:schemeClr val="bg1"/>
                </a:solidFill>
              </a:rPr>
              <a:t>. Toronto: Nelson Education Ltd.</a:t>
            </a:r>
            <a:endParaRPr lang="en-CA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247" y="379566"/>
            <a:ext cx="9404723" cy="1400530"/>
          </a:xfrm>
        </p:spPr>
        <p:txBody>
          <a:bodyPr/>
          <a:lstStyle/>
          <a:p>
            <a:r>
              <a:rPr lang="en-CA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023" y="1336431"/>
            <a:ext cx="10204299" cy="5521569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E-mails are generally used for short, informal messages requesting information and to respond to enquiries.</a:t>
            </a:r>
          </a:p>
          <a:p>
            <a:r>
              <a:rPr lang="en-CA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E-mails generally contain four parts: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CA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informative subject line that summarizes the message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CA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opening that reveals the main idea immediately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CA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body that explains and justifies the main idea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CA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appropriate closing (avoid overused expressions):</a:t>
            </a:r>
          </a:p>
          <a:p>
            <a:pPr marL="3086100" lvl="6" indent="-400050">
              <a:buFont typeface="+mj-lt"/>
              <a:buAutoNum type="romanLcPeriod"/>
            </a:pPr>
            <a:r>
              <a:rPr lang="en-CA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 information, dates, or deadlines</a:t>
            </a:r>
          </a:p>
          <a:p>
            <a:pPr marL="3086100" lvl="6" indent="-400050">
              <a:buFont typeface="+mj-lt"/>
              <a:buAutoNum type="romanLcPeriod"/>
            </a:pPr>
            <a:r>
              <a:rPr lang="en-CA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of the message</a:t>
            </a:r>
          </a:p>
          <a:p>
            <a:pPr marL="3086100" lvl="6" indent="-400050">
              <a:buFont typeface="+mj-lt"/>
              <a:buAutoNum type="romanLcPeriod"/>
            </a:pPr>
            <a:r>
              <a:rPr lang="en-CA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Closing thought</a:t>
            </a:r>
          </a:p>
          <a:p>
            <a:pPr marL="3086100" lvl="6" indent="-400050">
              <a:buFont typeface="+mj-lt"/>
              <a:buAutoNum type="romanLcPeriod"/>
            </a:pPr>
            <a:r>
              <a:rPr lang="en-CA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gratitude or encourage feedback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694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CA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56350" cy="4195481"/>
          </a:xfrm>
        </p:spPr>
        <p:txBody>
          <a:bodyPr/>
          <a:lstStyle/>
          <a:p>
            <a:endParaRPr lang="en-CA" dirty="0"/>
          </a:p>
          <a:p>
            <a:pPr marL="0" indent="0">
              <a:buNone/>
            </a:pPr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e-mail can be limited and complex the advantages of using e-mail outweigh the disadvantages.</a:t>
            </a:r>
          </a:p>
        </p:txBody>
      </p:sp>
    </p:spTree>
    <p:extLst>
      <p:ext uri="{BB962C8B-B14F-4D97-AF65-F5344CB8AC3E}">
        <p14:creationId xmlns:p14="http://schemas.microsoft.com/office/powerpoint/2010/main" val="297548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78380" cy="4195481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 around the globe can communicate quickly and efficiently </a:t>
            </a:r>
          </a:p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to use</a:t>
            </a:r>
          </a:p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 and images can be attached </a:t>
            </a:r>
          </a:p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Receiver is able to answer in his or her time (although this can also be seen as a disadvantage!)</a:t>
            </a:r>
          </a:p>
          <a:p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32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32196" cy="4195481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Speeds information flow - documents can be corrected quickly and sent to intended audience</a:t>
            </a:r>
          </a:p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Saves money and printing costs</a:t>
            </a:r>
          </a:p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sent at any time</a:t>
            </a:r>
          </a:p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Blind copies can be sent and filed</a:t>
            </a:r>
          </a:p>
          <a:p>
            <a:pPr marL="0" indent="0">
              <a:buNone/>
            </a:pPr>
            <a:endParaRPr lang="en-CA" sz="2400" dirty="0">
              <a:solidFill>
                <a:schemeClr val="bg1"/>
              </a:solidFill>
            </a:endParaRP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00344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9524"/>
            <a:ext cx="10062919" cy="47888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 does not end with </a:t>
            </a:r>
            <a:r>
              <a:rPr lang="en-CA" sz="32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endParaRPr lang="en-CA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CA" sz="32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</a:t>
            </a:r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email does not mean a </a:t>
            </a:r>
            <a:r>
              <a:rPr lang="en-CA" sz="32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email</a:t>
            </a:r>
          </a:p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Messages sent are often unnecessary</a:t>
            </a:r>
          </a:p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Tone can generate unintended ambiguity, confusion &amp; anger </a:t>
            </a:r>
          </a:p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Explaining a complicated procedure or answering complex questions via email can be time-consuming</a:t>
            </a:r>
          </a:p>
          <a:p>
            <a:endParaRPr lang="en-CA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177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Disadvantages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60796" cy="4195481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carry viruses</a:t>
            </a:r>
          </a:p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not signed</a:t>
            </a:r>
          </a:p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get lost if mailbox is flooded with messages</a:t>
            </a:r>
          </a:p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information can be easily shared</a:t>
            </a:r>
          </a:p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Possibility of accidentally sending a message to the wrong person or people -- for example, by hitting "Reply All" instead of "Reply."</a:t>
            </a:r>
          </a:p>
          <a:p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8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371034"/>
            <a:ext cx="9404723" cy="1400530"/>
          </a:xfrm>
        </p:spPr>
        <p:txBody>
          <a:bodyPr/>
          <a:lstStyle/>
          <a:p>
            <a:r>
              <a:rPr lang="en-CA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1088688" cy="4195481"/>
          </a:xfrm>
        </p:spPr>
        <p:txBody>
          <a:bodyPr/>
          <a:lstStyle/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 does not allow receivers the benefit of social cues people use to navigate conversations</a:t>
            </a:r>
          </a:p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the anonymity of email people feel they can say what they like without always using tact</a:t>
            </a:r>
          </a:p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line, from the greeting to word choice to signing off, gives the receiver an impression of the communicator so wording is crucial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5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1262"/>
            <a:ext cx="10678380" cy="5345723"/>
          </a:xfrm>
        </p:spPr>
        <p:txBody>
          <a:bodyPr>
            <a:normAutofit fontScale="92500" lnSpcReduction="10000"/>
          </a:bodyPr>
          <a:lstStyle/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sure you have a professional e-mail address.</a:t>
            </a:r>
          </a:p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Subject lines </a:t>
            </a:r>
          </a:p>
          <a:p>
            <a:pPr lvl="3"/>
            <a:r>
              <a:rPr lang="en-CA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Singular</a:t>
            </a:r>
          </a:p>
          <a:p>
            <a:pPr lvl="3"/>
            <a:r>
              <a:rPr lang="en-CA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Descriptive</a:t>
            </a:r>
          </a:p>
          <a:p>
            <a:pPr lvl="3"/>
            <a:r>
              <a:rPr lang="en-CA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Concise</a:t>
            </a:r>
          </a:p>
          <a:p>
            <a:pPr lvl="3"/>
            <a:r>
              <a:rPr lang="en-CA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 (</a:t>
            </a:r>
            <a:r>
              <a:rPr lang="en-CA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CA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Budget Disaster; </a:t>
            </a:r>
            <a:r>
              <a:rPr lang="en-CA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</a:t>
            </a:r>
            <a:r>
              <a:rPr lang="en-CA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Budget Update)</a:t>
            </a:r>
          </a:p>
          <a:p>
            <a:r>
              <a:rPr lang="en-CA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Greetings</a:t>
            </a:r>
          </a:p>
          <a:p>
            <a:pPr lvl="3"/>
            <a:r>
              <a:rPr lang="en-CA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Double-check titles and spellings</a:t>
            </a:r>
          </a:p>
          <a:p>
            <a:pPr lvl="3"/>
            <a:r>
              <a:rPr lang="en-CA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respectful (</a:t>
            </a:r>
            <a:r>
              <a:rPr lang="en-CA" sz="3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CA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Howdy/Hey; </a:t>
            </a:r>
            <a:r>
              <a:rPr lang="en-CA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</a:t>
            </a:r>
            <a:r>
              <a:rPr lang="en-CA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Dear, Good Morning, Good Afternoon, Hello)</a:t>
            </a:r>
            <a:endParaRPr lang="en-CA" sz="3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2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8445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</TotalTime>
  <Words>646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The Art of E-mail</vt:lpstr>
      <vt:lpstr>Form</vt:lpstr>
      <vt:lpstr>Advantages and Disadvantages</vt:lpstr>
      <vt:lpstr>Advantages</vt:lpstr>
      <vt:lpstr>Advantages (cont’d)</vt:lpstr>
      <vt:lpstr>Disadvantages</vt:lpstr>
      <vt:lpstr>Disadvantages (cont’d)</vt:lpstr>
      <vt:lpstr>Tone</vt:lpstr>
      <vt:lpstr>Tips</vt:lpstr>
      <vt:lpstr>Tips cont’d</vt:lpstr>
      <vt:lpstr>Tips cont’d</vt:lpstr>
      <vt:lpstr>Tips cont’d</vt:lpstr>
      <vt:lpstr>Wording</vt:lpstr>
      <vt:lpstr>References:  Henwood, D (2007). A Writing Guide for IT Professionals. Don Mills: Oxford University Press.  Guffey, M. A. &amp; Almonte, R (2013). Essentials of Business Communication. Toronto: Nelson Education Ltd.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Email</dc:title>
  <dc:creator>Julie Cruickshank</dc:creator>
  <cp:lastModifiedBy>Vanessa Michael</cp:lastModifiedBy>
  <cp:revision>27</cp:revision>
  <dcterms:created xsi:type="dcterms:W3CDTF">2015-01-04T21:31:30Z</dcterms:created>
  <dcterms:modified xsi:type="dcterms:W3CDTF">2023-09-12T13:20:24Z</dcterms:modified>
</cp:coreProperties>
</file>