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1196" r:id="rId3"/>
    <p:sldId id="1186" r:id="rId4"/>
    <p:sldId id="1135" r:id="rId5"/>
    <p:sldId id="1191" r:id="rId6"/>
    <p:sldId id="1193" r:id="rId7"/>
    <p:sldId id="1170" r:id="rId8"/>
    <p:sldId id="1172" r:id="rId9"/>
    <p:sldId id="1188" r:id="rId10"/>
    <p:sldId id="1173" r:id="rId11"/>
    <p:sldId id="1185" r:id="rId12"/>
    <p:sldId id="1174" r:id="rId13"/>
    <p:sldId id="1176" r:id="rId14"/>
    <p:sldId id="1177" r:id="rId15"/>
    <p:sldId id="1178" r:id="rId16"/>
    <p:sldId id="1189" r:id="rId17"/>
    <p:sldId id="1190" r:id="rId18"/>
    <p:sldId id="1179" r:id="rId19"/>
    <p:sldId id="1180" r:id="rId20"/>
    <p:sldId id="1181" r:id="rId21"/>
    <p:sldId id="1175" r:id="rId22"/>
    <p:sldId id="1183" r:id="rId23"/>
    <p:sldId id="118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A7B0-2302-3941-A7C6-DC63339BAFB9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A2916-C878-CE4C-B6E2-25781D8D3E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DA7DB-16B1-434E-AD1C-DD024F09062C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1E99E-EE21-A146-8A6A-D1C30CFDD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3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60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5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3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4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88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9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2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7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8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AA94-8317-6941-B699-CC8AB4A8C77E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CF0C-2BED-DC49-A3B3-9D8A813ACA18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D7D7-3394-6A4B-AA49-1D38427E2F9E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47675" y="3048000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4495800"/>
            <a:ext cx="8153400" cy="68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6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8F7F-092C-2047-A04C-6F7A7F4D4158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72DF7-7223-EA47-82EF-4855CC714BAB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479A-6048-A643-BBDD-9E261F4F38A9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83C-2041-2544-AF1C-F4401A94EB62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B8ED-1868-2244-A380-9C87159BFAF5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5806-B001-9247-B8EE-B3683A7C23FB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01FD-C163-0E44-A9E9-469BC4898D3C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1FA6-3C62-9142-8D4E-1B23F70D0EB7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FE363-C54E-9C4D-98A6-339C452BE36D}" type="datetime1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B2E72-7A07-324D-86EB-A735E783C9F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gif">
            <a:extLst>
              <a:ext uri="{FF2B5EF4-FFF2-40B4-BE49-F238E27FC236}">
                <a16:creationId xmlns:a16="http://schemas.microsoft.com/office/drawing/2014/main" id="{0C3ABA50-9C21-4070-8418-530545DAD38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1" y="67774"/>
            <a:ext cx="1188720" cy="691833"/>
          </a:xfrm>
          <a:prstGeom prst="rect">
            <a:avLst/>
          </a:prstGeom>
        </p:spPr>
      </p:pic>
      <p:pic>
        <p:nvPicPr>
          <p:cNvPr id="8" name="Picture 7" descr="wave_bw.jpg">
            <a:extLst>
              <a:ext uri="{FF2B5EF4-FFF2-40B4-BE49-F238E27FC236}">
                <a16:creationId xmlns:a16="http://schemas.microsoft.com/office/drawing/2014/main" id="{20E747ED-8EF7-41E3-80C3-C82BC22841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32826" y="6226233"/>
            <a:ext cx="9151888" cy="631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50BAFD-52D7-4AF7-A2CF-83593FF48DFD}"/>
              </a:ext>
            </a:extLst>
          </p:cNvPr>
          <p:cNvSpPr txBox="1"/>
          <p:nvPr userDrawn="1"/>
        </p:nvSpPr>
        <p:spPr>
          <a:xfrm>
            <a:off x="1089689" y="6464597"/>
            <a:ext cx="280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100" err="1">
                <a:solidFill>
                  <a:schemeClr val="bg1"/>
                </a:solidFill>
                <a:latin typeface="Palatino"/>
                <a:cs typeface="Palatino"/>
              </a:rPr>
              <a:t>www.stlawrencecollege.ca</a:t>
            </a:r>
            <a:endParaRPr lang="en-US" sz="1400" spc="100">
              <a:solidFill>
                <a:schemeClr val="bg1"/>
              </a:solidFill>
              <a:latin typeface="Palatino"/>
              <a:cs typeface="Palatin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JzlNl7SbyUi2XGCUOT0DC0RKFIHbKlBGvGDajMgBK3FURExLWE40VjZPMFQyQVM5UUwwWU02V0xTVC4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253F-D005-48A2-904D-6433C6F7E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1111 –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52948-B4CE-46E9-B3E8-F318FE1BD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Database Fundamentals</a:t>
            </a:r>
          </a:p>
          <a:p>
            <a:endParaRPr lang="en-US">
              <a:cs typeface="Calibri"/>
            </a:endParaRPr>
          </a:p>
          <a:p>
            <a:r>
              <a:rPr lang="en-US" sz="2400">
                <a:cs typeface="Calibri"/>
              </a:rPr>
              <a:t>John Holmes, Mark Coulas, Troy St. Jean</a:t>
            </a:r>
          </a:p>
        </p:txBody>
      </p:sp>
    </p:spTree>
    <p:extLst>
      <p:ext uri="{BB962C8B-B14F-4D97-AF65-F5344CB8AC3E}">
        <p14:creationId xmlns:p14="http://schemas.microsoft.com/office/powerpoint/2010/main" val="151107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153400" cy="628650"/>
          </a:xfrm>
        </p:spPr>
        <p:txBody>
          <a:bodyPr wrap="square" anchor="ctr">
            <a:noAutofit/>
          </a:bodyPr>
          <a:lstStyle/>
          <a:p>
            <a:r>
              <a:rPr lang="en-US" sz="3600">
                <a:latin typeface="+mj-lt"/>
              </a:rPr>
              <a:t>Using Relational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7725"/>
            <a:ext cx="8153400" cy="885825"/>
          </a:xfrm>
        </p:spPr>
        <p:txBody>
          <a:bodyPr wrap="square" anchor="ctr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None/>
              <a:tabLst>
                <a:tab pos="628650" algn="l"/>
              </a:tabLst>
            </a:pPr>
            <a:r>
              <a:rPr lang="en-US" sz="2800" b="1">
                <a:solidFill>
                  <a:srgbClr val="007FA3"/>
                </a:solidFill>
              </a:rPr>
              <a:t>Understand how using related tables helps you avoid the problems of using lists.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924050"/>
            <a:ext cx="8153400" cy="4154984"/>
          </a:xfrm>
        </p:spPr>
        <p:txBody>
          <a:bodyPr>
            <a:noAutofit/>
          </a:bodyPr>
          <a:lstStyle/>
          <a:p>
            <a:r>
              <a:rPr lang="en-US" sz="2200" b="1">
                <a:solidFill>
                  <a:srgbClr val="FF0000"/>
                </a:solidFill>
              </a:rPr>
              <a:t>Relational model</a:t>
            </a:r>
            <a:r>
              <a:rPr lang="en-US" sz="2200">
                <a:solidFill>
                  <a:schemeClr val="bg2"/>
                </a:solidFill>
              </a:rPr>
              <a:t> </a:t>
            </a:r>
            <a:r>
              <a:rPr lang="en-US" sz="2200"/>
              <a:t>is a methodology used as a solution for database design.</a:t>
            </a:r>
          </a:p>
          <a:p>
            <a:r>
              <a:rPr lang="en-US" sz="2200"/>
              <a:t>A </a:t>
            </a:r>
            <a:r>
              <a:rPr lang="en-US" sz="2200" b="1">
                <a:solidFill>
                  <a:srgbClr val="FF0000"/>
                </a:solidFill>
              </a:rPr>
              <a:t>relational database</a:t>
            </a:r>
            <a:r>
              <a:rPr lang="en-US" sz="2200" b="1">
                <a:solidFill>
                  <a:schemeClr val="bg2"/>
                </a:solidFill>
              </a:rPr>
              <a:t> </a:t>
            </a:r>
            <a:r>
              <a:rPr lang="en-US" sz="2200"/>
              <a:t>contains a collection of separate tables.</a:t>
            </a:r>
          </a:p>
          <a:p>
            <a:r>
              <a:rPr lang="en-US" sz="2200"/>
              <a:t>A </a:t>
            </a:r>
            <a:r>
              <a:rPr lang="en-US" sz="2200" b="1">
                <a:solidFill>
                  <a:srgbClr val="FF0000"/>
                </a:solidFill>
              </a:rPr>
              <a:t>table</a:t>
            </a:r>
            <a:r>
              <a:rPr lang="en-US" sz="2200"/>
              <a:t> holds data about only one theme.</a:t>
            </a:r>
          </a:p>
          <a:p>
            <a:r>
              <a:rPr lang="en-US" sz="2200"/>
              <a:t>Each </a:t>
            </a:r>
            <a:r>
              <a:rPr lang="en-US" sz="2200" b="1">
                <a:solidFill>
                  <a:srgbClr val="FF0000"/>
                </a:solidFill>
              </a:rPr>
              <a:t>column</a:t>
            </a:r>
            <a:r>
              <a:rPr lang="en-US" sz="2200"/>
              <a:t>, also known as fields, in a table stores a characteristic common to all rows in a table.  An example is StudentNumber.</a:t>
            </a:r>
          </a:p>
          <a:p>
            <a:r>
              <a:rPr lang="en-US" sz="2200"/>
              <a:t>A </a:t>
            </a:r>
            <a:r>
              <a:rPr lang="en-US" sz="2200" b="1">
                <a:solidFill>
                  <a:srgbClr val="FF0000"/>
                </a:solidFill>
              </a:rPr>
              <a:t>row</a:t>
            </a:r>
            <a:r>
              <a:rPr lang="en-US" sz="2200"/>
              <a:t> in a table, also known as a record, has data about an occurrence.  An example would be all the information on one student.</a:t>
            </a:r>
          </a:p>
        </p:txBody>
      </p:sp>
    </p:spTree>
    <p:extLst>
      <p:ext uri="{BB962C8B-B14F-4D97-AF65-F5344CB8AC3E}">
        <p14:creationId xmlns:p14="http://schemas.microsoft.com/office/powerpoint/2010/main" val="284988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07508-0887-203E-ADBB-9A4EB7B1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2" descr="The sample data of 9 rows and 8 columns is shown in Excel 2019, Windows 10, Microsoft corporation.&#10;The excel provides row identifiers numbered from 1 to 9 and A, B, C, D, E, F, G and H as column identifiers.&#10;The column names are SID, Student Last Name, Student First Name, Student Email, Adviser Last Name, Adviser Email, Department and Admin Last Name.&#10;Row no 2.&#10;SID: S0023&#10;StudentLastName: Andrews&#10;StudentFirstName: Matthew&#10;StudentEmail: Matthew.Andrews@ourcampus.edu&#10;AdviserLastName: Baker&#10;AdviserEmail: Linda.Baker@ourcampus.edu&#10;Department: Accounting&#10;AdminLastName: Smith&#10;Row no 3.&#10;SID: S0065&#10;StudentLastName: Fischer&#10;StudentFirstName: Douglas&#10;StudentEmail: Douglas.Fischer@ourcampus.edu&#10;AdviserLastName: Baker&#10;AdviserEmail: Linda.Baker@ourcampus.edu&#10;Department: Accounting&#10;AdminLastName: Smith&#10;Row no 4.&#10;SID: S0083&#10;StudentLastName: Hwang&#10;StudentFirstName: Terry&#10;StudentEmail: Terry.Hwang@ourcampus.edu&#10;AdviserLastName: Taing&#10;AdviserEmail: Susan.Taing@ourcampus.edu&#10;Department: Accounting&#10;AdminLastName: Smith&#10;Row no 5.&#10;SID: S0132&#10;StudentLastName: Thompson&#10;StudentFirstName: James&#10;StudentEmail: James.Thompson@ourcampus.edu&#10;AdviserLastName: Taing&#10;AdviserEmail: Susan.Taing@ourcampus.edu&#10;Department: InfoSystems&#10;AdminLastName: Rogers&#10;Row no 6.&#10;SID: S0154&#10;StudentLastName: Brisbon&#10;StudentFirstName: Lisa&#10;StudentEmail: Lisa.Brisbon@ourcampus.edu&#10;AdviserLastName: Valdez&#10;AdviserEmail: Richard.Valdez@ourcampus.edu&#10;Department: Chemistry&#10;AdminLastName: Chaplin&#10;Row no 7.&#10;SID: S0167&#10;StudentLastName: Lai&#10;StudentFirstName: Tzu&#10;StudentEmail: Tzu.Lai@ourcampus.edu&#10;AdviserLastName: Yeats&#10;AdviserEmail: Bill.Yeats@ourcampus.edu&#10;Department: Infosystems&#10;AdminLastName: Rogers&#10;Below is the list of issues when the above data is modified.&#10;1. The first row, if Adviser Baker is changed to Taing, we need to change Adviser Email as well. If changed to Val-dez, we need to change Adviser Email, Department, and Admin Last Name.&#10;2. If row number 8 is deleted, then the student and adviser data are also lost.&#10;3. Row number 9 is inserted for a department, both student and adviser data is missing. Only department and Admin Last Name are available as biology and Kelly.&#10;">
            <a:extLst>
              <a:ext uri="{FF2B5EF4-FFF2-40B4-BE49-F238E27FC236}">
                <a16:creationId xmlns:a16="http://schemas.microsoft.com/office/drawing/2014/main" id="{6261C290-DDD2-9E6B-2AAE-A93E6130F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6" b="6526"/>
          <a:stretch/>
        </p:blipFill>
        <p:spPr bwMode="auto">
          <a:xfrm>
            <a:off x="-2420" y="2109885"/>
            <a:ext cx="9116764" cy="39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14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4"/>
            <a:ext cx="8153400" cy="1152525"/>
          </a:xfrm>
        </p:spPr>
        <p:txBody>
          <a:bodyPr wrap="square" anchor="ctr">
            <a:noAutofit/>
          </a:bodyPr>
          <a:lstStyle/>
          <a:p>
            <a:r>
              <a:rPr lang="en-US" sz="3600">
                <a:latin typeface="+mj-lt"/>
              </a:rPr>
              <a:t>Figure 1.8  The Advisor and </a:t>
            </a:r>
            <a:br>
              <a:rPr lang="en-US" sz="3600">
                <a:latin typeface="+mj-lt"/>
              </a:rPr>
            </a:br>
            <a:r>
              <a:rPr lang="en-US" sz="3600">
                <a:latin typeface="+mj-lt"/>
              </a:rPr>
              <a:t>Student Tables</a:t>
            </a:r>
          </a:p>
        </p:txBody>
      </p:sp>
      <p:pic>
        <p:nvPicPr>
          <p:cNvPr id="5122" name="Picture 2" descr="Adviser table:&#10;The columns are Adviser Last Name, Adviser First Name, Adviser Email. Few sample data are,&#10;1. Baker, Linda, Linda.Baker@ourcampus.edu&#10;2. Taing, Susan, Susan.Taing@ourcampus.edu&#10;3. Tran, Ken, Ken.Tran@ourcampus.edu&#10;Student table:&#10;The columns are S ID, Student Last Name, Student First Name, Student Email, Phone, Residence, Advisor Last Name.&#10;Couple of sample data for the above columns are as below:&#10;a. S0023; Andrews; Matthew; Matthew.Andrews@ourcampus.edu; 301-555-2225; 123 15th St Apt 21; Baker&#10;b. S0065; Fischer, Douglas, Douglas.Fischer@ourcampus.edu; 301-555-2277; Mckinley Room 109; Baker&#10;c. S0212; Marino; Chip; Chip.Marino@ourcampus.edu; 301-555-2243; 234 16th St Apt 32; Tran&#10;Linking of the two table:&#10;• Baker and Tran from Student table are linked to Baker and Tran in Adviser table to get the adviser data. STUDENT data linked to ADVISER data via Adviser Last Name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3" b="5813"/>
          <a:stretch/>
        </p:blipFill>
        <p:spPr bwMode="auto">
          <a:xfrm>
            <a:off x="-1785" y="1457325"/>
            <a:ext cx="9148059" cy="376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5971401"/>
            <a:ext cx="8153400" cy="3246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/>
              <a:t>Access 2019, Windows 10, Microsoft Corporation.</a:t>
            </a:r>
          </a:p>
        </p:txBody>
      </p:sp>
    </p:spTree>
    <p:extLst>
      <p:ext uri="{BB962C8B-B14F-4D97-AF65-F5344CB8AC3E}">
        <p14:creationId xmlns:p14="http://schemas.microsoft.com/office/powerpoint/2010/main" val="251211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"/>
            <a:ext cx="8153400" cy="1107996"/>
          </a:xfrm>
        </p:spPr>
        <p:txBody>
          <a:bodyPr wrap="square">
            <a:noAutofit/>
          </a:bodyPr>
          <a:lstStyle/>
          <a:p>
            <a:r>
              <a:rPr lang="en-US" sz="3600">
                <a:latin typeface="+mj-lt"/>
              </a:rPr>
              <a:t>Figure 1.9</a:t>
            </a:r>
            <a:r>
              <a:rPr lang="en-US" sz="3600"/>
              <a:t> </a:t>
            </a:r>
            <a:r>
              <a:rPr lang="en-US" sz="3600">
                <a:latin typeface="+mj-lt"/>
              </a:rPr>
              <a:t> Modifying the Advisor </a:t>
            </a:r>
            <a:br>
              <a:rPr lang="en-US" sz="3600"/>
            </a:br>
            <a:r>
              <a:rPr lang="en-US" sz="3600">
                <a:latin typeface="+mj-lt"/>
              </a:rPr>
              <a:t>and Student Tables</a:t>
            </a:r>
          </a:p>
        </p:txBody>
      </p:sp>
      <p:pic>
        <p:nvPicPr>
          <p:cNvPr id="6146" name="Picture 2" descr="All data is taken from Access 2019, Windows 10, Microsoft Corporation.&#10;Adviser table: Columns are Adviser Last Name, Adviser First Name and Adviser Email.&#10;• The Adviser Email is changed to Sue.Taing@ourcampus.edu. Though the data is changed, it remains consistent as this is the only row for the adviser that needs to be changed.&#10;• A new row is inserted for adviser as Yeats, Bill, Bill.yeats@ourcampus.edu. No STUDENT data is required.&#10;Student table: Columns are S ID, Student Last Name, Student First Name, Student Email, Phone, Residence, Advisor Last Name.&#10;• Seventh row of the student is deleted. No ADVISER data is lost.&#10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1" b="5548"/>
          <a:stretch/>
        </p:blipFill>
        <p:spPr bwMode="auto">
          <a:xfrm>
            <a:off x="-1785" y="1936262"/>
            <a:ext cx="9148059" cy="3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5999976"/>
            <a:ext cx="8153400" cy="324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/>
              <a:t>Access 2019, Windows 10, Microsoft Corporation.</a:t>
            </a:r>
          </a:p>
        </p:txBody>
      </p:sp>
    </p:spTree>
    <p:extLst>
      <p:ext uri="{BB962C8B-B14F-4D97-AF65-F5344CB8AC3E}">
        <p14:creationId xmlns:p14="http://schemas.microsoft.com/office/powerpoint/2010/main" val="330242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4"/>
            <a:ext cx="8153400" cy="1152525"/>
          </a:xfrm>
        </p:spPr>
        <p:txBody>
          <a:bodyPr wrap="square" anchor="ctr">
            <a:noAutofit/>
          </a:bodyPr>
          <a:lstStyle/>
          <a:p>
            <a:r>
              <a:rPr lang="en-US" sz="3600">
                <a:latin typeface="+mj-lt"/>
              </a:rPr>
              <a:t>Figure 1.10  The Department, </a:t>
            </a:r>
            <a:br>
              <a:rPr lang="en-US" sz="3600">
                <a:latin typeface="+mj-lt"/>
              </a:rPr>
            </a:br>
            <a:r>
              <a:rPr lang="en-US" sz="3600">
                <a:latin typeface="+mj-lt"/>
              </a:rPr>
              <a:t>Advisor, and Student Tables</a:t>
            </a:r>
          </a:p>
        </p:txBody>
      </p:sp>
      <p:pic>
        <p:nvPicPr>
          <p:cNvPr id="7170" name="Picture 2" descr="All data is taken from Access 2019, Windows 10, Microsoft Corporation.&#10;Table Department: Columns are Department Name, Department Phone, Admin Last Name, Admin First Name, Admin Email.&#10;Few sample data are &#10;• Accounting, 301-557-1011, Smith, Shawna, Shawna.Smith@ourcamps.edu;&#10;• Biology, 301-557-1021; Kelly, Chris, Chris.Kelly@ourcamps.edu&#10;We can insert DEPARTMENT data as needed— no ADVISER or STUDENT data are required.&#10;Table Adviser: Columns are Adviser Last Name, Adviser First Name and Adviser Email.&#10;Few sample data are&#10;• Baker, Linda, Linda.Baker@ourcampus.edu, Accounting&#10;• Green, George, George.Green@ourcamus.edu, Biology&#10;Table Student: Columns are S ID, Student Last Name, Student First Name, Student Email, Phone, Residence, Advisor Last Name.&#10;Few sample data are,&#10;a. S0023; Andrews; Matthew; Matthew.Andrews@ourcampus.edu; 301-555-2225; 123 15th St Apt 21; Baker&#10;b. S0065; Fischer, Douglas, Douglas.Fischer@ourcampus.edu; 301-555-2277; Mckinley Room 109; Baker&#10;c. S0212; Marino; Chip; Chip.Marino@ourcampus.edu; 301-555-2243; 234 16th St Apt 32; Tran&#10;Data linking:&#10;a. The Student is linked to the Adviser by Adviser Last Name.&#10;b. The Adviser is linked to Department by Department Name.&#10;We can change STUDENT Adviser Last Name as needed in Student table — new value is linked to its own data. &#10;The last row in Student table is deleted. We can delete STUDENT data as needed—no DEPARTMENT or ADVISER data is lost.&#10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9"/>
          <a:stretch/>
        </p:blipFill>
        <p:spPr bwMode="auto">
          <a:xfrm>
            <a:off x="-895" y="1200427"/>
            <a:ext cx="9146277" cy="512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57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4"/>
            <a:ext cx="8153400" cy="1152525"/>
          </a:xfrm>
        </p:spPr>
        <p:txBody>
          <a:bodyPr wrap="square" anchor="ctr">
            <a:noAutofit/>
          </a:bodyPr>
          <a:lstStyle/>
          <a:p>
            <a:r>
              <a:rPr lang="en-US" sz="3600">
                <a:latin typeface="+mj-lt"/>
              </a:rPr>
              <a:t>Figure 1.11  The Art Course List </a:t>
            </a:r>
            <a:br>
              <a:rPr lang="en-US" sz="3600">
                <a:latin typeface="+mj-lt"/>
              </a:rPr>
            </a:br>
            <a:r>
              <a:rPr lang="en-US" sz="3600">
                <a:latin typeface="+mj-lt"/>
              </a:rPr>
              <a:t>with Modification Problems</a:t>
            </a:r>
          </a:p>
        </p:txBody>
      </p:sp>
      <p:pic>
        <p:nvPicPr>
          <p:cNvPr id="8194" name="Picture 2" descr="The image shows the following information:&#10;A spread sheet consists of 10 rows and 8 columns. The top row in the image shows the information filled in the columns from A to G on a spread sheet. The column on the left end shows the information filled from rows from 1 to 9 on a spread sheet. &#10;Row 1: shows the column names which are customer name, customer first name, phone, course date, amount paid, course and fee. &#10; Row 2: &#10;Customer Last Name: Johnson &#10;Customer First Name: Ariel&#10;Phone: 206-567-1234&#10;Course Date: October 01, 2019&#10;Amount Paid: 250 Dollars&#10;Course: Adv Pastels&#10;Fee: 500 Dollars&#10;Row 3: &#10;Customer Last Name: Green&#10;Customer First Name: Robin&#10;Phone: 425-678-8765&#10;Course Date: September 15, 2019&#10;Amount Paid: 350 Dollars&#10;Course: Beg Oils&#10;Fee: 350 Dollars&#10; &#10;Row 4: &#10;Customer Last Name: Jackson&#10;Customer First Name: Charles&#10;Phone: 360-789-3456&#10;Course Date: October 01, 2019&#10;Amount Paid: 500 Dollars&#10;Course: Adv Pastels&#10;Fee: 500  Dollars&#10;Row 5: &#10;Customer Last Name: Johnson&#10;Customer First Name: Ariel&#10;Phone: 206-567-1234&#10;Course Date: March 15, 2019&#10;Amount Paid: 350 Dollars&#10;Course: Int Pastels&#10;Fee: 350 Dollars&#10;Row 6: &#10;Customer Last Name: Pearson&#10;Customer First Name: Jeffery&#10;Phone: 206-567-1234&#10;Course Date: October 01, 2019&#10;Amount Paid: 500 Dollars &#10;Course: Adv Pastels&#10;Fee: 500 Dollars&#10;Row 7: &#10;Customer Last Name: Sears&#10;Customer First Name: Miguel&#10;Phone: 360-789 4 567&#10;Course Date: September 15, 2019&#10;Amount Paid: 350 Dollars &#10;Course: Beg Oils&#10;Fee: 350 dollars&#10;Row 8: &#10;Customer Last Name: Kyle&#10;Customer First Name: Leah&#10;Phone: 425-678-7654&#10;Course Date: November 15, 2019&#10;Amount Paid: 250  Dollars &#10;Course: Adv Pastels&#10;Fee: 500 dollars&#10;Row 9: &#10;Customer Last Name: Myers&#10;Customer First Name: Lynda&#10;Phone: 360-789-5678&#10;Course Date: October 15, 2019&#10;Amount Paid: 0 Dollars &#10;Course: Beg Oils&#10;Fee: 350 dolla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9" b="12681"/>
          <a:stretch/>
        </p:blipFill>
        <p:spPr bwMode="auto">
          <a:xfrm>
            <a:off x="8229" y="1854851"/>
            <a:ext cx="9115494" cy="18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5971401"/>
            <a:ext cx="8153400" cy="3246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/>
              <a:t>Excel 2019, Windows 10, Microsoft Corporation.</a:t>
            </a:r>
          </a:p>
        </p:txBody>
      </p:sp>
    </p:spTree>
    <p:extLst>
      <p:ext uri="{BB962C8B-B14F-4D97-AF65-F5344CB8AC3E}">
        <p14:creationId xmlns:p14="http://schemas.microsoft.com/office/powerpoint/2010/main" val="358044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4"/>
            <a:ext cx="8153400" cy="1152525"/>
          </a:xfrm>
        </p:spPr>
        <p:txBody>
          <a:bodyPr wrap="square" anchor="ctr">
            <a:noAutofit/>
          </a:bodyPr>
          <a:lstStyle/>
          <a:p>
            <a:r>
              <a:rPr lang="en-US" sz="3600">
                <a:latin typeface="+mj-lt"/>
              </a:rPr>
              <a:t>Figure 1.11  The Art Course List </a:t>
            </a:r>
            <a:br>
              <a:rPr lang="en-US" sz="3600">
                <a:latin typeface="+mj-lt"/>
              </a:rPr>
            </a:br>
            <a:r>
              <a:rPr lang="en-US" sz="3600">
                <a:latin typeface="+mj-lt"/>
              </a:rPr>
              <a:t>with Modification Problems</a:t>
            </a:r>
          </a:p>
        </p:txBody>
      </p:sp>
      <p:pic>
        <p:nvPicPr>
          <p:cNvPr id="8194" name="Picture 2" descr="The image shows the following information:&#10;A spread sheet consists of 10 rows and 8 columns. The top row in the image shows the information filled in the columns from A to G on a spread sheet. The column on the left end shows the information filled from rows from 1 to 9 on a spread sheet. &#10;Row 1: shows the column names which are customer name, customer first name, phone, course date, amount paid, course and fee. &#10; Row 2: &#10;Customer Last Name: Johnson &#10;Customer First Name: Ariel&#10;Phone: 206-567-1234&#10;Course Date: October 01, 2019&#10;Amount Paid: 250 Dollars&#10;Course: Adv Pastels&#10;Fee: 500 Dollars&#10;Row 3: &#10;Customer Last Name: Green&#10;Customer First Name: Robin&#10;Phone: 425-678-8765&#10;Course Date: September 15, 2019&#10;Amount Paid: 350 Dollars&#10;Course: Beg Oils&#10;Fee: 350 Dollars&#10; &#10;Row 4: &#10;Customer Last Name: Jackson&#10;Customer First Name: Charles&#10;Phone: 360-789-3456&#10;Course Date: October 01, 2019&#10;Amount Paid: 500 Dollars&#10;Course: Adv Pastels&#10;Fee: 500  Dollars&#10;Row 5: &#10;Customer Last Name: Johnson&#10;Customer First Name: Ariel&#10;Phone: 206-567-1234&#10;Course Date: March 15, 2019&#10;Amount Paid: 350 Dollars&#10;Course: Int Pastels&#10;Fee: 350 Dollars&#10;Row 6: &#10;Customer Last Name: Pearson&#10;Customer First Name: Jeffery&#10;Phone: 206-567-1234&#10;Course Date: October 01, 2019&#10;Amount Paid: 500 Dollars &#10;Course: Adv Pastels&#10;Fee: 500 Dollars&#10;Row 7: &#10;Customer Last Name: Sears&#10;Customer First Name: Miguel&#10;Phone: 360-789 4 567&#10;Course Date: September 15, 2019&#10;Amount Paid: 350 Dollars &#10;Course: Beg Oils&#10;Fee: 350 dollars&#10;Row 8: &#10;Customer Last Name: Kyle&#10;Customer First Name: Leah&#10;Phone: 425-678-7654&#10;Course Date: November 15, 2019&#10;Amount Paid: 250  Dollars &#10;Course: Adv Pastels&#10;Fee: 500 dollars&#10;Row 9: &#10;Customer Last Name: Myers&#10;Customer First Name: Lynda&#10;Phone: 360-789-5678&#10;Course Date: October 15, 2019&#10;Amount Paid: 0 Dollars &#10;Course: Beg Oils&#10;Fee: 350 dolla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9" b="12681"/>
          <a:stretch/>
        </p:blipFill>
        <p:spPr bwMode="auto">
          <a:xfrm>
            <a:off x="14742" y="3665415"/>
            <a:ext cx="9115494" cy="18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5971401"/>
            <a:ext cx="8153400" cy="3246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/>
              <a:t>Excel 2019, Windows 10, Microsoft Corporation.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35913-671C-7111-3B09-C658453B8A9B}"/>
              </a:ext>
            </a:extLst>
          </p:cNvPr>
          <p:cNvSpPr txBox="1"/>
          <p:nvPr/>
        </p:nvSpPr>
        <p:spPr>
          <a:xfrm>
            <a:off x="610577" y="1685192"/>
            <a:ext cx="78479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cs typeface="Calibri"/>
              </a:rPr>
              <a:t>How many themes are in this list?</a:t>
            </a:r>
          </a:p>
        </p:txBody>
      </p:sp>
    </p:spTree>
    <p:extLst>
      <p:ext uri="{BB962C8B-B14F-4D97-AF65-F5344CB8AC3E}">
        <p14:creationId xmlns:p14="http://schemas.microsoft.com/office/powerpoint/2010/main" val="47592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4"/>
            <a:ext cx="8153400" cy="1152525"/>
          </a:xfrm>
        </p:spPr>
        <p:txBody>
          <a:bodyPr wrap="square" anchor="ctr">
            <a:noAutofit/>
          </a:bodyPr>
          <a:lstStyle/>
          <a:p>
            <a:r>
              <a:rPr lang="en-US" sz="3600">
                <a:latin typeface="+mj-lt"/>
              </a:rPr>
              <a:t>Figure 1.11  The Art Course List </a:t>
            </a:r>
            <a:br>
              <a:rPr lang="en-US" sz="3600">
                <a:latin typeface="+mj-lt"/>
              </a:rPr>
            </a:br>
            <a:r>
              <a:rPr lang="en-US" sz="3600">
                <a:latin typeface="+mj-lt"/>
              </a:rPr>
              <a:t>with Modification Problems</a:t>
            </a:r>
          </a:p>
        </p:txBody>
      </p:sp>
      <p:pic>
        <p:nvPicPr>
          <p:cNvPr id="8194" name="Picture 2" descr="The image shows the following information:&#10;A spread sheet consists of 10 rows and 8 columns. The top row in the image shows the information filled in the columns from A to G on a spread sheet. The column on the left end shows the information filled from rows from 1 to 9 on a spread sheet. &#10;Row 1: shows the column names which are customer name, customer first name, phone, course date, amount paid, course and fee. &#10; Row 2: &#10;Customer Last Name: Johnson &#10;Customer First Name: Ariel&#10;Phone: 206-567-1234&#10;Course Date: October 01, 2019&#10;Amount Paid: 250 Dollars&#10;Course: Adv Pastels&#10;Fee: 500 Dollars&#10;Row 3: &#10;Customer Last Name: Green&#10;Customer First Name: Robin&#10;Phone: 425-678-8765&#10;Course Date: September 15, 2019&#10;Amount Paid: 350 Dollars&#10;Course: Beg Oils&#10;Fee: 350 Dollars&#10; &#10;Row 4: &#10;Customer Last Name: Jackson&#10;Customer First Name: Charles&#10;Phone: 360-789-3456&#10;Course Date: October 01, 2019&#10;Amount Paid: 500 Dollars&#10;Course: Adv Pastels&#10;Fee: 500  Dollars&#10;Row 5: &#10;Customer Last Name: Johnson&#10;Customer First Name: Ariel&#10;Phone: 206-567-1234&#10;Course Date: March 15, 2019&#10;Amount Paid: 350 Dollars&#10;Course: Int Pastels&#10;Fee: 350 Dollars&#10;Row 6: &#10;Customer Last Name: Pearson&#10;Customer First Name: Jeffery&#10;Phone: 206-567-1234&#10;Course Date: October 01, 2019&#10;Amount Paid: 500 Dollars &#10;Course: Adv Pastels&#10;Fee: 500 Dollars&#10;Row 7: &#10;Customer Last Name: Sears&#10;Customer First Name: Miguel&#10;Phone: 360-789 4 567&#10;Course Date: September 15, 2019&#10;Amount Paid: 350 Dollars &#10;Course: Beg Oils&#10;Fee: 350 dollars&#10;Row 8: &#10;Customer Last Name: Kyle&#10;Customer First Name: Leah&#10;Phone: 425-678-7654&#10;Course Date: November 15, 2019&#10;Amount Paid: 250  Dollars &#10;Course: Adv Pastels&#10;Fee: 500 dollars&#10;Row 9: &#10;Customer Last Name: Myers&#10;Customer First Name: Lynda&#10;Phone: 360-789-5678&#10;Course Date: October 15, 2019&#10;Amount Paid: 0 Dollars &#10;Course: Beg Oils&#10;Fee: 350 dolla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9" b="12681"/>
          <a:stretch/>
        </p:blipFill>
        <p:spPr bwMode="auto">
          <a:xfrm>
            <a:off x="14742" y="3665415"/>
            <a:ext cx="9115494" cy="18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5971401"/>
            <a:ext cx="8153400" cy="3246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/>
              <a:t>Excel 2019, Windows 10, Microsoft Corporation.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35913-671C-7111-3B09-C658453B8A9B}"/>
              </a:ext>
            </a:extLst>
          </p:cNvPr>
          <p:cNvSpPr txBox="1"/>
          <p:nvPr/>
        </p:nvSpPr>
        <p:spPr>
          <a:xfrm>
            <a:off x="610577" y="1685192"/>
            <a:ext cx="78479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cs typeface="Calibri"/>
              </a:rPr>
              <a:t>What would the names of these three themes/tables be?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7662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4"/>
            <a:ext cx="8153400" cy="1152525"/>
          </a:xfrm>
        </p:spPr>
        <p:txBody>
          <a:bodyPr wrap="square" anchor="ctr">
            <a:noAutofit/>
          </a:bodyPr>
          <a:lstStyle/>
          <a:p>
            <a:r>
              <a:rPr lang="en-US" sz="3600">
                <a:latin typeface="+mj-lt"/>
              </a:rPr>
              <a:t>Figure 1.12  The Art Course </a:t>
            </a:r>
            <a:br>
              <a:rPr lang="en-US" sz="3600">
                <a:latin typeface="+mj-lt"/>
              </a:rPr>
            </a:br>
            <a:r>
              <a:rPr lang="en-US" sz="3600">
                <a:latin typeface="+mj-lt"/>
              </a:rPr>
              <a:t>Database Tables</a:t>
            </a:r>
          </a:p>
        </p:txBody>
      </p:sp>
      <p:pic>
        <p:nvPicPr>
          <p:cNvPr id="9218" name="Picture 2" descr="All data is taken from Access 2019, Windows 10, Microsoft Corporation.&#10;&#10;Customer table: Columns are Customer Number, Customer Last Name, Customer First Name, Phone&#10;Sample data: 1, Johnson, Ariel, 206-567-1234&#10;&#10;Course table: Columns are Course Number, Course, Course Date and Fee&#10;Sample data: 1, Adv Pastels, 10/1/2019, $500.00&#10;&#10;Enrollment table: Columns are Customer Number, Course Number, Amount Paid&#10;Sample data: 1, 1, $250.00&#10;Data linking:&#10;Enrollment is linked to customer by customer number and to course by course number.&#10;1. We can change Course Date in Course table without problems as this is the only place that the date should be changed.&#10;2. We can insert new COURSE data as needed in course table. &#10;3. We can delete ENROLLMENT rows as needed from enrollment table— no adverse consequences.&#10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" b="4450"/>
          <a:stretch/>
        </p:blipFill>
        <p:spPr bwMode="auto">
          <a:xfrm>
            <a:off x="554291" y="1130173"/>
            <a:ext cx="8054469" cy="531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7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4"/>
            <a:ext cx="8153400" cy="1152525"/>
          </a:xfrm>
        </p:spPr>
        <p:txBody>
          <a:bodyPr wrap="square" anchor="ctr">
            <a:noAutofit/>
          </a:bodyPr>
          <a:lstStyle/>
          <a:p>
            <a:r>
              <a:rPr lang="en-US" sz="3600">
                <a:latin typeface="+mj-lt"/>
              </a:rPr>
              <a:t>Figure 1.13  The Project Equipment </a:t>
            </a:r>
            <a:br>
              <a:rPr lang="en-US" sz="3600">
                <a:latin typeface="+mj-lt"/>
              </a:rPr>
            </a:br>
            <a:r>
              <a:rPr lang="en-US" sz="3600">
                <a:latin typeface="+mj-lt"/>
              </a:rPr>
              <a:t>List as a Spreadsheet</a:t>
            </a:r>
          </a:p>
        </p:txBody>
      </p:sp>
      <p:pic>
        <p:nvPicPr>
          <p:cNvPr id="10242" name="Picture 2" descr="The columns in the spreadsheet are Project Name, Owner contact, Phone, Category, Quantity, Item Description, Unit Price, Extended Price, Supplier, Discount. The data provided is,&#10;The information given is as follows:&#10;1. &#10;a. Project Name: Highland House&#10;b. Owner Contract: Elizabeth Barnaby&#10;c. Phone: 555-444-8899&#10;d. Category: Electrical&#10;e. Quantity: 1&#10;f. Item Description: 200 Amp Panel&#10;g. Unit Price: $170.00&#10;h. Extended Price: $170.00&#10;i. Supplier: NW Electric&#10;j. Discount: 25.00 percent&#10;2. &#10;a. Project Name: Highland House&#10;b. Owner Contract: Elizabeth Barnaby&#10;c. Phone: 555-444-8899&#10;d. Category: Electrical&#10;e. Quantity: 3&#10;f. Item Description: 50 Watt Breaker&#10;g. Unit Price: $60.00&#10;h. Extended Price: $180.00&#10;i. Supplier: NW Electric&#10;j. Discount: 25.00 percent&#10;3. &#10;a. Project Name: Highland House&#10;b. Owner Contract: Elizabeth Barnaby&#10;c. Phone: 555-444-8899&#10;d. Category: Electrical&#10;e. Quantity: 7&#10;f. Item Description: 20 Watt Breaker&#10;g. Unit Price: $35.00&#10;h. Extended Price: $245.00&#10;i. Supplier: NW Electric&#10;j. Discount: 25.00 percent&#10;4. &#10;a. Project Name: Highland House&#10;b. Owner Contract: Elizabeth Barnaby&#10;c. Phone: 555-444-8899&#10;d. Category: Electrical&#10;e. Quantity: 15&#10;f. Item Description: 15 Watt Breaker&#10;g. Unit Price: $35.00&#10;h. Extended Price: $525.00&#10;i. Supplier: NW Electric&#10;j. Discount: 25.00 percent&#10;5. &#10;a. Project Name: Highland House&#10;b. Owner Contract: Elizabeth Barnaby&#10;c. Phone: 555-444-8899&#10;d. Category: Electrical&#10;e. Quantity: 200&#10;f. Item Description: 12 ga, 3 wire, per foot&#10;g. Unit Price: $1.50&#10;h. Extended Price: $300.00&#10;i. Supplier: EB Supplies&#10;j. Discount: 15.00 percent&#10;6. &#10;a. Project Name: Highland House&#10;b. Owner Contract: Elizabeth Barnaby&#10;c. Phone: 555-444-8899&#10;d. Category: Electrical&#10;e. Quantity: 300&#10;f. Item Description: 14 ga, 3 wire, per foot&#10;g. Unit Price: $1.25&#10;h. Extended Price: $375.00&#10;i. Supplier: EB Supplies&#10;j. Discount: 15.00 percent&#10;7. &#10;a. Project Name: Baker Remodel&#10;b. Owner Contract: John Stanley&#10;c. Phone: 555-787-8392&#10;d. Category: Exterior&#10;e. Quantity: 35&#10;f. Item Description: Siding, 4 multiplied by 8 feet&#10;g. Unit Price: $22.50&#10;h. Extended Price: $787.00&#10;i. Supplier: Contractor, Inc.&#10;j. Discount: 35.00 percent&#10;8. &#10;a. Project Name: Highland House&#10;b. Owner Contract: Elizabeth Barnaby &#10;c. Phone: 555-444-8899&#10;d. Category: Electrical&#10;e. Quantity: 10&#10;f. Item Description: 15 Watt Breaker&#10;g. Unit Price: $35.00&#10;h. Extended Price: $350.00&#10;i. Supplier: EB Supplies&#10;j. Discount: 15.00 percent&#10;9. &#10;a. Project Name: Baker Remodel&#10;b. Owner Contract: John Stanley&#10;c. Phone: 555-787-8392&#10;d. Category: Exterior&#10;e. Quantity: 28&#10;f. Item Description:1 multiplied by 4 – 8 feet&#10;g. Unit Price: $4.75&#10;h. Extended Price: $133.00&#10;i. Supplier: Contractor, Inc.&#10;j. Discount: 35.00 percent&#10;10. &#10;a. Project Name: Baker Remodel&#10;b. Owner Contract: John Stanley&#10;c. Phone: 555-787-8392&#10;d. Category: Exterior&#10;e. Quantity: 100&#10;f. Item Description: Cedar Shingles, bundle&#10;g. Unit Price: $65.00&#10;h. Extended Price: $6,500.00&#10;i. Supplier: Contractor, Inc.&#10;j. Discount: 35.00 percent&#10;11. &#10;a. Project Name: Highland House&#10;b. Owner Contract: Elizabeth Barnaby&#10;c. Phone: 555-444-8899&#10;d. Category: Interior&#10;e. Quantity: 15&#10;f. Item Description: Door&#10;g. Unit Price: $275.00&#10;h. Extended Price: $4,125.00&#10;i. Supplier: Interior, Inc.&#10;j. Discount: 15.00 percent&#10;12. &#10;a. Project Name: Highland House&#10;b. Owner Contract: Elizabeth Barnaby&#10;c. Phone: 555-444-8899&#10;d. Category: Interior&#10;e. Quantity: 15&#10;f. Item Description: Door Hinge Set&#10;g. Unit Price: $29.95&#10;h. Extended Price: $449.25&#10;i. Supplier: Interior, Inc.&#10;j. Discount: 15.00 percent&#10;13. &#10;a. Project Name: Highland House&#10;b. Owner Contract: Elizabeth Barnaby&#10;c. Phone: 555-444-8899&#10;d. Category: Interior&#10;e. Quantity: 15&#10;f. Item Description: Door Handle Set&#10;g. Unit Price: $52.50&#10;h. Extended Price: $787.50&#10;i. Supplier: Interior, Inc.&#10;j. Discount: 15.00 percent&#10;14. &#10;a. Project Name: Hew Remodel&#10;b. Owner Contract: Ralph Hew&#10;c. Phone: 555-298 4244&#10;d. Category: Electrical&#10;e. Quantity: 1&#10;f. Item Description: Panel, 200 Amp&#10;g. Unit Price: $170.00&#10;h. Extended Price: $170.00&#10;i. Supplier: NW Electric&#10;j. Discount: 25.00 percent&#10;15. &#10;a. Project Name: Hew Remodel&#10;b. Owner Contract: Ralph Hew&#10;c. Phone: 555-298 4244&#10;d. Category: Electrical&#10;e. Quantity: 2&#10;f. Item Description: 50 Watt Breaker&#10;g. Unit Price: $60.00&#10;h. Extended Price: $120.00&#10;i. Supplier: NW Electric&#10;j. Discount: 25.00 percent&#10;16. &#10;a. Project Name: Hew Remodel&#10;b. Owner Contract: Ralph Hew&#10;c. Phone: 555-298 4244&#10;d. Category: Electrical&#10;e. Quantity: 5&#10;f. Item Description: 20 Watt Breaker&#10;g. Unit Price: $35.00&#10;h. Extended Price: $175.00&#10;i. Supplier: NW Electric&#10;j. Discount: 25.00 percent&#10;17. &#10;a. Project Name: Hew Remodel&#10;b. Owner Contract: Ralph Hew&#10;c. Phone: 555-298 4244&#10;d. Category: Electrical&#10;e. Quantity: 20&#10;f. Item Description: 15 Watt Breaker&#10;g. Unit Price: $35.00&#10;h. Extended Price: $700.00&#10;i. Supplier: NW Electric&#10;j. Discount: 25.00 percent&#10;18. &#10;a. Project Name: Hew Remodel&#10;b. Owner Contract: Ralph Hew&#10;c. Phone: 555-298 4244&#10;d. Category: Electrical&#10;e. Quantity: 150&#10;f. Item Description: 12 ga, 3 Wire, per foot&#10;g. Unit Price: $1.50&#10;h. Extended Price: $225.00&#10;i. Supplier: NW Electric&#10;j. Discount: 25.00 percent&#10;19. &#10;a. Project Name: Hew Remodel&#10;b. Owner Contract: Ralph Hew&#10;c. Phone: 555-298 4244&#10;d. Category: Electrical&#10;e. Quantity: 300&#10;f. Item Description: 14 ga, 3 Wire, per foot&#10;g. Unit Price: $1.25&#10;h. Extended Price: $375.00&#10;i. Supplier: NW Electric&#10;j. Discount: 25.00 percent&#10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b="5519"/>
          <a:stretch/>
        </p:blipFill>
        <p:spPr bwMode="auto">
          <a:xfrm>
            <a:off x="165536" y="1166391"/>
            <a:ext cx="8845492" cy="505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1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F3D4-0C93-982E-F9BD-778676B6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Lab Feedback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C0F2-5D43-20AE-B747-3FB15DB4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Please take 2 minutes to complete this anonymous lab feedback so that we can make </a:t>
            </a:r>
            <a:r>
              <a:rPr lang="en-GB">
                <a:cs typeface="Calibri"/>
              </a:rPr>
              <a:t>your lab experience better: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  <a:hlinkClick r:id="rId2"/>
              </a:rPr>
              <a:t>Anonymous Survey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03844-2750-D917-5492-D735EA22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1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4"/>
            <a:ext cx="8153400" cy="1152525"/>
          </a:xfrm>
        </p:spPr>
        <p:txBody>
          <a:bodyPr wrap="square" anchor="ctr">
            <a:noAutofit/>
          </a:bodyPr>
          <a:lstStyle/>
          <a:p>
            <a:r>
              <a:rPr lang="en-US" sz="3600">
                <a:latin typeface="+mj-lt"/>
              </a:rPr>
              <a:t>Figure 1.14  The Project Equipment Database Tables</a:t>
            </a:r>
          </a:p>
        </p:txBody>
      </p:sp>
      <p:pic>
        <p:nvPicPr>
          <p:cNvPr id="11266" name="Picture 2" descr="• The columns of the project table are Project ID, Project Name, Owner Contact and Phone.&#10;Few sample data are: &#10;1, Highland House, Elizabeth Barnaby, 555-444-8899;&#10;2, Baker Remodel, John Stanley, 555-787-8392;&#10;&#10;&#10;&#10;• The columns of the Item table are Item Number, Item Description, Category.&#10;Few sample data are:&#10;1100, 200 Amp Panel, Electrical;&#10;1600, siding 4 into 8 feet, Exterior;&#10;&#10;• The columns of the Quote table with a sample data are &#10;Quote ID,1;&#10;Project ID,1;&#10;Item Number,1100;&#10;Supplier ID,1;&#10;Quantity, 1;&#10;Unit Price, $170.00;&#10;Extended Price, $170.00&#10;&#10;• The columns of the Supplier table are Supplier ID, Supplier and Discount. Sample data are:&#10;1, NW Electric, 25.00%&#10;&#10;The Quote table is linked to the project table by Project ID, to the Item table by Item Number and to the Supplier table by Supplier ID.&#10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8" b="5129"/>
          <a:stretch/>
        </p:blipFill>
        <p:spPr bwMode="auto">
          <a:xfrm>
            <a:off x="2430" y="1200313"/>
            <a:ext cx="9100063" cy="507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18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4"/>
            <a:ext cx="8153400" cy="1152525"/>
          </a:xfrm>
        </p:spPr>
        <p:txBody>
          <a:bodyPr wrap="square" anchor="ctr">
            <a:noAutofit/>
          </a:bodyPr>
          <a:lstStyle/>
          <a:p>
            <a:r>
              <a:rPr lang="en-US" sz="3600">
                <a:latin typeface="+mj-lt"/>
              </a:rPr>
              <a:t>How do I Process Relational </a:t>
            </a:r>
            <a:br>
              <a:rPr lang="en-US" sz="3600">
                <a:latin typeface="+mj-lt"/>
              </a:rPr>
            </a:br>
            <a:r>
              <a:rPr lang="en-US" sz="3600">
                <a:latin typeface="+mj-lt"/>
              </a:rPr>
              <a:t>Tables Using </a:t>
            </a:r>
            <a:r>
              <a:rPr lang="en-US" sz="3600" spc="-500">
                <a:latin typeface="+mj-lt"/>
              </a:rPr>
              <a:t>S Q </a:t>
            </a:r>
            <a:r>
              <a:rPr lang="en-US" sz="3600">
                <a:latin typeface="+mj-lt"/>
              </a:rPr>
              <a:t>L?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543050"/>
            <a:ext cx="8153400" cy="3810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/>
              <a:t>The leading technique for data definition and manipulation is </a:t>
            </a:r>
            <a:r>
              <a:rPr lang="en-US" sz="2200" b="1"/>
              <a:t>Structured Query Language (</a:t>
            </a:r>
            <a:r>
              <a:rPr lang="en-US" sz="2200" b="1" spc="-300"/>
              <a:t>S Q </a:t>
            </a:r>
            <a:r>
              <a:rPr lang="en-US" sz="2200" b="1"/>
              <a:t>L)</a:t>
            </a:r>
            <a:r>
              <a:rPr lang="en-US" sz="2200"/>
              <a:t>.</a:t>
            </a:r>
            <a:endParaRPr lang="en-US" sz="2200">
              <a:cs typeface="Calibri"/>
            </a:endParaRPr>
          </a:p>
          <a:p>
            <a:r>
              <a:rPr lang="en-US" sz="2200" b="1" spc="-300"/>
              <a:t>S Q </a:t>
            </a:r>
            <a:r>
              <a:rPr lang="en-US" sz="2200" b="1"/>
              <a:t>L</a:t>
            </a:r>
            <a:r>
              <a:rPr lang="en-US" sz="2200"/>
              <a:t> is an international standard for creating, processing, and querying databases and their tables.</a:t>
            </a:r>
            <a:endParaRPr lang="en-US" sz="2200">
              <a:cs typeface="Calibri"/>
            </a:endParaRPr>
          </a:p>
          <a:p>
            <a:r>
              <a:rPr lang="en-US" sz="2200"/>
              <a:t>Using </a:t>
            </a:r>
            <a:r>
              <a:rPr lang="en-US" sz="2200" b="1" spc="-300"/>
              <a:t>S Q </a:t>
            </a:r>
            <a:r>
              <a:rPr lang="en-US" sz="2200" b="1"/>
              <a:t>L</a:t>
            </a:r>
            <a:r>
              <a:rPr lang="en-US" sz="2200"/>
              <a:t> you can:</a:t>
            </a:r>
            <a:endParaRPr lang="en-US" sz="2200">
              <a:cs typeface="Calibri"/>
            </a:endParaRPr>
          </a:p>
          <a:p>
            <a:pPr marL="829310" lvl="1" indent="-342900"/>
            <a:r>
              <a:rPr lang="en-US" sz="2200"/>
              <a:t>Reconstruct lists from their underlying tables,</a:t>
            </a:r>
            <a:endParaRPr lang="en-US" sz="2200">
              <a:cs typeface="Calibri"/>
            </a:endParaRPr>
          </a:p>
          <a:p>
            <a:pPr marL="829310" lvl="1" indent="-342900"/>
            <a:r>
              <a:rPr lang="en-US" sz="2200"/>
              <a:t>Query for specific data conditions,</a:t>
            </a:r>
            <a:endParaRPr lang="en-US" sz="2200">
              <a:cs typeface="Calibri"/>
            </a:endParaRPr>
          </a:p>
          <a:p>
            <a:pPr marL="829310" lvl="1" indent="-342900"/>
            <a:r>
              <a:rPr lang="en-US" sz="2200"/>
              <a:t>Perform calculations on data in tables, and</a:t>
            </a:r>
            <a:endParaRPr lang="en-US" sz="2200">
              <a:cs typeface="Calibri"/>
            </a:endParaRPr>
          </a:p>
          <a:p>
            <a:pPr marL="829310" lvl="1" indent="-342900"/>
            <a:r>
              <a:rPr lang="en-US" sz="2200"/>
              <a:t>Insert, update, and delete data.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079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135764" cy="628650"/>
          </a:xfrm>
        </p:spPr>
        <p:txBody>
          <a:bodyPr wrap="square" anchor="ctr">
            <a:noAutofit/>
          </a:bodyPr>
          <a:lstStyle/>
          <a:p>
            <a:r>
              <a:rPr lang="en-US" sz="3600" spc="-500">
                <a:latin typeface="+mj-lt"/>
              </a:rPr>
              <a:t>S Q </a:t>
            </a:r>
            <a:r>
              <a:rPr lang="en-US" sz="3600">
                <a:latin typeface="+mj-lt"/>
              </a:rPr>
              <a:t>L Art Course Database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847724"/>
            <a:ext cx="8153399" cy="885825"/>
          </a:xfrm>
        </p:spPr>
        <p:txBody>
          <a:bodyPr wrap="square" anchor="ctr">
            <a:no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007FA3"/>
                </a:solidFill>
              </a:rPr>
              <a:t>Understand how using related tables helps you avoid the problems of using lists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457200" y="1952625"/>
            <a:ext cx="8135764" cy="714375"/>
          </a:xfrm>
        </p:spPr>
        <p:txBody>
          <a:bodyPr>
            <a:noAutofit/>
          </a:bodyPr>
          <a:lstStyle/>
          <a:p>
            <a:r>
              <a:rPr lang="en-US" sz="2000"/>
              <a:t>Using </a:t>
            </a:r>
            <a:r>
              <a:rPr lang="en-US" sz="2000" spc="-300"/>
              <a:t>S Q </a:t>
            </a:r>
            <a:r>
              <a:rPr lang="en-US" sz="2000"/>
              <a:t>L, the following code will combine the three tables in the Art Course Database as seen in Figure 1.12:</a:t>
            </a:r>
          </a:p>
        </p:txBody>
      </p:sp>
      <p:pic>
        <p:nvPicPr>
          <p:cNvPr id="12290" name="Picture 2" descr="The following information is given in the image:&#10;Line 1: SELECT CUSTOMER. CustomerLastName,&#10;Line 2: CUSTOMER.CustomerFirstName, CUSTOMER.Phone.&#10;Line 3: COURSE.CourseDate, ENROLLMENT.AmountPaid, COURSE.Course, COURSE.Fee&#10;Line 4: FROM CUSTOMER. ENROLLMENT, COURSE&#10;Line 5: WHERE CUSTOMER.CustomerNumber = ENROLLMENT.CustomerNumber&#10;Line 6: AND COURSE.CourseNumber = ENROLLMENT.CourseNumber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75" y="2743200"/>
            <a:ext cx="7805750" cy="169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45339" y="4648200"/>
            <a:ext cx="8168215" cy="615553"/>
          </a:xfrm>
        </p:spPr>
        <p:txBody>
          <a:bodyPr>
            <a:noAutofit/>
          </a:bodyPr>
          <a:lstStyle/>
          <a:p>
            <a:r>
              <a:rPr lang="en-US" sz="2000"/>
              <a:t>The results of running the code above can be seen in Figure 1.15 on the next page.</a:t>
            </a:r>
          </a:p>
        </p:txBody>
      </p:sp>
    </p:spTree>
    <p:extLst>
      <p:ext uri="{BB962C8B-B14F-4D97-AF65-F5344CB8AC3E}">
        <p14:creationId xmlns:p14="http://schemas.microsoft.com/office/powerpoint/2010/main" val="249834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07"/>
            <a:ext cx="8153400" cy="1690568"/>
          </a:xfrm>
        </p:spPr>
        <p:txBody>
          <a:bodyPr wrap="square" anchor="ctr">
            <a:noAutofit/>
          </a:bodyPr>
          <a:lstStyle/>
          <a:p>
            <a:r>
              <a:rPr lang="en-US" sz="3600">
                <a:latin typeface="+mj-lt"/>
              </a:rPr>
              <a:t>Figure 1.15  Results of the </a:t>
            </a:r>
            <a:r>
              <a:rPr lang="en-US" sz="3600" spc="-500">
                <a:latin typeface="+mj-lt"/>
              </a:rPr>
              <a:t>S Q </a:t>
            </a:r>
            <a:r>
              <a:rPr lang="en-US" sz="3600">
                <a:latin typeface="+mj-lt"/>
              </a:rPr>
              <a:t>L Query to Recreate the Art Course List Data</a:t>
            </a:r>
          </a:p>
        </p:txBody>
      </p:sp>
      <p:pic>
        <p:nvPicPr>
          <p:cNvPr id="13314" name="Picture 2" descr="The art course list has the below columns and sample data.&#10;Row number 1:&#10;Customer Last Name: Johnson&#10;Customer First Name: Ariel&#10;Phone: 206-567-1234&#10;Course Date: 10/1/2019&#10;Amount Paid: $250.00&#10;Course: Adv Pastels&#10;Fee: $500.00&#10;&#10;Row number 2:&#10;Customer Last Name: Johnson&#10;Customer First Name: Ariel&#10;Phone: 206-567-1234&#10;Course Date: 3/15/2019&#10;Amount Paid: $350.00&#10;Course: Int Pastels&#10;Fee: $350.00&#10;&#10;Row number 3:&#10;Customer Last Name: Green&#10;Customer First Name: Robin&#10;Phone: 425-678-8765&#10;Course Date: 9/15/2019&#10;Amount Paid: $350.00&#10;Course: Beg Oils&#10;Fee: $350.00&#10;&#10;Row number 4:&#10;Customer Last Name: Jackson&#10;Customer First Name: Charles&#10;Phone: 360-789-3456&#10;Course Date: 10/1/2019&#10;Amount Paid: $500.00&#10;Course: Adv Pastels&#10;Fee: $500.00&#10;&#10;Row number 5:&#10;Customer Last Name: Pearson&#10;Customer First Name: Jeffery&#10;Phone: 206-567-2345&#10;Course Date: October 1, 2019&#10;Amount Paid: $500.00&#10;Course: Adv Pastels&#10;Fee: $500.00&#10;Row number 6:&#10;Customer Last Name: Sears&#10;Customer First Name: Miguel&#10;Phone: 360-789-4567&#10;Course Date: September 15, 2019&#10;Amount Paid: $350.00&#10;Course: Beg Oils&#10;Fee: $350.00&#10;Row number 7:&#10;Customer Last Name: Kyle&#10;Customer First Name: Leah&#10;Phone: 425-678-7654&#10;Course Date: November 15, 2019&#10;Amount Paid: $250.00&#10;Course: Adv Pastels&#10;Fee: $500.00&#10;Row number 8:&#10;Customer Last Name: Myers&#10;Customer First Name: Lynda&#10;Phone: 360-789-5678&#10;Course Date: October 15, 2019&#10;Amount Paid: $0&#10;Course: Beg Oils&#10;Fee: $350.00&#10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3" b="8958"/>
          <a:stretch/>
        </p:blipFill>
        <p:spPr bwMode="auto">
          <a:xfrm>
            <a:off x="580" y="3584005"/>
            <a:ext cx="9141547" cy="27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9E9DFFF-8E82-E454-599D-230D15E73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" y="2511425"/>
            <a:ext cx="3531251" cy="113827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3209D92-9C68-096A-3C4E-687D6E7DD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" y="1348824"/>
            <a:ext cx="3400994" cy="113189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9DE6A96-BA08-48E6-E00A-8DC125A75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271" y="1364082"/>
            <a:ext cx="2743200" cy="1420503"/>
          </a:xfrm>
          <a:prstGeom prst="rect">
            <a:avLst/>
          </a:prstGeom>
        </p:spPr>
      </p:pic>
      <p:pic>
        <p:nvPicPr>
          <p:cNvPr id="10" name="Picture 2" descr="The following information is given in the image:&#10;Line 1: SELECT CUSTOMER. CustomerLastName,&#10;Line 2: CUSTOMER.CustomerFirstName, CUSTOMER.Phone.&#10;Line 3: COURSE.CourseDate, ENROLLMENT.AmountPaid, COURSE.Course, COURSE.Fee&#10;Line 4: FROM CUSTOMER. ENROLLMENT, COURSE&#10;Line 5: WHERE CUSTOMER.CustomerNumber = ENROLLMENT.CustomerNumber&#10;Line 6: AND COURSE.CourseNumber = ENROLLMENT.CourseNumber;&#10;">
            <a:extLst>
              <a:ext uri="{FF2B5EF4-FFF2-40B4-BE49-F238E27FC236}">
                <a16:creationId xmlns:a16="http://schemas.microsoft.com/office/drawing/2014/main" id="{38D11DB4-89E3-4037-7C06-57779F13A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00" y="2508738"/>
            <a:ext cx="6438059" cy="141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26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DFCC-3577-9437-B790-7878B0E8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House Keeping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AF3B-3BC6-058C-B6A8-F5676AA3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Scholarships and Bursaries</a:t>
            </a:r>
          </a:p>
          <a:p>
            <a:r>
              <a:rPr lang="en-GB">
                <a:cs typeface="Calibri"/>
              </a:rPr>
              <a:t>Apple Update</a:t>
            </a:r>
          </a:p>
          <a:p>
            <a:r>
              <a:rPr lang="en-GB">
                <a:cs typeface="Calibri"/>
              </a:rPr>
              <a:t>O365 Profile Photo</a:t>
            </a:r>
          </a:p>
          <a:p>
            <a:r>
              <a:rPr lang="en-GB">
                <a:cs typeface="Calibri"/>
              </a:rPr>
              <a:t>Blackboard Photo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03821-20F9-1289-289E-B19EDBCE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54" y="46077"/>
            <a:ext cx="8153400" cy="611148"/>
          </a:xfrm>
        </p:spPr>
        <p:txBody>
          <a:bodyPr wrap="square" anchor="ctr">
            <a:noAutofit/>
          </a:bodyPr>
          <a:lstStyle/>
          <a:p>
            <a:r>
              <a:rPr lang="en-IN" altLang="en-US"/>
              <a:t>Learning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54" y="933450"/>
            <a:ext cx="8153400" cy="523875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3600">
              <a:cs typeface="Calibri"/>
            </a:endParaRPr>
          </a:p>
          <a:p>
            <a:pPr marL="0" indent="0">
              <a:buNone/>
            </a:pPr>
            <a:r>
              <a:rPr lang="en-US" sz="3600">
                <a:cs typeface="Calibri"/>
              </a:rPr>
              <a:t>Understand:</a:t>
            </a:r>
            <a:br>
              <a:rPr lang="en-US" sz="2800">
                <a:cs typeface="Calibri"/>
              </a:rPr>
            </a:br>
            <a:endParaRPr lang="en-US" sz="2800">
              <a:cs typeface="Calibri"/>
            </a:endParaRPr>
          </a:p>
          <a:p>
            <a:r>
              <a:rPr lang="en-US" sz="2800"/>
              <a:t>the nature and characteristics of databases</a:t>
            </a:r>
          </a:p>
          <a:p>
            <a:r>
              <a:rPr lang="en-US" sz="2800"/>
              <a:t>the potential problems with lists</a:t>
            </a:r>
            <a:endParaRPr lang="en-US" sz="2800">
              <a:cs typeface="Calibri"/>
            </a:endParaRPr>
          </a:p>
          <a:p>
            <a:r>
              <a:rPr lang="en-US" sz="2800"/>
              <a:t>the reasons for using a database</a:t>
            </a:r>
            <a:endParaRPr lang="en-US" sz="2800">
              <a:cs typeface="Calibri"/>
            </a:endParaRPr>
          </a:p>
          <a:p>
            <a:r>
              <a:rPr lang="en-US" sz="2800"/>
              <a:t>how using related tables helps you avoid the problems of using lists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B1D8-2E78-867F-C89B-CB8954BC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What is a database?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4C5B-0C84-EC77-0770-9B9A1BCB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02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Take a moment to write what you believe a database is.</a:t>
            </a:r>
            <a:endParaRPr lang="en-US"/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2F955-EF6D-4F3C-D13E-F704068A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16DD22-36DB-1B03-C24C-C87E67EA356D}"/>
              </a:ext>
            </a:extLst>
          </p:cNvPr>
          <p:cNvSpPr txBox="1">
            <a:spLocks/>
          </p:cNvSpPr>
          <p:nvPr/>
        </p:nvSpPr>
        <p:spPr>
          <a:xfrm>
            <a:off x="609600" y="330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cs typeface="Calibri"/>
              </a:rPr>
              <a:t>What is a database management system?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8AB28C-0786-2678-B9EA-84F85F09264A}"/>
              </a:ext>
            </a:extLst>
          </p:cNvPr>
          <p:cNvSpPr txBox="1">
            <a:spLocks/>
          </p:cNvSpPr>
          <p:nvPr/>
        </p:nvSpPr>
        <p:spPr>
          <a:xfrm>
            <a:off x="609600" y="4632600"/>
            <a:ext cx="8229600" cy="1402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cs typeface="Calibri"/>
              </a:rPr>
              <a:t>Take a moment to write what you believe a DBMS is.</a:t>
            </a:r>
            <a:endParaRPr lang="en-US"/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8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5003-D469-A322-455E-5C23CF14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What is a database?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F4CF-74A3-0A48-EDB5-030C9DDD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D5156"/>
                </a:solidFill>
                <a:latin typeface="Arial"/>
                <a:cs typeface="Arial"/>
              </a:rPr>
              <a:t>In computing, a database is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an organized collection of data</a:t>
            </a:r>
            <a:r>
              <a:rPr lang="en-GB" dirty="0">
                <a:solidFill>
                  <a:srgbClr val="4D5156"/>
                </a:solidFill>
                <a:latin typeface="Arial"/>
                <a:cs typeface="Arial"/>
              </a:rPr>
              <a:t> stored and accessed electronically through the use of a database management system. Small databases can be stored on a file system, while large databases are hosted on computer clusters or cloud storage. </a:t>
            </a:r>
            <a:r>
              <a:rPr lang="en-GB" dirty="0">
                <a:solidFill>
                  <a:srgbClr val="1A0DAB"/>
                </a:solidFill>
                <a:latin typeface="Arial"/>
                <a:cs typeface="Arial"/>
                <a:hlinkClick r:id="rId2"/>
              </a:rPr>
              <a:t>Wikipedia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B3942-485C-CF3A-76D6-4ECD22D2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2E72-7A07-324D-86EB-A735E783C9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4"/>
            <a:ext cx="8153400" cy="571501"/>
          </a:xfrm>
        </p:spPr>
        <p:txBody>
          <a:bodyPr wrap="square" anchor="ctr">
            <a:noAutofit/>
          </a:bodyPr>
          <a:lstStyle/>
          <a:p>
            <a:r>
              <a:rPr lang="en-US" sz="3600">
                <a:latin typeface="+mj-lt"/>
              </a:rPr>
              <a:t>Why Use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9624"/>
            <a:ext cx="8153400" cy="962025"/>
          </a:xfrm>
        </p:spPr>
        <p:txBody>
          <a:bodyPr wrap="square" anchor="ctr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None/>
              <a:tabLst>
                <a:tab pos="628650" algn="l"/>
              </a:tabLst>
            </a:pPr>
            <a:r>
              <a:rPr lang="en-US" sz="2800" b="1">
                <a:solidFill>
                  <a:srgbClr val="007FA3"/>
                </a:solidFill>
              </a:rPr>
              <a:t>Understand the nature and characteristics of databases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47675" y="1925702"/>
            <a:ext cx="8153400" cy="1208023"/>
          </a:xfrm>
        </p:spPr>
        <p:txBody>
          <a:bodyPr>
            <a:noAutofit/>
          </a:bodyPr>
          <a:lstStyle/>
          <a:p>
            <a:r>
              <a:rPr lang="en-US" sz="2200"/>
              <a:t>The reason databases are used is to keep track of things.</a:t>
            </a:r>
          </a:p>
          <a:p>
            <a:r>
              <a:rPr lang="en-US" sz="2200"/>
              <a:t>Databases store more complicated information than simple lists like a spreadsheet.</a:t>
            </a:r>
          </a:p>
        </p:txBody>
      </p:sp>
    </p:spTree>
    <p:extLst>
      <p:ext uri="{BB962C8B-B14F-4D97-AF65-F5344CB8AC3E}">
        <p14:creationId xmlns:p14="http://schemas.microsoft.com/office/powerpoint/2010/main" val="296908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153400" cy="1143000"/>
          </a:xfrm>
        </p:spPr>
        <p:txBody>
          <a:bodyPr wrap="square" anchor="ctr">
            <a:noAutofit/>
          </a:bodyPr>
          <a:lstStyle/>
          <a:p>
            <a:r>
              <a:rPr lang="en-US" sz="3600">
                <a:latin typeface="+mj-lt"/>
              </a:rPr>
              <a:t>Figure 1.7  The Student with </a:t>
            </a:r>
            <a:br>
              <a:rPr lang="en-US" sz="3600">
                <a:latin typeface="+mj-lt"/>
              </a:rPr>
            </a:br>
            <a:r>
              <a:rPr lang="en-US" sz="3600">
                <a:latin typeface="+mj-lt"/>
              </a:rPr>
              <a:t>Advisor and Department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343025"/>
            <a:ext cx="8153399" cy="466725"/>
          </a:xfrm>
        </p:spPr>
        <p:txBody>
          <a:bodyPr wrap="square" anchor="ctr">
            <a:no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007FA3"/>
                </a:solidFill>
              </a:rPr>
              <a:t>Understand the potential problems with lists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447675" y="1924050"/>
            <a:ext cx="8162925" cy="14311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/>
              <a:t>A major problem with using lists include:</a:t>
            </a:r>
          </a:p>
          <a:p>
            <a:pPr lvl="1"/>
            <a:r>
              <a:rPr lang="en-US" sz="2200" b="1">
                <a:solidFill>
                  <a:srgbClr val="FF0000"/>
                </a:solidFill>
              </a:rPr>
              <a:t>Modification problems</a:t>
            </a:r>
            <a:r>
              <a:rPr lang="en-US" sz="2200"/>
              <a:t>: Redundancy and multiple "</a:t>
            </a:r>
            <a:r>
              <a:rPr lang="en-US" sz="2200" i="1"/>
              <a:t>themes</a:t>
            </a:r>
            <a:r>
              <a:rPr lang="en-US" sz="2200"/>
              <a:t>" can create modification problems such as deleting, updating, and inserting records as seen in the figure below.</a:t>
            </a:r>
          </a:p>
        </p:txBody>
      </p:sp>
      <p:pic>
        <p:nvPicPr>
          <p:cNvPr id="4098" name="Picture 2" descr="The sample data of 9 rows and 8 columns is shown in Excel 2019, Windows 10, Microsoft corporation.&#10;The excel provides row identifiers numbered from 1 to 9 and A, B, C, D, E, F, G and H as column identifiers.&#10;The column names are SID, Student Last Name, Student First Name, Student Email, Adviser Last Name, Adviser Email, Department and Admin Last Name.&#10;Row no 2.&#10;SID: S0023&#10;StudentLastName: Andrews&#10;StudentFirstName: Matthew&#10;StudentEmail: Matthew.Andrews@ourcampus.edu&#10;AdviserLastName: Baker&#10;AdviserEmail: Linda.Baker@ourcampus.edu&#10;Department: Accounting&#10;AdminLastName: Smith&#10;Row no 3.&#10;SID: S0065&#10;StudentLastName: Fischer&#10;StudentFirstName: Douglas&#10;StudentEmail: Douglas.Fischer@ourcampus.edu&#10;AdviserLastName: Baker&#10;AdviserEmail: Linda.Baker@ourcampus.edu&#10;Department: Accounting&#10;AdminLastName: Smith&#10;Row no 4.&#10;SID: S0083&#10;StudentLastName: Hwang&#10;StudentFirstName: Terry&#10;StudentEmail: Terry.Hwang@ourcampus.edu&#10;AdviserLastName: Taing&#10;AdviserEmail: Susan.Taing@ourcampus.edu&#10;Department: Accounting&#10;AdminLastName: Smith&#10;Row no 5.&#10;SID: S0132&#10;StudentLastName: Thompson&#10;StudentFirstName: James&#10;StudentEmail: James.Thompson@ourcampus.edu&#10;AdviserLastName: Taing&#10;AdviserEmail: Susan.Taing@ourcampus.edu&#10;Department: InfoSystems&#10;AdminLastName: Rogers&#10;Row no 6.&#10;SID: S0154&#10;StudentLastName: Brisbon&#10;StudentFirstName: Lisa&#10;StudentEmail: Lisa.Brisbon@ourcampus.edu&#10;AdviserLastName: Valdez&#10;AdviserEmail: Richard.Valdez@ourcampus.edu&#10;Department: Chemistry&#10;AdminLastName: Chaplin&#10;Row no 7.&#10;SID: S0167&#10;StudentLastName: Lai&#10;StudentFirstName: Tzu&#10;StudentEmail: Tzu.Lai@ourcampus.edu&#10;AdviserLastName: Yeats&#10;AdviserEmail: Bill.Yeats@ourcampus.edu&#10;Department: Infosystems&#10;AdminLastName: Rogers&#10;Below is the list of issues when the above data is modified.&#10;1. The first row, if Adviser Baker is changed to Taing, we need to change Adviser Email as well. If changed to Val-dez, we need to change Adviser Email, Department, and Admin Last Name.&#10;2. If row number 8 is deleted, then the student and adviser data are also lost.&#10;3. Row number 9 is inserted for a department, both student and adviser data is missing. Only department and Admin Last Name are available as biology and Kelly.&#10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6" b="6526"/>
          <a:stretch/>
        </p:blipFill>
        <p:spPr bwMode="auto">
          <a:xfrm>
            <a:off x="1684400" y="3431987"/>
            <a:ext cx="5756150" cy="250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5991225"/>
            <a:ext cx="8087342" cy="30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/>
              <a:t>Excel 2019, Windows 10, Microsoft Corporation.</a:t>
            </a:r>
          </a:p>
        </p:txBody>
      </p:sp>
    </p:spTree>
    <p:extLst>
      <p:ext uri="{BB962C8B-B14F-4D97-AF65-F5344CB8AC3E}">
        <p14:creationId xmlns:p14="http://schemas.microsoft.com/office/powerpoint/2010/main" val="16480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07508-0887-203E-ADBB-9A4EB7B1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2" descr="The sample data of 9 rows and 8 columns is shown in Excel 2019, Windows 10, Microsoft corporation.&#10;The excel provides row identifiers numbered from 1 to 9 and A, B, C, D, E, F, G and H as column identifiers.&#10;The column names are SID, Student Last Name, Student First Name, Student Email, Adviser Last Name, Adviser Email, Department and Admin Last Name.&#10;Row no 2.&#10;SID: S0023&#10;StudentLastName: Andrews&#10;StudentFirstName: Matthew&#10;StudentEmail: Matthew.Andrews@ourcampus.edu&#10;AdviserLastName: Baker&#10;AdviserEmail: Linda.Baker@ourcampus.edu&#10;Department: Accounting&#10;AdminLastName: Smith&#10;Row no 3.&#10;SID: S0065&#10;StudentLastName: Fischer&#10;StudentFirstName: Douglas&#10;StudentEmail: Douglas.Fischer@ourcampus.edu&#10;AdviserLastName: Baker&#10;AdviserEmail: Linda.Baker@ourcampus.edu&#10;Department: Accounting&#10;AdminLastName: Smith&#10;Row no 4.&#10;SID: S0083&#10;StudentLastName: Hwang&#10;StudentFirstName: Terry&#10;StudentEmail: Terry.Hwang@ourcampus.edu&#10;AdviserLastName: Taing&#10;AdviserEmail: Susan.Taing@ourcampus.edu&#10;Department: Accounting&#10;AdminLastName: Smith&#10;Row no 5.&#10;SID: S0132&#10;StudentLastName: Thompson&#10;StudentFirstName: James&#10;StudentEmail: James.Thompson@ourcampus.edu&#10;AdviserLastName: Taing&#10;AdviserEmail: Susan.Taing@ourcampus.edu&#10;Department: InfoSystems&#10;AdminLastName: Rogers&#10;Row no 6.&#10;SID: S0154&#10;StudentLastName: Brisbon&#10;StudentFirstName: Lisa&#10;StudentEmail: Lisa.Brisbon@ourcampus.edu&#10;AdviserLastName: Valdez&#10;AdviserEmail: Richard.Valdez@ourcampus.edu&#10;Department: Chemistry&#10;AdminLastName: Chaplin&#10;Row no 7.&#10;SID: S0167&#10;StudentLastName: Lai&#10;StudentFirstName: Tzu&#10;StudentEmail: Tzu.Lai@ourcampus.edu&#10;AdviserLastName: Yeats&#10;AdviserEmail: Bill.Yeats@ourcampus.edu&#10;Department: Infosystems&#10;AdminLastName: Rogers&#10;Below is the list of issues when the above data is modified.&#10;1. The first row, if Adviser Baker is changed to Taing, we need to change Adviser Email as well. If changed to Val-dez, we need to change Adviser Email, Department, and Admin Last Name.&#10;2. If row number 8 is deleted, then the student and adviser data are also lost.&#10;3. Row number 9 is inserted for a department, both student and adviser data is missing. Only department and Admin Last Name are available as biology and Kelly.&#10;">
            <a:extLst>
              <a:ext uri="{FF2B5EF4-FFF2-40B4-BE49-F238E27FC236}">
                <a16:creationId xmlns:a16="http://schemas.microsoft.com/office/drawing/2014/main" id="{6261C290-DDD2-9E6B-2AAE-A93E6130F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6" b="6526"/>
          <a:stretch/>
        </p:blipFill>
        <p:spPr bwMode="auto">
          <a:xfrm>
            <a:off x="-2420" y="1087372"/>
            <a:ext cx="9116764" cy="39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94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C_CorporatePowerpoint.pptx" id="{A5110737-5718-4A03-A624-C172489AF7AD}" vid="{1760454A-B08B-42C5-9C25-0C0212A007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SLC_CorporatePowerpoint</Template>
  <TotalTime>16</TotalTime>
  <Words>711</Words>
  <Application>Microsoft Office PowerPoint</Application>
  <PresentationFormat>On-screen Show (4:3)</PresentationFormat>
  <Paragraphs>93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Palatino</vt:lpstr>
      <vt:lpstr>Office Theme</vt:lpstr>
      <vt:lpstr>COMP 1111 – Week 3</vt:lpstr>
      <vt:lpstr>Lab Feedback</vt:lpstr>
      <vt:lpstr>House Keeping</vt:lpstr>
      <vt:lpstr>Learning Objectives</vt:lpstr>
      <vt:lpstr>What is a database?</vt:lpstr>
      <vt:lpstr>What is a database?</vt:lpstr>
      <vt:lpstr>Why Use a Database?</vt:lpstr>
      <vt:lpstr>Figure 1.7  The Student with  Advisor and Department List</vt:lpstr>
      <vt:lpstr>PowerPoint Presentation</vt:lpstr>
      <vt:lpstr>Using Relational Database Tables</vt:lpstr>
      <vt:lpstr>PowerPoint Presentation</vt:lpstr>
      <vt:lpstr>Figure 1.8  The Advisor and  Student Tables</vt:lpstr>
      <vt:lpstr>Figure 1.9  Modifying the Advisor  and Student Tables</vt:lpstr>
      <vt:lpstr>Figure 1.10  The Department,  Advisor, and Student Tables</vt:lpstr>
      <vt:lpstr>Figure 1.11  The Art Course List  with Modification Problems</vt:lpstr>
      <vt:lpstr>Figure 1.11  The Art Course List  with Modification Problems</vt:lpstr>
      <vt:lpstr>Figure 1.11  The Art Course List  with Modification Problems</vt:lpstr>
      <vt:lpstr>Figure 1.12  The Art Course  Database Tables</vt:lpstr>
      <vt:lpstr>Figure 1.13  The Project Equipment  List as a Spreadsheet</vt:lpstr>
      <vt:lpstr>Figure 1.14  The Project Equipment Database Tables</vt:lpstr>
      <vt:lpstr>How do I Process Relational  Tables Using S Q L?</vt:lpstr>
      <vt:lpstr>S Q L Art Course Database Example</vt:lpstr>
      <vt:lpstr>Figure 1.15  Results of the S Q L Query to Recreate the Art Course List Data</vt:lpstr>
    </vt:vector>
  </TitlesOfParts>
  <Company>St. Lawrence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223 Introduction</dc:title>
  <dc:creator>Bryan Elliott</dc:creator>
  <cp:lastModifiedBy>Mark Coulas</cp:lastModifiedBy>
  <cp:revision>75</cp:revision>
  <dcterms:created xsi:type="dcterms:W3CDTF">2018-09-04T17:09:49Z</dcterms:created>
  <dcterms:modified xsi:type="dcterms:W3CDTF">2023-09-19T13:57:40Z</dcterms:modified>
</cp:coreProperties>
</file>