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58" r:id="rId4"/>
    <p:sldId id="290" r:id="rId5"/>
    <p:sldId id="275" r:id="rId6"/>
    <p:sldId id="278" r:id="rId7"/>
    <p:sldId id="277" r:id="rId8"/>
    <p:sldId id="285" r:id="rId9"/>
    <p:sldId id="286" r:id="rId10"/>
    <p:sldId id="287" r:id="rId11"/>
    <p:sldId id="264" r:id="rId12"/>
    <p:sldId id="279" r:id="rId13"/>
    <p:sldId id="288" r:id="rId14"/>
    <p:sldId id="282" r:id="rId15"/>
    <p:sldId id="280" r:id="rId16"/>
    <p:sldId id="281" r:id="rId17"/>
    <p:sldId id="289" r:id="rId18"/>
    <p:sldId id="283" r:id="rId19"/>
    <p:sldId id="292" r:id="rId20"/>
    <p:sldId id="291" r:id="rId21"/>
    <p:sldId id="293" r:id="rId22"/>
    <p:sldId id="294" r:id="rId23"/>
    <p:sldId id="295" r:id="rId24"/>
    <p:sldId id="296" r:id="rId25"/>
    <p:sldId id="297" r:id="rId26"/>
    <p:sldId id="29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31" autoAdjust="0"/>
    <p:restoredTop sz="94660" autoAdjust="0"/>
  </p:normalViewPr>
  <p:slideViewPr>
    <p:cSldViewPr snapToGrid="0" snapToObjects="1">
      <p:cViewPr varScale="1">
        <p:scale>
          <a:sx n="126" d="100"/>
          <a:sy n="126" d="100"/>
        </p:scale>
        <p:origin x="216" y="1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E0A7B0-2302-3941-A7C6-DC63339BAFB9}" type="datetime1">
              <a:rPr lang="en-US" smtClean="0"/>
              <a:pPr/>
              <a:t>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3A2916-C878-CE4C-B6E2-25781D8D3EB3}" type="slidenum">
              <a:rPr lang="en-US" smtClean="0"/>
              <a:pPr/>
              <a:t>‹#›</a:t>
            </a:fld>
            <a:endParaRPr lang="en-US"/>
          </a:p>
        </p:txBody>
      </p:sp>
    </p:spTree>
    <p:extLst>
      <p:ext uri="{BB962C8B-B14F-4D97-AF65-F5344CB8AC3E}">
        <p14:creationId xmlns:p14="http://schemas.microsoft.com/office/powerpoint/2010/main" val="145050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DA7DB-16B1-434E-AD1C-DD024F09062C}" type="datetime1">
              <a:rPr lang="en-US" smtClean="0"/>
              <a:pPr/>
              <a:t>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1E99E-EE21-A146-8A6A-D1C30CFDD4F0}" type="slidenum">
              <a:rPr lang="en-US" smtClean="0"/>
              <a:pPr/>
              <a:t>‹#›</a:t>
            </a:fld>
            <a:endParaRPr lang="en-US"/>
          </a:p>
        </p:txBody>
      </p:sp>
    </p:spTree>
    <p:extLst>
      <p:ext uri="{BB962C8B-B14F-4D97-AF65-F5344CB8AC3E}">
        <p14:creationId xmlns:p14="http://schemas.microsoft.com/office/powerpoint/2010/main" val="4251963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2EAA94-8317-6941-B699-CC8AB4A8C77E}" type="datetime1">
              <a:rPr lang="en-US" smtClean="0"/>
              <a:pPr/>
              <a:t>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7CF0C-2BED-DC49-A3B3-9D8A813ACA18}" type="datetime1">
              <a:rPr lang="en-US" smtClean="0"/>
              <a:pPr/>
              <a:t>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DD7D7-3394-6A4B-AA49-1D38427E2F9E}" type="datetime1">
              <a:rPr lang="en-US" smtClean="0"/>
              <a:pPr/>
              <a:t>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B8F7F-092C-2047-A04C-6F7A7F4D4158}" type="datetime1">
              <a:rPr lang="en-US" smtClean="0"/>
              <a:pPr/>
              <a:t>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72DF7-7223-EA47-82EF-4855CC714BAB}" type="datetime1">
              <a:rPr lang="en-US" smtClean="0"/>
              <a:pPr/>
              <a:t>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AC479A-6048-A643-BBDD-9E261F4F38A9}" type="datetime1">
              <a:rPr lang="en-US" smtClean="0"/>
              <a:pPr/>
              <a:t>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B2383C-2041-2544-AF1C-F4401A94EB62}" type="datetime1">
              <a:rPr lang="en-US" smtClean="0"/>
              <a:pPr/>
              <a:t>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6B8ED-1868-2244-A380-9C87159BFAF5}" type="datetime1">
              <a:rPr lang="en-US" smtClean="0"/>
              <a:pPr/>
              <a:t>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65806-B001-9247-B8EE-B3683A7C23FB}" type="datetime1">
              <a:rPr lang="en-US" smtClean="0"/>
              <a:pPr/>
              <a:t>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CD01FD-C163-0E44-A9E9-469BC4898D3C}" type="datetime1">
              <a:rPr lang="en-US" smtClean="0"/>
              <a:pPr/>
              <a:t>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F71FA6-3C62-9142-8D4E-1B23F70D0EB7}" type="datetime1">
              <a:rPr lang="en-US" smtClean="0"/>
              <a:pPr/>
              <a:t>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FE363-C54E-9C4D-98A6-339C452BE36D}" type="datetime1">
              <a:rPr lang="en-US" smtClean="0"/>
              <a:pPr/>
              <a:t>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B2E72-7A07-324D-86EB-A735E783C9F4}" type="slidenum">
              <a:rPr lang="en-US" smtClean="0"/>
              <a:pPr/>
              <a:t>‹#›</a:t>
            </a:fld>
            <a:endParaRPr lang="en-US"/>
          </a:p>
        </p:txBody>
      </p:sp>
      <p:pic>
        <p:nvPicPr>
          <p:cNvPr id="7" name="Picture 6" descr="logo.gif">
            <a:extLst>
              <a:ext uri="{FF2B5EF4-FFF2-40B4-BE49-F238E27FC236}">
                <a16:creationId xmlns:a16="http://schemas.microsoft.com/office/drawing/2014/main" id="{0C3ABA50-9C21-4070-8418-530545DAD38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97091" y="67774"/>
            <a:ext cx="1188720" cy="691833"/>
          </a:xfrm>
          <a:prstGeom prst="rect">
            <a:avLst/>
          </a:prstGeom>
        </p:spPr>
      </p:pic>
      <p:pic>
        <p:nvPicPr>
          <p:cNvPr id="8" name="Picture 7" descr="wave_bw.jpg">
            <a:extLst>
              <a:ext uri="{FF2B5EF4-FFF2-40B4-BE49-F238E27FC236}">
                <a16:creationId xmlns:a16="http://schemas.microsoft.com/office/drawing/2014/main" id="{20E747ED-8EF7-41E3-80C3-C82BC228415C}"/>
              </a:ext>
            </a:extLst>
          </p:cNvPr>
          <p:cNvPicPr>
            <a:picLocks noChangeAspect="1"/>
          </p:cNvPicPr>
          <p:nvPr userDrawn="1"/>
        </p:nvPicPr>
        <p:blipFill>
          <a:blip r:embed="rId14"/>
          <a:stretch>
            <a:fillRect/>
          </a:stretch>
        </p:blipFill>
        <p:spPr>
          <a:xfrm>
            <a:off x="-32826" y="6226233"/>
            <a:ext cx="9151888" cy="631767"/>
          </a:xfrm>
          <a:prstGeom prst="rect">
            <a:avLst/>
          </a:prstGeom>
        </p:spPr>
      </p:pic>
      <p:sp>
        <p:nvSpPr>
          <p:cNvPr id="9" name="TextBox 8">
            <a:extLst>
              <a:ext uri="{FF2B5EF4-FFF2-40B4-BE49-F238E27FC236}">
                <a16:creationId xmlns:a16="http://schemas.microsoft.com/office/drawing/2014/main" id="{A050BAFD-52D7-4AF7-A2CF-83593FF48DFD}"/>
              </a:ext>
            </a:extLst>
          </p:cNvPr>
          <p:cNvSpPr txBox="1"/>
          <p:nvPr userDrawn="1"/>
        </p:nvSpPr>
        <p:spPr>
          <a:xfrm>
            <a:off x="1089689" y="6464597"/>
            <a:ext cx="2808980" cy="307777"/>
          </a:xfrm>
          <a:prstGeom prst="rect">
            <a:avLst/>
          </a:prstGeom>
          <a:noFill/>
        </p:spPr>
        <p:txBody>
          <a:bodyPr wrap="square" rtlCol="0">
            <a:spAutoFit/>
          </a:bodyPr>
          <a:lstStyle/>
          <a:p>
            <a:r>
              <a:rPr lang="en-US" sz="1400" spc="100" dirty="0" err="1">
                <a:solidFill>
                  <a:schemeClr val="bg1"/>
                </a:solidFill>
                <a:latin typeface="Palatino"/>
                <a:cs typeface="Palatino"/>
              </a:rPr>
              <a:t>www.stlawrencecollege.ca</a:t>
            </a:r>
            <a:endParaRPr lang="en-US" sz="1400" spc="100" dirty="0">
              <a:solidFill>
                <a:schemeClr val="bg1"/>
              </a:solidFill>
              <a:latin typeface="Palatino"/>
              <a:cs typeface="Palatino"/>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y20E3qBmHpg?feature=oembed"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253F-D005-48A2-904D-6433C6F7E1CA}"/>
              </a:ext>
            </a:extLst>
          </p:cNvPr>
          <p:cNvSpPr>
            <a:spLocks noGrp="1"/>
          </p:cNvSpPr>
          <p:nvPr>
            <p:ph type="ctrTitle"/>
          </p:nvPr>
        </p:nvSpPr>
        <p:spPr/>
        <p:txBody>
          <a:bodyPr/>
          <a:lstStyle/>
          <a:p>
            <a:r>
              <a:rPr lang="en-US" dirty="0"/>
              <a:t>COMP 76 – User Flows &amp; Wireframes</a:t>
            </a:r>
          </a:p>
        </p:txBody>
      </p:sp>
      <p:sp>
        <p:nvSpPr>
          <p:cNvPr id="3" name="Subtitle 2">
            <a:extLst>
              <a:ext uri="{FF2B5EF4-FFF2-40B4-BE49-F238E27FC236}">
                <a16:creationId xmlns:a16="http://schemas.microsoft.com/office/drawing/2014/main" id="{E0052948-B4CE-46E9-B3E8-F318FE1BD941}"/>
              </a:ext>
            </a:extLst>
          </p:cNvPr>
          <p:cNvSpPr>
            <a:spLocks noGrp="1"/>
          </p:cNvSpPr>
          <p:nvPr>
            <p:ph type="subTitle" idx="1"/>
          </p:nvPr>
        </p:nvSpPr>
        <p:spPr/>
        <p:txBody>
          <a:bodyPr/>
          <a:lstStyle/>
          <a:p>
            <a:r>
              <a:rPr lang="en-US" dirty="0"/>
              <a:t>Fall 2023 – Week 5</a:t>
            </a:r>
          </a:p>
        </p:txBody>
      </p:sp>
    </p:spTree>
    <p:extLst>
      <p:ext uri="{BB962C8B-B14F-4D97-AF65-F5344CB8AC3E}">
        <p14:creationId xmlns:p14="http://schemas.microsoft.com/office/powerpoint/2010/main" val="151107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46F3-4033-108C-6045-DE1BD0690A65}"/>
              </a:ext>
            </a:extLst>
          </p:cNvPr>
          <p:cNvSpPr>
            <a:spLocks noGrp="1"/>
          </p:cNvSpPr>
          <p:nvPr>
            <p:ph type="title"/>
          </p:nvPr>
        </p:nvSpPr>
        <p:spPr/>
        <p:txBody>
          <a:bodyPr/>
          <a:lstStyle/>
          <a:p>
            <a:r>
              <a:rPr lang="en-US" dirty="0"/>
              <a:t>SPOILER</a:t>
            </a:r>
          </a:p>
        </p:txBody>
      </p:sp>
      <p:sp>
        <p:nvSpPr>
          <p:cNvPr id="3" name="Content Placeholder 2">
            <a:extLst>
              <a:ext uri="{FF2B5EF4-FFF2-40B4-BE49-F238E27FC236}">
                <a16:creationId xmlns:a16="http://schemas.microsoft.com/office/drawing/2014/main" id="{E6DF7976-D6ED-9F24-DDB3-D25FE342DB55}"/>
              </a:ext>
            </a:extLst>
          </p:cNvPr>
          <p:cNvSpPr>
            <a:spLocks noGrp="1"/>
          </p:cNvSpPr>
          <p:nvPr>
            <p:ph idx="1"/>
          </p:nvPr>
        </p:nvSpPr>
        <p:spPr/>
        <p:txBody>
          <a:bodyPr numCol="1">
            <a:normAutofit/>
          </a:bodyPr>
          <a:lstStyle/>
          <a:p>
            <a:pPr marL="0" indent="0">
              <a:buNone/>
            </a:pPr>
            <a:r>
              <a:rPr lang="en-US" dirty="0"/>
              <a:t>User Journey</a:t>
            </a:r>
          </a:p>
          <a:p>
            <a:pPr marL="0" indent="0">
              <a:buNone/>
            </a:pPr>
            <a:r>
              <a:rPr lang="en-US" sz="2400" dirty="0">
                <a:solidFill>
                  <a:srgbClr val="000000"/>
                </a:solidFill>
                <a:ea typeface="Times New Roman" panose="02020603050405020304" pitchFamily="18" charset="0"/>
                <a:cs typeface="Helvetica" panose="020B0604020202020204" pitchFamily="34" charset="0"/>
              </a:rPr>
              <a:t>A</a:t>
            </a:r>
            <a:r>
              <a:rPr lang="en-US" sz="2400" dirty="0">
                <a:solidFill>
                  <a:srgbClr val="000000"/>
                </a:solidFill>
                <a:effectLst/>
                <a:ea typeface="Times New Roman" panose="02020603050405020304" pitchFamily="18" charset="0"/>
                <a:cs typeface="Helvetica" panose="020B0604020202020204" pitchFamily="34" charset="0"/>
              </a:rPr>
              <a:t> user journey is the </a:t>
            </a:r>
            <a:r>
              <a:rPr lang="en-US" sz="2400" dirty="0">
                <a:solidFill>
                  <a:srgbClr val="92D050"/>
                </a:solidFill>
                <a:effectLst/>
                <a:ea typeface="Times New Roman" panose="02020603050405020304" pitchFamily="18" charset="0"/>
                <a:cs typeface="Helvetica" panose="020B0604020202020204" pitchFamily="34" charset="0"/>
              </a:rPr>
              <a:t>high-level</a:t>
            </a:r>
            <a:r>
              <a:rPr lang="en-US" sz="2400" dirty="0">
                <a:solidFill>
                  <a:srgbClr val="000000"/>
                </a:solidFill>
                <a:effectLst/>
                <a:ea typeface="Times New Roman" panose="02020603050405020304" pitchFamily="18" charset="0"/>
                <a:cs typeface="Helvetica" panose="020B0604020202020204" pitchFamily="34" charset="0"/>
              </a:rPr>
              <a:t> series of experiences a user has as they interact with your product to accomplish a goal</a:t>
            </a:r>
            <a:endParaRPr lang="en-US" sz="2400" dirty="0"/>
          </a:p>
          <a:p>
            <a:pPr marL="0" indent="0">
              <a:buNone/>
            </a:pPr>
            <a:endParaRPr lang="en-US" sz="2400" dirty="0"/>
          </a:p>
          <a:p>
            <a:pPr marL="0" indent="0">
              <a:buNone/>
            </a:pPr>
            <a:endParaRPr lang="en-US" sz="2400" dirty="0"/>
          </a:p>
          <a:p>
            <a:pPr marL="0" indent="0">
              <a:buNone/>
            </a:pPr>
            <a:r>
              <a:rPr lang="en-US" dirty="0"/>
              <a:t>User Flow</a:t>
            </a:r>
          </a:p>
          <a:p>
            <a:pPr marL="0" indent="0">
              <a:buNone/>
            </a:pPr>
            <a:r>
              <a:rPr lang="en-US" sz="2400" dirty="0"/>
              <a:t>The specific path and interactions taken during the journey</a:t>
            </a:r>
          </a:p>
        </p:txBody>
      </p:sp>
      <p:sp>
        <p:nvSpPr>
          <p:cNvPr id="4" name="Slide Number Placeholder 3">
            <a:extLst>
              <a:ext uri="{FF2B5EF4-FFF2-40B4-BE49-F238E27FC236}">
                <a16:creationId xmlns:a16="http://schemas.microsoft.com/office/drawing/2014/main" id="{9DB804AE-90A1-F58B-F3B9-1431FFB24DC9}"/>
              </a:ext>
            </a:extLst>
          </p:cNvPr>
          <p:cNvSpPr>
            <a:spLocks noGrp="1"/>
          </p:cNvSpPr>
          <p:nvPr>
            <p:ph type="sldNum" sz="quarter" idx="12"/>
          </p:nvPr>
        </p:nvSpPr>
        <p:spPr/>
        <p:txBody>
          <a:bodyPr/>
          <a:lstStyle/>
          <a:p>
            <a:fld id="{270B2E72-7A07-324D-86EB-A735E783C9F4}" type="slidenum">
              <a:rPr lang="en-US" smtClean="0"/>
              <a:pPr/>
              <a:t>10</a:t>
            </a:fld>
            <a:endParaRPr lang="en-US"/>
          </a:p>
        </p:txBody>
      </p:sp>
      <p:cxnSp>
        <p:nvCxnSpPr>
          <p:cNvPr id="7" name="Straight Connector 6">
            <a:extLst>
              <a:ext uri="{FF2B5EF4-FFF2-40B4-BE49-F238E27FC236}">
                <a16:creationId xmlns:a16="http://schemas.microsoft.com/office/drawing/2014/main" id="{9A679737-7A57-5231-9971-25BAE34E5497}"/>
              </a:ext>
            </a:extLst>
          </p:cNvPr>
          <p:cNvCxnSpPr>
            <a:cxnSpLocks/>
          </p:cNvCxnSpPr>
          <p:nvPr/>
        </p:nvCxnSpPr>
        <p:spPr>
          <a:xfrm>
            <a:off x="950774" y="3429000"/>
            <a:ext cx="6753309"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06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mn-lt"/>
                <a:ea typeface="Adobe Fan Heiti Std B" panose="020B0700000000000000" pitchFamily="34" charset="-128"/>
              </a:rPr>
              <a:t>User Flows</a:t>
            </a:r>
          </a:p>
        </p:txBody>
      </p:sp>
      <p:sp>
        <p:nvSpPr>
          <p:cNvPr id="3" name="Subtitle 2"/>
          <p:cNvSpPr>
            <a:spLocks noGrp="1"/>
          </p:cNvSpPr>
          <p:nvPr>
            <p:ph type="subTitle" idx="1"/>
          </p:nvPr>
        </p:nvSpPr>
        <p:spPr/>
        <p:txBody>
          <a:bodyPr/>
          <a:lstStyle/>
          <a:p>
            <a:endParaRPr lang="en-US" dirty="0">
              <a:solidFill>
                <a:schemeClr val="bg1"/>
              </a:solidFill>
            </a:endParaRPr>
          </a:p>
        </p:txBody>
      </p:sp>
    </p:spTree>
    <p:extLst>
      <p:ext uri="{BB962C8B-B14F-4D97-AF65-F5344CB8AC3E}">
        <p14:creationId xmlns:p14="http://schemas.microsoft.com/office/powerpoint/2010/main" val="417522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487"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p:cNvSpPr txBox="1"/>
          <p:nvPr/>
        </p:nvSpPr>
        <p:spPr>
          <a:xfrm>
            <a:off x="992895" y="1875257"/>
            <a:ext cx="2536634" cy="461665"/>
          </a:xfrm>
          <a:prstGeom prst="rect">
            <a:avLst/>
          </a:prstGeom>
          <a:noFill/>
        </p:spPr>
        <p:txBody>
          <a:bodyPr wrap="square" rtlCol="0">
            <a:spAutoFit/>
          </a:bodyPr>
          <a:lstStyle/>
          <a:p>
            <a:pPr algn="ctr"/>
            <a:r>
              <a:rPr lang="en-US" sz="2400" dirty="0"/>
              <a:t>User Flow</a:t>
            </a:r>
          </a:p>
        </p:txBody>
      </p:sp>
      <p:cxnSp>
        <p:nvCxnSpPr>
          <p:cNvPr id="7" name="Straight Connector 6">
            <a:extLst>
              <a:ext uri="{FF2B5EF4-FFF2-40B4-BE49-F238E27FC236}">
                <a16:creationId xmlns:a16="http://schemas.microsoft.com/office/drawing/2014/main" id="{03F87D7E-2EFC-4291-A648-7FA762F8F7B1}"/>
              </a:ext>
            </a:extLst>
          </p:cNvPr>
          <p:cNvCxnSpPr/>
          <p:nvPr/>
        </p:nvCxnSpPr>
        <p:spPr>
          <a:xfrm>
            <a:off x="1076898" y="2506056"/>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480EFF-3220-4F11-9C05-BE39AD977CAB}"/>
              </a:ext>
            </a:extLst>
          </p:cNvPr>
          <p:cNvSpPr txBox="1"/>
          <p:nvPr/>
        </p:nvSpPr>
        <p:spPr>
          <a:xfrm>
            <a:off x="962840" y="2850468"/>
            <a:ext cx="2536634" cy="1477328"/>
          </a:xfrm>
          <a:prstGeom prst="rect">
            <a:avLst/>
          </a:prstGeom>
          <a:noFill/>
        </p:spPr>
        <p:txBody>
          <a:bodyPr wrap="square" rtlCol="0">
            <a:spAutoFit/>
          </a:bodyPr>
          <a:lstStyle/>
          <a:p>
            <a:r>
              <a:rPr lang="en-US" dirty="0">
                <a:cs typeface="Arial" panose="020B0604020202020204" pitchFamily="34" charset="0"/>
              </a:rPr>
              <a:t>The specific path taken by a typical user on an app or website, so they can complete a task from start to finish.</a:t>
            </a:r>
          </a:p>
        </p:txBody>
      </p:sp>
      <p:pic>
        <p:nvPicPr>
          <p:cNvPr id="4098" name="Picture 2" descr="a graphic of a customer ordering from a fast food place. ">
            <a:extLst>
              <a:ext uri="{FF2B5EF4-FFF2-40B4-BE49-F238E27FC236}">
                <a16:creationId xmlns:a16="http://schemas.microsoft.com/office/drawing/2014/main" id="{99D59B7E-E506-4F87-80D1-02697A59A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752" y="1599115"/>
            <a:ext cx="4634865" cy="2502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563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192F-3392-BED6-3261-D49C5E8464BB}"/>
              </a:ext>
            </a:extLst>
          </p:cNvPr>
          <p:cNvSpPr>
            <a:spLocks noGrp="1"/>
          </p:cNvSpPr>
          <p:nvPr>
            <p:ph type="title"/>
          </p:nvPr>
        </p:nvSpPr>
        <p:spPr/>
        <p:txBody>
          <a:bodyPr/>
          <a:lstStyle/>
          <a:p>
            <a:r>
              <a:rPr lang="en-US" dirty="0"/>
              <a:t>Flows?</a:t>
            </a:r>
          </a:p>
        </p:txBody>
      </p:sp>
      <p:sp>
        <p:nvSpPr>
          <p:cNvPr id="3" name="Content Placeholder 2">
            <a:extLst>
              <a:ext uri="{FF2B5EF4-FFF2-40B4-BE49-F238E27FC236}">
                <a16:creationId xmlns:a16="http://schemas.microsoft.com/office/drawing/2014/main" id="{F405D864-C6BE-83AA-859E-0B549317A086}"/>
              </a:ext>
            </a:extLst>
          </p:cNvPr>
          <p:cNvSpPr>
            <a:spLocks noGrp="1"/>
          </p:cNvSpPr>
          <p:nvPr>
            <p:ph idx="1"/>
          </p:nvPr>
        </p:nvSpPr>
        <p:spPr/>
        <p:txBody>
          <a:bodyPr/>
          <a:lstStyle/>
          <a:p>
            <a:pPr marL="0" indent="0">
              <a:buNone/>
            </a:pPr>
            <a:r>
              <a:rPr lang="en-US" dirty="0"/>
              <a:t>QUESTION:</a:t>
            </a:r>
            <a:br>
              <a:rPr lang="en-US" dirty="0"/>
            </a:br>
            <a:br>
              <a:rPr lang="en-US" dirty="0"/>
            </a:br>
            <a:r>
              <a:rPr lang="en-US" dirty="0"/>
              <a:t>Can there be more than one flow for a user journey?</a:t>
            </a:r>
          </a:p>
        </p:txBody>
      </p:sp>
      <p:sp>
        <p:nvSpPr>
          <p:cNvPr id="4" name="Slide Number Placeholder 3">
            <a:extLst>
              <a:ext uri="{FF2B5EF4-FFF2-40B4-BE49-F238E27FC236}">
                <a16:creationId xmlns:a16="http://schemas.microsoft.com/office/drawing/2014/main" id="{2CA6F8C3-8B21-3CEC-90F5-04E1397F616A}"/>
              </a:ext>
            </a:extLst>
          </p:cNvPr>
          <p:cNvSpPr>
            <a:spLocks noGrp="1"/>
          </p:cNvSpPr>
          <p:nvPr>
            <p:ph type="sldNum" sz="quarter" idx="12"/>
          </p:nvPr>
        </p:nvSpPr>
        <p:spPr/>
        <p:txBody>
          <a:bodyPr/>
          <a:lstStyle/>
          <a:p>
            <a:fld id="{270B2E72-7A07-324D-86EB-A735E783C9F4}" type="slidenum">
              <a:rPr lang="en-US" smtClean="0"/>
              <a:pPr/>
              <a:t>13</a:t>
            </a:fld>
            <a:endParaRPr lang="en-US"/>
          </a:p>
        </p:txBody>
      </p:sp>
    </p:spTree>
    <p:extLst>
      <p:ext uri="{BB962C8B-B14F-4D97-AF65-F5344CB8AC3E}">
        <p14:creationId xmlns:p14="http://schemas.microsoft.com/office/powerpoint/2010/main" val="232595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ction in a green circle, screen in a yellow box, decision in a blue diamond, red arrows">
            <a:extLst>
              <a:ext uri="{FF2B5EF4-FFF2-40B4-BE49-F238E27FC236}">
                <a16:creationId xmlns:a16="http://schemas.microsoft.com/office/drawing/2014/main" id="{05FBAAA4-6B71-49CE-8D97-BAF682DD0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6" y="2448164"/>
            <a:ext cx="8851363" cy="166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a:extLst>
              <a:ext uri="{FF2B5EF4-FFF2-40B4-BE49-F238E27FC236}">
                <a16:creationId xmlns:a16="http://schemas.microsoft.com/office/drawing/2014/main" id="{5C56E176-3013-4CC4-9002-B30CDF6C9CB3}"/>
              </a:ext>
            </a:extLst>
          </p:cNvPr>
          <p:cNvSpPr/>
          <p:nvPr/>
        </p:nvSpPr>
        <p:spPr>
          <a:xfrm>
            <a:off x="0" y="982980"/>
            <a:ext cx="9144000" cy="117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F1164D66-65F0-4A3B-B487-648D4B4A46F4}"/>
              </a:ext>
            </a:extLst>
          </p:cNvPr>
          <p:cNvSpPr txBox="1"/>
          <p:nvPr/>
        </p:nvSpPr>
        <p:spPr>
          <a:xfrm>
            <a:off x="3089164" y="1349477"/>
            <a:ext cx="2965673" cy="461665"/>
          </a:xfrm>
          <a:prstGeom prst="rect">
            <a:avLst/>
          </a:prstGeom>
          <a:noFill/>
        </p:spPr>
        <p:txBody>
          <a:bodyPr wrap="square" rtlCol="0">
            <a:spAutoFit/>
          </a:bodyPr>
          <a:lstStyle/>
          <a:p>
            <a:pPr algn="ctr"/>
            <a:r>
              <a:rPr lang="en-US" sz="2400" dirty="0"/>
              <a:t>Draw a user flow</a:t>
            </a:r>
          </a:p>
        </p:txBody>
      </p:sp>
      <p:sp>
        <p:nvSpPr>
          <p:cNvPr id="2" name="Oval 1">
            <a:extLst>
              <a:ext uri="{FF2B5EF4-FFF2-40B4-BE49-F238E27FC236}">
                <a16:creationId xmlns:a16="http://schemas.microsoft.com/office/drawing/2014/main" id="{6E829525-FCE8-9F63-65C1-8C83BE7DBDE4}"/>
              </a:ext>
            </a:extLst>
          </p:cNvPr>
          <p:cNvSpPr/>
          <p:nvPr/>
        </p:nvSpPr>
        <p:spPr>
          <a:xfrm>
            <a:off x="2322786" y="4456386"/>
            <a:ext cx="1292773" cy="1292773"/>
          </a:xfrm>
          <a:prstGeom prst="ellipse">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D0CDBE-62E9-E271-54E8-6D99A4042BAA}"/>
              </a:ext>
            </a:extLst>
          </p:cNvPr>
          <p:cNvSpPr txBox="1"/>
          <p:nvPr/>
        </p:nvSpPr>
        <p:spPr>
          <a:xfrm>
            <a:off x="2543607" y="4779606"/>
            <a:ext cx="851130" cy="646331"/>
          </a:xfrm>
          <a:prstGeom prst="rect">
            <a:avLst/>
          </a:prstGeom>
          <a:noFill/>
        </p:spPr>
        <p:txBody>
          <a:bodyPr wrap="none" rtlCol="0">
            <a:spAutoFit/>
          </a:bodyPr>
          <a:lstStyle/>
          <a:p>
            <a:pPr algn="ctr"/>
            <a:r>
              <a:rPr lang="en-US" dirty="0">
                <a:solidFill>
                  <a:srgbClr val="FF0000"/>
                </a:solidFill>
              </a:rPr>
              <a:t>System</a:t>
            </a:r>
            <a:br>
              <a:rPr lang="en-US" dirty="0">
                <a:solidFill>
                  <a:srgbClr val="FF0000"/>
                </a:solidFill>
              </a:rPr>
            </a:br>
            <a:r>
              <a:rPr lang="en-US" dirty="0">
                <a:solidFill>
                  <a:srgbClr val="FF0000"/>
                </a:solidFill>
              </a:rPr>
              <a:t>Action</a:t>
            </a:r>
          </a:p>
        </p:txBody>
      </p:sp>
      <p:sp>
        <p:nvSpPr>
          <p:cNvPr id="4" name="Parallelogram 3">
            <a:extLst>
              <a:ext uri="{FF2B5EF4-FFF2-40B4-BE49-F238E27FC236}">
                <a16:creationId xmlns:a16="http://schemas.microsoft.com/office/drawing/2014/main" id="{ECCEA762-DD2B-885E-5216-6F78CC6C20E1}"/>
              </a:ext>
            </a:extLst>
          </p:cNvPr>
          <p:cNvSpPr/>
          <p:nvPr/>
        </p:nvSpPr>
        <p:spPr>
          <a:xfrm>
            <a:off x="5069305" y="4572000"/>
            <a:ext cx="1475874" cy="1109680"/>
          </a:xfrm>
          <a:prstGeom prst="parallelogram">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D080329-0B07-9DD2-93CF-51A5192814EF}"/>
              </a:ext>
            </a:extLst>
          </p:cNvPr>
          <p:cNvSpPr txBox="1"/>
          <p:nvPr/>
        </p:nvSpPr>
        <p:spPr>
          <a:xfrm>
            <a:off x="5464840" y="4803674"/>
            <a:ext cx="684803" cy="646331"/>
          </a:xfrm>
          <a:prstGeom prst="rect">
            <a:avLst/>
          </a:prstGeom>
          <a:noFill/>
        </p:spPr>
        <p:txBody>
          <a:bodyPr wrap="none" rtlCol="0">
            <a:spAutoFit/>
          </a:bodyPr>
          <a:lstStyle/>
          <a:p>
            <a:pPr algn="ctr"/>
            <a:r>
              <a:rPr lang="en-US" dirty="0"/>
              <a:t>User </a:t>
            </a:r>
            <a:br>
              <a:rPr lang="en-US" dirty="0"/>
            </a:br>
            <a:r>
              <a:rPr lang="en-US" dirty="0"/>
              <a:t>Input</a:t>
            </a:r>
          </a:p>
        </p:txBody>
      </p:sp>
    </p:spTree>
    <p:extLst>
      <p:ext uri="{BB962C8B-B14F-4D97-AF65-F5344CB8AC3E}">
        <p14:creationId xmlns:p14="http://schemas.microsoft.com/office/powerpoint/2010/main" val="222636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9771" y="759995"/>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p:cNvSpPr txBox="1"/>
          <p:nvPr/>
        </p:nvSpPr>
        <p:spPr>
          <a:xfrm>
            <a:off x="1506076" y="1243072"/>
            <a:ext cx="2536634" cy="461665"/>
          </a:xfrm>
          <a:prstGeom prst="rect">
            <a:avLst/>
          </a:prstGeom>
          <a:noFill/>
        </p:spPr>
        <p:txBody>
          <a:bodyPr wrap="square" rtlCol="0">
            <a:spAutoFit/>
          </a:bodyPr>
          <a:lstStyle/>
          <a:p>
            <a:pPr algn="ctr"/>
            <a:r>
              <a:rPr lang="en-US" sz="2400" dirty="0"/>
              <a:t>Actions</a:t>
            </a:r>
          </a:p>
        </p:txBody>
      </p:sp>
      <p:cxnSp>
        <p:nvCxnSpPr>
          <p:cNvPr id="7" name="Straight Connector 6">
            <a:extLst>
              <a:ext uri="{FF2B5EF4-FFF2-40B4-BE49-F238E27FC236}">
                <a16:creationId xmlns:a16="http://schemas.microsoft.com/office/drawing/2014/main" id="{03F87D7E-2EFC-4291-A648-7FA762F8F7B1}"/>
              </a:ext>
            </a:extLst>
          </p:cNvPr>
          <p:cNvCxnSpPr/>
          <p:nvPr/>
        </p:nvCxnSpPr>
        <p:spPr>
          <a:xfrm>
            <a:off x="1590079" y="1757391"/>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480EFF-3220-4F11-9C05-BE39AD977CAB}"/>
              </a:ext>
            </a:extLst>
          </p:cNvPr>
          <p:cNvSpPr txBox="1"/>
          <p:nvPr/>
        </p:nvSpPr>
        <p:spPr>
          <a:xfrm>
            <a:off x="1476022" y="1974756"/>
            <a:ext cx="2536634" cy="2377574"/>
          </a:xfrm>
          <a:prstGeom prst="rect">
            <a:avLst/>
          </a:prstGeom>
          <a:noFill/>
        </p:spPr>
        <p:txBody>
          <a:bodyPr wrap="square" rtlCol="0">
            <a:spAutoFit/>
          </a:bodyPr>
          <a:lstStyle/>
          <a:p>
            <a:r>
              <a:rPr lang="en-US" sz="1350" dirty="0"/>
              <a:t>The actions users take when moving through a product design are represented as circles. In other words, circles show steps that must be taken to complete a task from start to finish. For the user flow of a dog walker app, actions might include opening the app, clicking on a dog walker’s profile, and booking a dog walker. </a:t>
            </a:r>
            <a:endParaRPr lang="en-US" dirty="0">
              <a:cs typeface="Arial" panose="020B0604020202020204" pitchFamily="34" charset="0"/>
            </a:endParaRPr>
          </a:p>
        </p:txBody>
      </p:sp>
      <p:sp>
        <p:nvSpPr>
          <p:cNvPr id="9" name="Rectangle 8">
            <a:extLst>
              <a:ext uri="{FF2B5EF4-FFF2-40B4-BE49-F238E27FC236}">
                <a16:creationId xmlns:a16="http://schemas.microsoft.com/office/drawing/2014/main" id="{A82C90C3-33E7-4A22-BB31-D2DD29DDC4C1}"/>
              </a:ext>
            </a:extLst>
          </p:cNvPr>
          <p:cNvSpPr/>
          <p:nvPr/>
        </p:nvSpPr>
        <p:spPr>
          <a:xfrm>
            <a:off x="4813475"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a:extLst>
              <a:ext uri="{FF2B5EF4-FFF2-40B4-BE49-F238E27FC236}">
                <a16:creationId xmlns:a16="http://schemas.microsoft.com/office/drawing/2014/main" id="{3E453DD0-ED5D-4202-9E81-D1D9A253F910}"/>
              </a:ext>
            </a:extLst>
          </p:cNvPr>
          <p:cNvSpPr txBox="1"/>
          <p:nvPr/>
        </p:nvSpPr>
        <p:spPr>
          <a:xfrm>
            <a:off x="5161882" y="1243072"/>
            <a:ext cx="2536634" cy="461665"/>
          </a:xfrm>
          <a:prstGeom prst="rect">
            <a:avLst/>
          </a:prstGeom>
          <a:noFill/>
        </p:spPr>
        <p:txBody>
          <a:bodyPr wrap="square" rtlCol="0">
            <a:spAutoFit/>
          </a:bodyPr>
          <a:lstStyle/>
          <a:p>
            <a:pPr algn="ctr"/>
            <a:r>
              <a:rPr lang="en-US" sz="2400" dirty="0"/>
              <a:t>Screen</a:t>
            </a:r>
          </a:p>
        </p:txBody>
      </p:sp>
      <p:cxnSp>
        <p:nvCxnSpPr>
          <p:cNvPr id="11" name="Straight Connector 10">
            <a:extLst>
              <a:ext uri="{FF2B5EF4-FFF2-40B4-BE49-F238E27FC236}">
                <a16:creationId xmlns:a16="http://schemas.microsoft.com/office/drawing/2014/main" id="{788DF3D8-AFBD-46E4-9087-7303CBA60B51}"/>
              </a:ext>
            </a:extLst>
          </p:cNvPr>
          <p:cNvCxnSpPr/>
          <p:nvPr/>
        </p:nvCxnSpPr>
        <p:spPr>
          <a:xfrm>
            <a:off x="5245885" y="1757391"/>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F8122C-D01E-4C32-90E7-341FD8A863AA}"/>
              </a:ext>
            </a:extLst>
          </p:cNvPr>
          <p:cNvSpPr txBox="1"/>
          <p:nvPr/>
        </p:nvSpPr>
        <p:spPr>
          <a:xfrm>
            <a:off x="5131828" y="1974757"/>
            <a:ext cx="2536634" cy="1546577"/>
          </a:xfrm>
          <a:prstGeom prst="rect">
            <a:avLst/>
          </a:prstGeom>
          <a:noFill/>
        </p:spPr>
        <p:txBody>
          <a:bodyPr wrap="square" rtlCol="0">
            <a:spAutoFit/>
          </a:bodyPr>
          <a:lstStyle/>
          <a:p>
            <a:r>
              <a:rPr lang="en-US" sz="1350" dirty="0"/>
              <a:t>The screens of a digital product that users will experience while completing tasks are represented as rectangles. For the user flow of a dog walker app, screens might include a homepage or a booking confirmation page.  </a:t>
            </a:r>
            <a:endParaRPr lang="en-US" dirty="0">
              <a:cs typeface="Arial" panose="020B0604020202020204" pitchFamily="34" charset="0"/>
            </a:endParaRPr>
          </a:p>
        </p:txBody>
      </p:sp>
      <p:sp>
        <p:nvSpPr>
          <p:cNvPr id="2" name="Oval 1">
            <a:extLst>
              <a:ext uri="{FF2B5EF4-FFF2-40B4-BE49-F238E27FC236}">
                <a16:creationId xmlns:a16="http://schemas.microsoft.com/office/drawing/2014/main" id="{149078DB-60B1-1908-517F-F117DF28C6B8}"/>
              </a:ext>
            </a:extLst>
          </p:cNvPr>
          <p:cNvSpPr/>
          <p:nvPr/>
        </p:nvSpPr>
        <p:spPr>
          <a:xfrm>
            <a:off x="2306705" y="4622349"/>
            <a:ext cx="1138990" cy="1138990"/>
          </a:xfrm>
          <a:prstGeom prst="ellipse">
            <a:avLst/>
          </a:prstGeom>
          <a:noFill/>
          <a:ln w="127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FC6B3A6-75EB-1F34-324F-43D2037BB8B3}"/>
              </a:ext>
            </a:extLst>
          </p:cNvPr>
          <p:cNvSpPr/>
          <p:nvPr/>
        </p:nvSpPr>
        <p:spPr>
          <a:xfrm>
            <a:off x="5274344" y="4880134"/>
            <a:ext cx="2311709" cy="623419"/>
          </a:xfrm>
          <a:prstGeom prst="roundRect">
            <a:avLst/>
          </a:prstGeom>
          <a:noFill/>
          <a:ln w="127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4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7669"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p:cNvSpPr txBox="1"/>
          <p:nvPr/>
        </p:nvSpPr>
        <p:spPr>
          <a:xfrm>
            <a:off x="1506076" y="1243072"/>
            <a:ext cx="2536634" cy="461665"/>
          </a:xfrm>
          <a:prstGeom prst="rect">
            <a:avLst/>
          </a:prstGeom>
          <a:noFill/>
        </p:spPr>
        <p:txBody>
          <a:bodyPr wrap="square" rtlCol="0">
            <a:spAutoFit/>
          </a:bodyPr>
          <a:lstStyle/>
          <a:p>
            <a:pPr algn="ctr"/>
            <a:r>
              <a:rPr lang="en-US" sz="2400" dirty="0"/>
              <a:t>Decision</a:t>
            </a:r>
          </a:p>
        </p:txBody>
      </p:sp>
      <p:cxnSp>
        <p:nvCxnSpPr>
          <p:cNvPr id="7" name="Straight Connector 6">
            <a:extLst>
              <a:ext uri="{FF2B5EF4-FFF2-40B4-BE49-F238E27FC236}">
                <a16:creationId xmlns:a16="http://schemas.microsoft.com/office/drawing/2014/main" id="{03F87D7E-2EFC-4291-A648-7FA762F8F7B1}"/>
              </a:ext>
            </a:extLst>
          </p:cNvPr>
          <p:cNvCxnSpPr/>
          <p:nvPr/>
        </p:nvCxnSpPr>
        <p:spPr>
          <a:xfrm>
            <a:off x="1590079" y="1757391"/>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480EFF-3220-4F11-9C05-BE39AD977CAB}"/>
              </a:ext>
            </a:extLst>
          </p:cNvPr>
          <p:cNvSpPr txBox="1"/>
          <p:nvPr/>
        </p:nvSpPr>
        <p:spPr>
          <a:xfrm>
            <a:off x="1476022" y="1974756"/>
            <a:ext cx="2536634" cy="2585323"/>
          </a:xfrm>
          <a:prstGeom prst="rect">
            <a:avLst/>
          </a:prstGeom>
          <a:noFill/>
        </p:spPr>
        <p:txBody>
          <a:bodyPr wrap="square" rtlCol="0">
            <a:spAutoFit/>
          </a:bodyPr>
          <a:lstStyle/>
          <a:p>
            <a:r>
              <a:rPr lang="en-US" sz="1350" dirty="0"/>
              <a:t>Diamonds represent points in the user flow where users must ask a question and make a decision. The decision users make will either move them forward through the flow or back to an earlier part of the flow. For the user flow of a dog walker app, a decision could be choosing whether or not to book the dog walker whose profile is being reviewed.  </a:t>
            </a:r>
            <a:endParaRPr lang="en-US" dirty="0">
              <a:cs typeface="Arial" panose="020B0604020202020204" pitchFamily="34" charset="0"/>
            </a:endParaRPr>
          </a:p>
        </p:txBody>
      </p:sp>
      <p:sp>
        <p:nvSpPr>
          <p:cNvPr id="9" name="Rectangle 8">
            <a:extLst>
              <a:ext uri="{FF2B5EF4-FFF2-40B4-BE49-F238E27FC236}">
                <a16:creationId xmlns:a16="http://schemas.microsoft.com/office/drawing/2014/main" id="{A82C90C3-33E7-4A22-BB31-D2DD29DDC4C1}"/>
              </a:ext>
            </a:extLst>
          </p:cNvPr>
          <p:cNvSpPr/>
          <p:nvPr/>
        </p:nvSpPr>
        <p:spPr>
          <a:xfrm>
            <a:off x="4813475"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3E453DD0-ED5D-4202-9E81-D1D9A253F910}"/>
              </a:ext>
            </a:extLst>
          </p:cNvPr>
          <p:cNvSpPr txBox="1"/>
          <p:nvPr/>
        </p:nvSpPr>
        <p:spPr>
          <a:xfrm>
            <a:off x="5161882" y="949478"/>
            <a:ext cx="2536634" cy="830997"/>
          </a:xfrm>
          <a:prstGeom prst="rect">
            <a:avLst/>
          </a:prstGeom>
          <a:noFill/>
        </p:spPr>
        <p:txBody>
          <a:bodyPr wrap="square" rtlCol="0">
            <a:spAutoFit/>
          </a:bodyPr>
          <a:lstStyle/>
          <a:p>
            <a:pPr algn="ctr"/>
            <a:r>
              <a:rPr lang="en-US" sz="2400" dirty="0"/>
              <a:t>User flow direction</a:t>
            </a:r>
          </a:p>
        </p:txBody>
      </p:sp>
      <p:cxnSp>
        <p:nvCxnSpPr>
          <p:cNvPr id="11" name="Straight Connector 10">
            <a:extLst>
              <a:ext uri="{FF2B5EF4-FFF2-40B4-BE49-F238E27FC236}">
                <a16:creationId xmlns:a16="http://schemas.microsoft.com/office/drawing/2014/main" id="{788DF3D8-AFBD-46E4-9087-7303CBA60B51}"/>
              </a:ext>
            </a:extLst>
          </p:cNvPr>
          <p:cNvCxnSpPr/>
          <p:nvPr/>
        </p:nvCxnSpPr>
        <p:spPr>
          <a:xfrm>
            <a:off x="5245885" y="1757391"/>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F8122C-D01E-4C32-90E7-341FD8A863AA}"/>
              </a:ext>
            </a:extLst>
          </p:cNvPr>
          <p:cNvSpPr txBox="1"/>
          <p:nvPr/>
        </p:nvSpPr>
        <p:spPr>
          <a:xfrm>
            <a:off x="5131828" y="1974757"/>
            <a:ext cx="2536634" cy="1546577"/>
          </a:xfrm>
          <a:prstGeom prst="rect">
            <a:avLst/>
          </a:prstGeom>
          <a:noFill/>
        </p:spPr>
        <p:txBody>
          <a:bodyPr wrap="square" rtlCol="0">
            <a:spAutoFit/>
          </a:bodyPr>
          <a:lstStyle/>
          <a:p>
            <a:r>
              <a:rPr lang="en-US" sz="1350" dirty="0"/>
              <a:t>Lines with arrows tie everything together and display the flow of information. Solid lines indicate forward direction through the user flow, and the dotted lines indicate backward direction or returning to a previous page. </a:t>
            </a:r>
            <a:endParaRPr lang="en-US" dirty="0">
              <a:cs typeface="Arial" panose="020B0604020202020204" pitchFamily="34" charset="0"/>
            </a:endParaRPr>
          </a:p>
        </p:txBody>
      </p:sp>
      <p:sp>
        <p:nvSpPr>
          <p:cNvPr id="2" name="Diamond 1">
            <a:extLst>
              <a:ext uri="{FF2B5EF4-FFF2-40B4-BE49-F238E27FC236}">
                <a16:creationId xmlns:a16="http://schemas.microsoft.com/office/drawing/2014/main" id="{E6D3F97C-AAE0-3144-FB8F-7B30610B3E2A}"/>
              </a:ext>
            </a:extLst>
          </p:cNvPr>
          <p:cNvSpPr/>
          <p:nvPr/>
        </p:nvSpPr>
        <p:spPr>
          <a:xfrm>
            <a:off x="2234346" y="4770663"/>
            <a:ext cx="1019503" cy="1019503"/>
          </a:xfrm>
          <a:prstGeom prst="diamond">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Curved Connector 4">
            <a:extLst>
              <a:ext uri="{FF2B5EF4-FFF2-40B4-BE49-F238E27FC236}">
                <a16:creationId xmlns:a16="http://schemas.microsoft.com/office/drawing/2014/main" id="{28CB5790-B743-1EAB-5458-9AD355B259C2}"/>
              </a:ext>
            </a:extLst>
          </p:cNvPr>
          <p:cNvCxnSpPr/>
          <p:nvPr/>
        </p:nvCxnSpPr>
        <p:spPr>
          <a:xfrm>
            <a:off x="5245885" y="3946358"/>
            <a:ext cx="1283252" cy="1122947"/>
          </a:xfrm>
          <a:prstGeom prst="curved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04EACEC-A6E4-708E-5455-81B1CFDA578C}"/>
              </a:ext>
            </a:extLst>
          </p:cNvPr>
          <p:cNvCxnSpPr/>
          <p:nvPr/>
        </p:nvCxnSpPr>
        <p:spPr>
          <a:xfrm>
            <a:off x="7299158" y="3910374"/>
            <a:ext cx="0" cy="1299410"/>
          </a:xfrm>
          <a:prstGeom prst="straightConnector1">
            <a:avLst/>
          </a:prstGeom>
          <a:ln>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223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7669"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p:cNvSpPr txBox="1"/>
          <p:nvPr/>
        </p:nvSpPr>
        <p:spPr>
          <a:xfrm>
            <a:off x="1506076" y="1243072"/>
            <a:ext cx="2536634" cy="461665"/>
          </a:xfrm>
          <a:prstGeom prst="rect">
            <a:avLst/>
          </a:prstGeom>
          <a:noFill/>
        </p:spPr>
        <p:txBody>
          <a:bodyPr wrap="square" rtlCol="0">
            <a:spAutoFit/>
          </a:bodyPr>
          <a:lstStyle/>
          <a:p>
            <a:pPr algn="ctr"/>
            <a:r>
              <a:rPr lang="en-US" sz="2400" dirty="0"/>
              <a:t>System Action</a:t>
            </a:r>
          </a:p>
        </p:txBody>
      </p:sp>
      <p:cxnSp>
        <p:nvCxnSpPr>
          <p:cNvPr id="7" name="Straight Connector 6">
            <a:extLst>
              <a:ext uri="{FF2B5EF4-FFF2-40B4-BE49-F238E27FC236}">
                <a16:creationId xmlns:a16="http://schemas.microsoft.com/office/drawing/2014/main" id="{03F87D7E-2EFC-4291-A648-7FA762F8F7B1}"/>
              </a:ext>
            </a:extLst>
          </p:cNvPr>
          <p:cNvCxnSpPr/>
          <p:nvPr/>
        </p:nvCxnSpPr>
        <p:spPr>
          <a:xfrm>
            <a:off x="1590079" y="1757391"/>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480EFF-3220-4F11-9C05-BE39AD977CAB}"/>
              </a:ext>
            </a:extLst>
          </p:cNvPr>
          <p:cNvSpPr txBox="1"/>
          <p:nvPr/>
        </p:nvSpPr>
        <p:spPr>
          <a:xfrm>
            <a:off x="1476022" y="1974756"/>
            <a:ext cx="2536634" cy="1546577"/>
          </a:xfrm>
          <a:prstGeom prst="rect">
            <a:avLst/>
          </a:prstGeom>
          <a:noFill/>
        </p:spPr>
        <p:txBody>
          <a:bodyPr wrap="square" rtlCol="0">
            <a:spAutoFit/>
          </a:bodyPr>
          <a:lstStyle/>
          <a:p>
            <a:r>
              <a:rPr lang="en-US" sz="1350" dirty="0"/>
              <a:t>A dotted or broken line circle represents a differentiation from user actions. A system action is something the system will need to do as a result of a user action, for example calculate age after user inputs their birthdate.</a:t>
            </a:r>
            <a:endParaRPr lang="en-US" dirty="0">
              <a:cs typeface="Arial" panose="020B0604020202020204" pitchFamily="34" charset="0"/>
            </a:endParaRPr>
          </a:p>
        </p:txBody>
      </p:sp>
      <p:sp>
        <p:nvSpPr>
          <p:cNvPr id="9" name="Rectangle 8">
            <a:extLst>
              <a:ext uri="{FF2B5EF4-FFF2-40B4-BE49-F238E27FC236}">
                <a16:creationId xmlns:a16="http://schemas.microsoft.com/office/drawing/2014/main" id="{A82C90C3-33E7-4A22-BB31-D2DD29DDC4C1}"/>
              </a:ext>
            </a:extLst>
          </p:cNvPr>
          <p:cNvSpPr/>
          <p:nvPr/>
        </p:nvSpPr>
        <p:spPr>
          <a:xfrm>
            <a:off x="4813475"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3E453DD0-ED5D-4202-9E81-D1D9A253F910}"/>
              </a:ext>
            </a:extLst>
          </p:cNvPr>
          <p:cNvSpPr txBox="1"/>
          <p:nvPr/>
        </p:nvSpPr>
        <p:spPr>
          <a:xfrm>
            <a:off x="5101290" y="1242089"/>
            <a:ext cx="2536634" cy="461665"/>
          </a:xfrm>
          <a:prstGeom prst="rect">
            <a:avLst/>
          </a:prstGeom>
          <a:noFill/>
        </p:spPr>
        <p:txBody>
          <a:bodyPr wrap="square" rtlCol="0">
            <a:spAutoFit/>
          </a:bodyPr>
          <a:lstStyle/>
          <a:p>
            <a:pPr algn="ctr"/>
            <a:r>
              <a:rPr lang="en-US" sz="2400" dirty="0"/>
              <a:t>Data Input</a:t>
            </a:r>
          </a:p>
        </p:txBody>
      </p:sp>
      <p:cxnSp>
        <p:nvCxnSpPr>
          <p:cNvPr id="11" name="Straight Connector 10">
            <a:extLst>
              <a:ext uri="{FF2B5EF4-FFF2-40B4-BE49-F238E27FC236}">
                <a16:creationId xmlns:a16="http://schemas.microsoft.com/office/drawing/2014/main" id="{788DF3D8-AFBD-46E4-9087-7303CBA60B51}"/>
              </a:ext>
            </a:extLst>
          </p:cNvPr>
          <p:cNvCxnSpPr/>
          <p:nvPr/>
        </p:nvCxnSpPr>
        <p:spPr>
          <a:xfrm>
            <a:off x="5245885" y="1757391"/>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F8122C-D01E-4C32-90E7-341FD8A863AA}"/>
              </a:ext>
            </a:extLst>
          </p:cNvPr>
          <p:cNvSpPr txBox="1"/>
          <p:nvPr/>
        </p:nvSpPr>
        <p:spPr>
          <a:xfrm>
            <a:off x="5131828" y="1974757"/>
            <a:ext cx="2536634" cy="923330"/>
          </a:xfrm>
          <a:prstGeom prst="rect">
            <a:avLst/>
          </a:prstGeom>
          <a:noFill/>
        </p:spPr>
        <p:txBody>
          <a:bodyPr wrap="square" rtlCol="0">
            <a:spAutoFit/>
          </a:bodyPr>
          <a:lstStyle/>
          <a:p>
            <a:r>
              <a:rPr lang="en-US" sz="1350" dirty="0"/>
              <a:t>This shape represents points where we require users to input data, for example by completing a form.</a:t>
            </a:r>
            <a:endParaRPr lang="en-US" dirty="0">
              <a:cs typeface="Arial" panose="020B0604020202020204" pitchFamily="34" charset="0"/>
            </a:endParaRPr>
          </a:p>
        </p:txBody>
      </p:sp>
      <p:sp>
        <p:nvSpPr>
          <p:cNvPr id="3" name="Oval 2">
            <a:extLst>
              <a:ext uri="{FF2B5EF4-FFF2-40B4-BE49-F238E27FC236}">
                <a16:creationId xmlns:a16="http://schemas.microsoft.com/office/drawing/2014/main" id="{8A34A63A-9772-7348-E02D-48247649F9F1}"/>
              </a:ext>
            </a:extLst>
          </p:cNvPr>
          <p:cNvSpPr/>
          <p:nvPr/>
        </p:nvSpPr>
        <p:spPr>
          <a:xfrm>
            <a:off x="2063884" y="3847967"/>
            <a:ext cx="1292773" cy="1292773"/>
          </a:xfrm>
          <a:prstGeom prst="ellipse">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A4ADE0-E15E-AE61-9013-4C59F2925312}"/>
              </a:ext>
            </a:extLst>
          </p:cNvPr>
          <p:cNvSpPr txBox="1"/>
          <p:nvPr/>
        </p:nvSpPr>
        <p:spPr>
          <a:xfrm>
            <a:off x="2284705" y="4171187"/>
            <a:ext cx="851130" cy="646331"/>
          </a:xfrm>
          <a:prstGeom prst="rect">
            <a:avLst/>
          </a:prstGeom>
          <a:noFill/>
        </p:spPr>
        <p:txBody>
          <a:bodyPr wrap="none" rtlCol="0">
            <a:spAutoFit/>
          </a:bodyPr>
          <a:lstStyle/>
          <a:p>
            <a:pPr algn="ctr"/>
            <a:r>
              <a:rPr lang="en-US" dirty="0">
                <a:solidFill>
                  <a:srgbClr val="FF0000"/>
                </a:solidFill>
              </a:rPr>
              <a:t>System</a:t>
            </a:r>
            <a:br>
              <a:rPr lang="en-US" dirty="0">
                <a:solidFill>
                  <a:srgbClr val="FF0000"/>
                </a:solidFill>
              </a:rPr>
            </a:br>
            <a:r>
              <a:rPr lang="en-US" dirty="0">
                <a:solidFill>
                  <a:srgbClr val="FF0000"/>
                </a:solidFill>
              </a:rPr>
              <a:t>Action</a:t>
            </a:r>
          </a:p>
        </p:txBody>
      </p:sp>
      <p:sp>
        <p:nvSpPr>
          <p:cNvPr id="14" name="Parallelogram 13">
            <a:extLst>
              <a:ext uri="{FF2B5EF4-FFF2-40B4-BE49-F238E27FC236}">
                <a16:creationId xmlns:a16="http://schemas.microsoft.com/office/drawing/2014/main" id="{9179F2F2-9AA2-5C18-7FEA-C9C28C6F1799}"/>
              </a:ext>
            </a:extLst>
          </p:cNvPr>
          <p:cNvSpPr/>
          <p:nvPr/>
        </p:nvSpPr>
        <p:spPr>
          <a:xfrm>
            <a:off x="5604242" y="3894578"/>
            <a:ext cx="1475874" cy="1109680"/>
          </a:xfrm>
          <a:prstGeom prst="parallelogram">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27480D9-A15A-063B-BBCB-ED68BA7DB41B}"/>
              </a:ext>
            </a:extLst>
          </p:cNvPr>
          <p:cNvSpPr txBox="1"/>
          <p:nvPr/>
        </p:nvSpPr>
        <p:spPr>
          <a:xfrm>
            <a:off x="5999777" y="4126252"/>
            <a:ext cx="684803" cy="646331"/>
          </a:xfrm>
          <a:prstGeom prst="rect">
            <a:avLst/>
          </a:prstGeom>
          <a:noFill/>
        </p:spPr>
        <p:txBody>
          <a:bodyPr wrap="none" rtlCol="0">
            <a:spAutoFit/>
          </a:bodyPr>
          <a:lstStyle/>
          <a:p>
            <a:pPr algn="ctr"/>
            <a:r>
              <a:rPr lang="en-US" dirty="0"/>
              <a:t>User </a:t>
            </a:r>
            <a:br>
              <a:rPr lang="en-US" dirty="0"/>
            </a:br>
            <a:r>
              <a:rPr lang="en-US" dirty="0"/>
              <a:t>Input</a:t>
            </a:r>
          </a:p>
        </p:txBody>
      </p:sp>
    </p:spTree>
    <p:extLst>
      <p:ext uri="{BB962C8B-B14F-4D97-AF65-F5344CB8AC3E}">
        <p14:creationId xmlns:p14="http://schemas.microsoft.com/office/powerpoint/2010/main" val="132252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56E176-3013-4CC4-9002-B30CDF6C9CB3}"/>
              </a:ext>
            </a:extLst>
          </p:cNvPr>
          <p:cNvSpPr/>
          <p:nvPr/>
        </p:nvSpPr>
        <p:spPr>
          <a:xfrm>
            <a:off x="0" y="982980"/>
            <a:ext cx="9144000" cy="117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F1164D66-65F0-4A3B-B487-648D4B4A46F4}"/>
              </a:ext>
            </a:extLst>
          </p:cNvPr>
          <p:cNvSpPr txBox="1"/>
          <p:nvPr/>
        </p:nvSpPr>
        <p:spPr>
          <a:xfrm>
            <a:off x="2353255" y="1349477"/>
            <a:ext cx="4437491" cy="461665"/>
          </a:xfrm>
          <a:prstGeom prst="rect">
            <a:avLst/>
          </a:prstGeom>
          <a:noFill/>
        </p:spPr>
        <p:txBody>
          <a:bodyPr wrap="square" rtlCol="0">
            <a:spAutoFit/>
          </a:bodyPr>
          <a:lstStyle/>
          <a:p>
            <a:pPr algn="ctr"/>
            <a:r>
              <a:rPr lang="en-US" sz="2400" dirty="0"/>
              <a:t>Example of a user flow</a:t>
            </a:r>
          </a:p>
        </p:txBody>
      </p:sp>
      <p:pic>
        <p:nvPicPr>
          <p:cNvPr id="8194" name="Picture 2" descr="https://d3c33hcgiwev3.cloudfront.net/imageAssetProxy.v1/2cjHIFqqRl-IxyBaqvZfiA_cedaceefb60942cfb224e7df6c6b58f1_UXD-Cert---C3-M2-L2-R1_.png?expiry=1665187200000&amp;hmac=NrsVjHggIdpiRE-mYzJ7SUUCWdUrgrD3YC8n-B0JdCA">
            <a:extLst>
              <a:ext uri="{FF2B5EF4-FFF2-40B4-BE49-F238E27FC236}">
                <a16:creationId xmlns:a16="http://schemas.microsoft.com/office/drawing/2014/main" id="{C4C40560-F569-4F27-9F0E-7ABF3FF2E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4" y="1763016"/>
            <a:ext cx="7860631" cy="442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176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F56-39F9-9FE2-FDF0-151068554611}"/>
              </a:ext>
            </a:extLst>
          </p:cNvPr>
          <p:cNvSpPr>
            <a:spLocks noGrp="1"/>
          </p:cNvSpPr>
          <p:nvPr>
            <p:ph type="ctrTitle"/>
          </p:nvPr>
        </p:nvSpPr>
        <p:spPr/>
        <p:txBody>
          <a:bodyPr/>
          <a:lstStyle/>
          <a:p>
            <a:r>
              <a:rPr lang="en-US" dirty="0"/>
              <a:t>Make a User Flow</a:t>
            </a:r>
          </a:p>
        </p:txBody>
      </p:sp>
    </p:spTree>
    <p:extLst>
      <p:ext uri="{BB962C8B-B14F-4D97-AF65-F5344CB8AC3E}">
        <p14:creationId xmlns:p14="http://schemas.microsoft.com/office/powerpoint/2010/main" val="76210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4BE8-4353-4265-A8E2-57064D25172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FC5DABA-96DA-4AD8-A000-1B6841DB96CC}"/>
              </a:ext>
            </a:extLst>
          </p:cNvPr>
          <p:cNvSpPr>
            <a:spLocks noGrp="1"/>
          </p:cNvSpPr>
          <p:nvPr>
            <p:ph idx="1"/>
          </p:nvPr>
        </p:nvSpPr>
        <p:spPr/>
        <p:txBody>
          <a:bodyPr>
            <a:normAutofit/>
          </a:bodyPr>
          <a:lstStyle/>
          <a:p>
            <a:r>
              <a:rPr lang="en-US" dirty="0"/>
              <a:t>Questions</a:t>
            </a:r>
          </a:p>
          <a:p>
            <a:r>
              <a:rPr lang="en-US" dirty="0"/>
              <a:t>Recap</a:t>
            </a:r>
          </a:p>
          <a:p>
            <a:r>
              <a:rPr lang="en-US" dirty="0"/>
              <a:t>Competitive Audit II</a:t>
            </a:r>
          </a:p>
          <a:p>
            <a:r>
              <a:rPr lang="en-US" dirty="0"/>
              <a:t>User Flows</a:t>
            </a:r>
          </a:p>
          <a:p>
            <a:pPr lvl="1"/>
            <a:endParaRPr lang="en-US" dirty="0"/>
          </a:p>
        </p:txBody>
      </p:sp>
      <p:sp>
        <p:nvSpPr>
          <p:cNvPr id="4" name="Slide Number Placeholder 3">
            <a:extLst>
              <a:ext uri="{FF2B5EF4-FFF2-40B4-BE49-F238E27FC236}">
                <a16:creationId xmlns:a16="http://schemas.microsoft.com/office/drawing/2014/main" id="{78DA209C-388F-40D2-ACBC-7FEDA0709436}"/>
              </a:ext>
            </a:extLst>
          </p:cNvPr>
          <p:cNvSpPr>
            <a:spLocks noGrp="1"/>
          </p:cNvSpPr>
          <p:nvPr>
            <p:ph type="sldNum" sz="quarter" idx="12"/>
          </p:nvPr>
        </p:nvSpPr>
        <p:spPr/>
        <p:txBody>
          <a:bodyPr/>
          <a:lstStyle/>
          <a:p>
            <a:fld id="{270B2E72-7A07-324D-86EB-A735E783C9F4}" type="slidenum">
              <a:rPr lang="en-US" smtClean="0"/>
              <a:pPr/>
              <a:t>2</a:t>
            </a:fld>
            <a:endParaRPr lang="en-US"/>
          </a:p>
        </p:txBody>
      </p:sp>
    </p:spTree>
    <p:extLst>
      <p:ext uri="{BB962C8B-B14F-4D97-AF65-F5344CB8AC3E}">
        <p14:creationId xmlns:p14="http://schemas.microsoft.com/office/powerpoint/2010/main" val="364241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164D66-65F0-4A3B-B487-648D4B4A46F4}"/>
              </a:ext>
            </a:extLst>
          </p:cNvPr>
          <p:cNvSpPr txBox="1"/>
          <p:nvPr/>
        </p:nvSpPr>
        <p:spPr>
          <a:xfrm>
            <a:off x="2841568" y="103298"/>
            <a:ext cx="2965673" cy="461665"/>
          </a:xfrm>
          <a:prstGeom prst="rect">
            <a:avLst/>
          </a:prstGeom>
          <a:noFill/>
        </p:spPr>
        <p:txBody>
          <a:bodyPr wrap="square" rtlCol="0">
            <a:spAutoFit/>
          </a:bodyPr>
          <a:lstStyle/>
          <a:p>
            <a:pPr algn="ctr"/>
            <a:r>
              <a:rPr lang="en-US" sz="2400" dirty="0"/>
              <a:t>Draw a user flow</a:t>
            </a:r>
          </a:p>
        </p:txBody>
      </p:sp>
      <p:grpSp>
        <p:nvGrpSpPr>
          <p:cNvPr id="6" name="Group 5">
            <a:extLst>
              <a:ext uri="{FF2B5EF4-FFF2-40B4-BE49-F238E27FC236}">
                <a16:creationId xmlns:a16="http://schemas.microsoft.com/office/drawing/2014/main" id="{CCDD5214-BD0C-8783-6BCD-7AB506C46E79}"/>
              </a:ext>
            </a:extLst>
          </p:cNvPr>
          <p:cNvGrpSpPr/>
          <p:nvPr/>
        </p:nvGrpSpPr>
        <p:grpSpPr>
          <a:xfrm>
            <a:off x="7308217" y="4834479"/>
            <a:ext cx="1292773" cy="1292773"/>
            <a:chOff x="1937727" y="4456384"/>
            <a:chExt cx="1292773" cy="1292773"/>
          </a:xfrm>
        </p:grpSpPr>
        <p:sp>
          <p:nvSpPr>
            <p:cNvPr id="2" name="Oval 1">
              <a:extLst>
                <a:ext uri="{FF2B5EF4-FFF2-40B4-BE49-F238E27FC236}">
                  <a16:creationId xmlns:a16="http://schemas.microsoft.com/office/drawing/2014/main" id="{6E829525-FCE8-9F63-65C1-8C83BE7DBDE4}"/>
                </a:ext>
              </a:extLst>
            </p:cNvPr>
            <p:cNvSpPr/>
            <p:nvPr/>
          </p:nvSpPr>
          <p:spPr>
            <a:xfrm>
              <a:off x="1937727" y="4456384"/>
              <a:ext cx="1292773" cy="1292773"/>
            </a:xfrm>
            <a:prstGeom prst="ellipse">
              <a:avLst/>
            </a:prstGeom>
            <a:noFill/>
            <a:ln>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D0CDBE-62E9-E271-54E8-6D99A4042BAA}"/>
                </a:ext>
              </a:extLst>
            </p:cNvPr>
            <p:cNvSpPr txBox="1"/>
            <p:nvPr/>
          </p:nvSpPr>
          <p:spPr>
            <a:xfrm>
              <a:off x="2158548" y="4779604"/>
              <a:ext cx="851130" cy="646331"/>
            </a:xfrm>
            <a:prstGeom prst="rect">
              <a:avLst/>
            </a:prstGeom>
            <a:noFill/>
          </p:spPr>
          <p:txBody>
            <a:bodyPr wrap="none" rtlCol="0">
              <a:spAutoFit/>
            </a:bodyPr>
            <a:lstStyle/>
            <a:p>
              <a:pPr algn="ctr"/>
              <a:r>
                <a:rPr lang="en-US" dirty="0">
                  <a:solidFill>
                    <a:srgbClr val="FF0000"/>
                  </a:solidFill>
                </a:rPr>
                <a:t>System</a:t>
              </a:r>
              <a:br>
                <a:rPr lang="en-US" dirty="0">
                  <a:solidFill>
                    <a:srgbClr val="FF0000"/>
                  </a:solidFill>
                </a:rPr>
              </a:br>
              <a:r>
                <a:rPr lang="en-US" dirty="0">
                  <a:solidFill>
                    <a:srgbClr val="FF0000"/>
                  </a:solidFill>
                </a:rPr>
                <a:t>Action</a:t>
              </a:r>
            </a:p>
          </p:txBody>
        </p:sp>
      </p:grpSp>
      <p:grpSp>
        <p:nvGrpSpPr>
          <p:cNvPr id="7" name="Group 6">
            <a:extLst>
              <a:ext uri="{FF2B5EF4-FFF2-40B4-BE49-F238E27FC236}">
                <a16:creationId xmlns:a16="http://schemas.microsoft.com/office/drawing/2014/main" id="{A051C352-EE4D-9520-2B65-C28090E88241}"/>
              </a:ext>
            </a:extLst>
          </p:cNvPr>
          <p:cNvGrpSpPr/>
          <p:nvPr/>
        </p:nvGrpSpPr>
        <p:grpSpPr>
          <a:xfrm>
            <a:off x="7216668" y="3548895"/>
            <a:ext cx="1475874" cy="1109680"/>
            <a:chOff x="5069305" y="4572000"/>
            <a:chExt cx="1475874" cy="1109680"/>
          </a:xfrm>
        </p:grpSpPr>
        <p:sp>
          <p:nvSpPr>
            <p:cNvPr id="4" name="Parallelogram 3">
              <a:extLst>
                <a:ext uri="{FF2B5EF4-FFF2-40B4-BE49-F238E27FC236}">
                  <a16:creationId xmlns:a16="http://schemas.microsoft.com/office/drawing/2014/main" id="{ECCEA762-DD2B-885E-5216-6F78CC6C20E1}"/>
                </a:ext>
              </a:extLst>
            </p:cNvPr>
            <p:cNvSpPr/>
            <p:nvPr/>
          </p:nvSpPr>
          <p:spPr>
            <a:xfrm>
              <a:off x="5069305" y="4572000"/>
              <a:ext cx="1475874" cy="1109680"/>
            </a:xfrm>
            <a:prstGeom prst="parallelogram">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D080329-0B07-9DD2-93CF-51A5192814EF}"/>
                </a:ext>
              </a:extLst>
            </p:cNvPr>
            <p:cNvSpPr txBox="1"/>
            <p:nvPr/>
          </p:nvSpPr>
          <p:spPr>
            <a:xfrm>
              <a:off x="5464840" y="4803674"/>
              <a:ext cx="684803" cy="646331"/>
            </a:xfrm>
            <a:prstGeom prst="rect">
              <a:avLst/>
            </a:prstGeom>
            <a:noFill/>
          </p:spPr>
          <p:txBody>
            <a:bodyPr wrap="none" rtlCol="0">
              <a:spAutoFit/>
            </a:bodyPr>
            <a:lstStyle/>
            <a:p>
              <a:pPr algn="ctr"/>
              <a:r>
                <a:rPr lang="en-US" dirty="0"/>
                <a:t>User </a:t>
              </a:r>
              <a:br>
                <a:rPr lang="en-US" dirty="0"/>
              </a:br>
              <a:r>
                <a:rPr lang="en-US" dirty="0"/>
                <a:t>Input</a:t>
              </a:r>
            </a:p>
          </p:txBody>
        </p:sp>
      </p:grpSp>
      <p:sp>
        <p:nvSpPr>
          <p:cNvPr id="8" name="TextBox 7">
            <a:extLst>
              <a:ext uri="{FF2B5EF4-FFF2-40B4-BE49-F238E27FC236}">
                <a16:creationId xmlns:a16="http://schemas.microsoft.com/office/drawing/2014/main" id="{762D9366-C967-E252-54D4-C8D0C085E476}"/>
              </a:ext>
            </a:extLst>
          </p:cNvPr>
          <p:cNvSpPr txBox="1"/>
          <p:nvPr/>
        </p:nvSpPr>
        <p:spPr>
          <a:xfrm>
            <a:off x="241222" y="987773"/>
            <a:ext cx="2908454" cy="461665"/>
          </a:xfrm>
          <a:prstGeom prst="rect">
            <a:avLst/>
          </a:prstGeom>
          <a:noFill/>
        </p:spPr>
        <p:txBody>
          <a:bodyPr wrap="square" rtlCol="0">
            <a:spAutoFit/>
          </a:bodyPr>
          <a:lstStyle/>
          <a:p>
            <a:pPr algn="ctr"/>
            <a:r>
              <a:rPr lang="en-US" sz="2400" dirty="0" err="1">
                <a:latin typeface="Arial Rounded MT Bold" panose="020F0704030504030204" pitchFamily="34" charset="0"/>
              </a:rPr>
              <a:t>CoffeeHouse</a:t>
            </a:r>
            <a:r>
              <a:rPr lang="en-US" sz="2400" dirty="0">
                <a:latin typeface="Arial Rounded MT Bold" panose="020F0704030504030204" pitchFamily="34" charset="0"/>
              </a:rPr>
              <a:t> App</a:t>
            </a:r>
          </a:p>
        </p:txBody>
      </p:sp>
      <p:cxnSp>
        <p:nvCxnSpPr>
          <p:cNvPr id="11" name="Straight Connector 10">
            <a:extLst>
              <a:ext uri="{FF2B5EF4-FFF2-40B4-BE49-F238E27FC236}">
                <a16:creationId xmlns:a16="http://schemas.microsoft.com/office/drawing/2014/main" id="{867359B8-23D4-C54F-215D-5FB141D46D59}"/>
              </a:ext>
            </a:extLst>
          </p:cNvPr>
          <p:cNvCxnSpPr>
            <a:cxnSpLocks/>
          </p:cNvCxnSpPr>
          <p:nvPr/>
        </p:nvCxnSpPr>
        <p:spPr>
          <a:xfrm>
            <a:off x="325225" y="1502092"/>
            <a:ext cx="5553671"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A173A6B-557E-0823-FD37-6D9423136FAB}"/>
              </a:ext>
            </a:extLst>
          </p:cNvPr>
          <p:cNvSpPr txBox="1"/>
          <p:nvPr/>
        </p:nvSpPr>
        <p:spPr>
          <a:xfrm>
            <a:off x="211167" y="1719457"/>
            <a:ext cx="5776314" cy="3624069"/>
          </a:xfrm>
          <a:prstGeom prst="rect">
            <a:avLst/>
          </a:prstGeom>
          <a:noFill/>
        </p:spPr>
        <p:txBody>
          <a:bodyPr wrap="square" rtlCol="0">
            <a:spAutoFit/>
          </a:bodyPr>
          <a:lstStyle/>
          <a:p>
            <a:r>
              <a:rPr lang="en-US" sz="1350" dirty="0"/>
              <a:t>Here is an example of user flow steps from entry point to task completion for the </a:t>
            </a:r>
            <a:r>
              <a:rPr lang="en-US" sz="1350" dirty="0" err="1"/>
              <a:t>CoffeeHouse</a:t>
            </a:r>
            <a:r>
              <a:rPr lang="en-US" sz="1350" dirty="0"/>
              <a:t> app:</a:t>
            </a:r>
          </a:p>
          <a:p>
            <a:pPr marL="257175" indent="-257175">
              <a:buFont typeface="+mj-lt"/>
              <a:buAutoNum type="arabicPeriod"/>
            </a:pPr>
            <a:r>
              <a:rPr lang="en-US" sz="1350" dirty="0"/>
              <a:t>Open app</a:t>
            </a:r>
          </a:p>
          <a:p>
            <a:pPr marL="257175" indent="-257175">
              <a:buFont typeface="+mj-lt"/>
              <a:buAutoNum type="arabicPeriod"/>
            </a:pPr>
            <a:r>
              <a:rPr lang="en-US" sz="1350" dirty="0"/>
              <a:t>Home screen</a:t>
            </a:r>
          </a:p>
          <a:p>
            <a:pPr marL="257175" indent="-257175">
              <a:buFont typeface="+mj-lt"/>
              <a:buAutoNum type="arabicPeriod"/>
            </a:pPr>
            <a:r>
              <a:rPr lang="en-US" sz="1350" dirty="0"/>
              <a:t>Search coffee locations</a:t>
            </a:r>
          </a:p>
          <a:p>
            <a:pPr marL="257175" indent="-257175">
              <a:buFont typeface="+mj-lt"/>
              <a:buAutoNum type="arabicPeriod"/>
            </a:pPr>
            <a:r>
              <a:rPr lang="en-US" sz="1350" dirty="0"/>
              <a:t>Select coffee location</a:t>
            </a:r>
          </a:p>
          <a:p>
            <a:pPr marL="257175" indent="-257175">
              <a:buFont typeface="+mj-lt"/>
              <a:buAutoNum type="arabicPeriod"/>
            </a:pPr>
            <a:r>
              <a:rPr lang="en-US" sz="1350" dirty="0"/>
              <a:t>Order from here? Yes or No</a:t>
            </a:r>
          </a:p>
          <a:p>
            <a:pPr marL="257175" indent="-257175">
              <a:buFont typeface="+mj-lt"/>
              <a:buAutoNum type="arabicPeriod"/>
            </a:pPr>
            <a:r>
              <a:rPr lang="en-US" sz="1350" dirty="0"/>
              <a:t>Order screen</a:t>
            </a:r>
          </a:p>
          <a:p>
            <a:pPr marL="257175" indent="-257175">
              <a:buFont typeface="+mj-lt"/>
              <a:buAutoNum type="arabicPeriod"/>
            </a:pPr>
            <a:r>
              <a:rPr lang="en-US" sz="1350" dirty="0"/>
              <a:t>Click link to share coffee menu</a:t>
            </a:r>
          </a:p>
          <a:p>
            <a:pPr marL="257175" indent="-257175">
              <a:buFont typeface="+mj-lt"/>
              <a:buAutoNum type="arabicPeriod"/>
            </a:pPr>
            <a:r>
              <a:rPr lang="en-US" sz="1350" dirty="0"/>
              <a:t>Send menu to team? Yes or No</a:t>
            </a:r>
          </a:p>
          <a:p>
            <a:pPr marL="257175" indent="-257175">
              <a:buFont typeface="+mj-lt"/>
              <a:buAutoNum type="arabicPeriod"/>
            </a:pPr>
            <a:r>
              <a:rPr lang="en-US" sz="1350" dirty="0"/>
              <a:t>Start order timer</a:t>
            </a:r>
          </a:p>
          <a:p>
            <a:pPr marL="257175" indent="-257175">
              <a:buFont typeface="+mj-lt"/>
              <a:buAutoNum type="arabicPeriod"/>
            </a:pPr>
            <a:r>
              <a:rPr lang="en-US" sz="1350" dirty="0"/>
              <a:t>Team adds items to order</a:t>
            </a:r>
          </a:p>
          <a:p>
            <a:pPr marL="257175" indent="-257175">
              <a:buFont typeface="+mj-lt"/>
              <a:buAutoNum type="arabicPeriod"/>
            </a:pPr>
            <a:r>
              <a:rPr lang="en-US" sz="1350" dirty="0"/>
              <a:t>Order preview</a:t>
            </a:r>
          </a:p>
          <a:p>
            <a:pPr marL="257175" indent="-257175">
              <a:buFont typeface="+mj-lt"/>
              <a:buAutoNum type="arabicPeriod"/>
            </a:pPr>
            <a:r>
              <a:rPr lang="en-US" sz="1350" dirty="0"/>
              <a:t>Go to checkout</a:t>
            </a:r>
          </a:p>
          <a:p>
            <a:pPr marL="257175" indent="-257175">
              <a:buFont typeface="+mj-lt"/>
              <a:buAutoNum type="arabicPeriod"/>
            </a:pPr>
            <a:r>
              <a:rPr lang="en-US" sz="1350" dirty="0"/>
              <a:t>Insert checkout information</a:t>
            </a:r>
          </a:p>
          <a:p>
            <a:pPr marL="257175" indent="-257175">
              <a:buFont typeface="+mj-lt"/>
              <a:buAutoNum type="arabicPeriod"/>
            </a:pPr>
            <a:r>
              <a:rPr lang="en-US" sz="1350" dirty="0"/>
              <a:t>Confirm order? Yes or No</a:t>
            </a:r>
          </a:p>
          <a:p>
            <a:pPr marL="257175" indent="-257175">
              <a:buFont typeface="+mj-lt"/>
              <a:buAutoNum type="arabicPeriod"/>
            </a:pPr>
            <a:r>
              <a:rPr lang="en-US" sz="1350" dirty="0"/>
              <a:t>Order confirmation</a:t>
            </a:r>
          </a:p>
        </p:txBody>
      </p:sp>
      <p:pic>
        <p:nvPicPr>
          <p:cNvPr id="13" name="Picture 12" descr="A logo of a coffee shop&#10;&#10;Description automatically generated">
            <a:extLst>
              <a:ext uri="{FF2B5EF4-FFF2-40B4-BE49-F238E27FC236}">
                <a16:creationId xmlns:a16="http://schemas.microsoft.com/office/drawing/2014/main" id="{8348D5F5-07C3-DA5D-BA34-68EBEEB11031}"/>
              </a:ext>
            </a:extLst>
          </p:cNvPr>
          <p:cNvPicPr>
            <a:picLocks noChangeAspect="1"/>
          </p:cNvPicPr>
          <p:nvPr/>
        </p:nvPicPr>
        <p:blipFill>
          <a:blip r:embed="rId2"/>
          <a:stretch>
            <a:fillRect/>
          </a:stretch>
        </p:blipFill>
        <p:spPr>
          <a:xfrm>
            <a:off x="3149676" y="1977712"/>
            <a:ext cx="1553779" cy="1553779"/>
          </a:xfrm>
          <a:prstGeom prst="rect">
            <a:avLst/>
          </a:prstGeom>
        </p:spPr>
      </p:pic>
      <p:grpSp>
        <p:nvGrpSpPr>
          <p:cNvPr id="16" name="Group 15">
            <a:extLst>
              <a:ext uri="{FF2B5EF4-FFF2-40B4-BE49-F238E27FC236}">
                <a16:creationId xmlns:a16="http://schemas.microsoft.com/office/drawing/2014/main" id="{C15C4206-B7F7-8B29-0E42-8F2027EB4C73}"/>
              </a:ext>
            </a:extLst>
          </p:cNvPr>
          <p:cNvGrpSpPr/>
          <p:nvPr/>
        </p:nvGrpSpPr>
        <p:grpSpPr>
          <a:xfrm>
            <a:off x="7431110" y="1977712"/>
            <a:ext cx="1331393" cy="1331393"/>
            <a:chOff x="7431110" y="1977712"/>
            <a:chExt cx="1331393" cy="1331393"/>
          </a:xfrm>
        </p:grpSpPr>
        <p:sp>
          <p:nvSpPr>
            <p:cNvPr id="14" name="Diamond 13">
              <a:extLst>
                <a:ext uri="{FF2B5EF4-FFF2-40B4-BE49-F238E27FC236}">
                  <a16:creationId xmlns:a16="http://schemas.microsoft.com/office/drawing/2014/main" id="{B39F07C2-FA60-9D62-A97A-6BECCE638E1C}"/>
                </a:ext>
              </a:extLst>
            </p:cNvPr>
            <p:cNvSpPr/>
            <p:nvPr/>
          </p:nvSpPr>
          <p:spPr>
            <a:xfrm>
              <a:off x="7431110" y="1977712"/>
              <a:ext cx="1331393" cy="1331393"/>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7BFF2E6-B586-B640-09E5-144ADAE0955E}"/>
                </a:ext>
              </a:extLst>
            </p:cNvPr>
            <p:cNvSpPr txBox="1"/>
            <p:nvPr/>
          </p:nvSpPr>
          <p:spPr>
            <a:xfrm>
              <a:off x="7606928" y="2447337"/>
              <a:ext cx="979755" cy="369332"/>
            </a:xfrm>
            <a:prstGeom prst="rect">
              <a:avLst/>
            </a:prstGeom>
            <a:noFill/>
          </p:spPr>
          <p:txBody>
            <a:bodyPr wrap="none" rtlCol="0">
              <a:spAutoFit/>
            </a:bodyPr>
            <a:lstStyle/>
            <a:p>
              <a:r>
                <a:rPr lang="en-US" dirty="0">
                  <a:solidFill>
                    <a:schemeClr val="tx2">
                      <a:lumMod val="60000"/>
                      <a:lumOff val="40000"/>
                    </a:schemeClr>
                  </a:solidFill>
                </a:rPr>
                <a:t>Decision</a:t>
              </a:r>
            </a:p>
          </p:txBody>
        </p:sp>
      </p:grpSp>
      <p:sp>
        <p:nvSpPr>
          <p:cNvPr id="17" name="Rounded Rectangle 16">
            <a:extLst>
              <a:ext uri="{FF2B5EF4-FFF2-40B4-BE49-F238E27FC236}">
                <a16:creationId xmlns:a16="http://schemas.microsoft.com/office/drawing/2014/main" id="{37393BDE-CA81-5E8A-F43C-564B8F9B6668}"/>
              </a:ext>
            </a:extLst>
          </p:cNvPr>
          <p:cNvSpPr/>
          <p:nvPr/>
        </p:nvSpPr>
        <p:spPr>
          <a:xfrm>
            <a:off x="7192306" y="1327775"/>
            <a:ext cx="1802240" cy="486026"/>
          </a:xfrm>
          <a:prstGeom prst="roundRect">
            <a:avLst/>
          </a:prstGeom>
          <a:noFill/>
          <a:ln w="127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C84F914-66EB-9376-BB98-61330977D12D}"/>
              </a:ext>
            </a:extLst>
          </p:cNvPr>
          <p:cNvSpPr txBox="1"/>
          <p:nvPr/>
        </p:nvSpPr>
        <p:spPr>
          <a:xfrm>
            <a:off x="7684404" y="1386122"/>
            <a:ext cx="818044" cy="369332"/>
          </a:xfrm>
          <a:prstGeom prst="rect">
            <a:avLst/>
          </a:prstGeom>
          <a:noFill/>
        </p:spPr>
        <p:txBody>
          <a:bodyPr wrap="none" rtlCol="0">
            <a:spAutoFit/>
          </a:bodyPr>
          <a:lstStyle/>
          <a:p>
            <a:r>
              <a:rPr lang="en-US" dirty="0">
                <a:solidFill>
                  <a:schemeClr val="accent6"/>
                </a:solidFill>
              </a:rPr>
              <a:t>Screen</a:t>
            </a:r>
          </a:p>
        </p:txBody>
      </p:sp>
      <p:sp>
        <p:nvSpPr>
          <p:cNvPr id="19" name="Oval 18">
            <a:extLst>
              <a:ext uri="{FF2B5EF4-FFF2-40B4-BE49-F238E27FC236}">
                <a16:creationId xmlns:a16="http://schemas.microsoft.com/office/drawing/2014/main" id="{39BBDBC1-1524-C6FA-6EE9-85FC2695B7CD}"/>
              </a:ext>
            </a:extLst>
          </p:cNvPr>
          <p:cNvSpPr/>
          <p:nvPr/>
        </p:nvSpPr>
        <p:spPr>
          <a:xfrm>
            <a:off x="5808369" y="2018175"/>
            <a:ext cx="1236372" cy="1236372"/>
          </a:xfrm>
          <a:prstGeom prst="ellipse">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466A03-3E5A-E9D5-75E8-A3ABAD5913EE}"/>
              </a:ext>
            </a:extLst>
          </p:cNvPr>
          <p:cNvSpPr txBox="1"/>
          <p:nvPr/>
        </p:nvSpPr>
        <p:spPr>
          <a:xfrm>
            <a:off x="6032055" y="2445840"/>
            <a:ext cx="788999" cy="369332"/>
          </a:xfrm>
          <a:prstGeom prst="rect">
            <a:avLst/>
          </a:prstGeom>
          <a:noFill/>
        </p:spPr>
        <p:txBody>
          <a:bodyPr wrap="none" rtlCol="0">
            <a:spAutoFit/>
          </a:bodyPr>
          <a:lstStyle/>
          <a:p>
            <a:r>
              <a:rPr lang="en-US" dirty="0">
                <a:solidFill>
                  <a:srgbClr val="92D050"/>
                </a:solidFill>
              </a:rPr>
              <a:t>Action</a:t>
            </a:r>
          </a:p>
        </p:txBody>
      </p:sp>
      <p:cxnSp>
        <p:nvCxnSpPr>
          <p:cNvPr id="21" name="Curved Connector 20">
            <a:extLst>
              <a:ext uri="{FF2B5EF4-FFF2-40B4-BE49-F238E27FC236}">
                <a16:creationId xmlns:a16="http://schemas.microsoft.com/office/drawing/2014/main" id="{48473D85-D72C-68C3-711B-AD666C986651}"/>
              </a:ext>
            </a:extLst>
          </p:cNvPr>
          <p:cNvCxnSpPr>
            <a:cxnSpLocks/>
          </p:cNvCxnSpPr>
          <p:nvPr/>
        </p:nvCxnSpPr>
        <p:spPr>
          <a:xfrm>
            <a:off x="5634171" y="4232961"/>
            <a:ext cx="1410570" cy="1122947"/>
          </a:xfrm>
          <a:prstGeom prst="curved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73DFA9-7A66-398E-316D-5A4DE44180BB}"/>
              </a:ext>
            </a:extLst>
          </p:cNvPr>
          <p:cNvCxnSpPr>
            <a:cxnSpLocks/>
          </p:cNvCxnSpPr>
          <p:nvPr/>
        </p:nvCxnSpPr>
        <p:spPr>
          <a:xfrm flipH="1">
            <a:off x="5628068" y="4008870"/>
            <a:ext cx="1416673" cy="0"/>
          </a:xfrm>
          <a:prstGeom prst="straightConnector1">
            <a:avLst/>
          </a:prstGeom>
          <a:ln>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05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DC99-A249-049A-A7DC-07EE7DC08F7F}"/>
              </a:ext>
            </a:extLst>
          </p:cNvPr>
          <p:cNvSpPr>
            <a:spLocks noGrp="1"/>
          </p:cNvSpPr>
          <p:nvPr>
            <p:ph type="ctrTitle"/>
          </p:nvPr>
        </p:nvSpPr>
        <p:spPr/>
        <p:txBody>
          <a:bodyPr/>
          <a:lstStyle/>
          <a:p>
            <a:r>
              <a:rPr lang="en-US" dirty="0"/>
              <a:t>Wireframes</a:t>
            </a:r>
          </a:p>
        </p:txBody>
      </p:sp>
      <p:sp>
        <p:nvSpPr>
          <p:cNvPr id="3" name="Subtitle 2">
            <a:extLst>
              <a:ext uri="{FF2B5EF4-FFF2-40B4-BE49-F238E27FC236}">
                <a16:creationId xmlns:a16="http://schemas.microsoft.com/office/drawing/2014/main" id="{E44DF204-B066-7256-0663-2EC9B18F402F}"/>
              </a:ext>
            </a:extLst>
          </p:cNvPr>
          <p:cNvSpPr>
            <a:spLocks noGrp="1"/>
          </p:cNvSpPr>
          <p:nvPr>
            <p:ph type="subTitle" idx="1"/>
          </p:nvPr>
        </p:nvSpPr>
        <p:spPr/>
        <p:txBody>
          <a:bodyPr/>
          <a:lstStyle/>
          <a:p>
            <a:r>
              <a:rPr lang="en-US" dirty="0"/>
              <a:t>Let’s make some boxes</a:t>
            </a:r>
          </a:p>
        </p:txBody>
      </p:sp>
    </p:spTree>
    <p:extLst>
      <p:ext uri="{BB962C8B-B14F-4D97-AF65-F5344CB8AC3E}">
        <p14:creationId xmlns:p14="http://schemas.microsoft.com/office/powerpoint/2010/main" val="2165128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9089-894F-907C-4EED-455F081A9234}"/>
              </a:ext>
            </a:extLst>
          </p:cNvPr>
          <p:cNvSpPr>
            <a:spLocks noGrp="1"/>
          </p:cNvSpPr>
          <p:nvPr>
            <p:ph type="title"/>
          </p:nvPr>
        </p:nvSpPr>
        <p:spPr/>
        <p:txBody>
          <a:bodyPr/>
          <a:lstStyle/>
          <a:p>
            <a:r>
              <a:rPr lang="en-US" dirty="0"/>
              <a:t>Wireframes…Getting Started</a:t>
            </a:r>
          </a:p>
        </p:txBody>
      </p:sp>
      <p:sp>
        <p:nvSpPr>
          <p:cNvPr id="3" name="Content Placeholder 2">
            <a:extLst>
              <a:ext uri="{FF2B5EF4-FFF2-40B4-BE49-F238E27FC236}">
                <a16:creationId xmlns:a16="http://schemas.microsoft.com/office/drawing/2014/main" id="{4BB3367B-5FD1-4335-EBBB-F71FAE5A4B30}"/>
              </a:ext>
            </a:extLst>
          </p:cNvPr>
          <p:cNvSpPr>
            <a:spLocks noGrp="1"/>
          </p:cNvSpPr>
          <p:nvPr>
            <p:ph idx="1"/>
          </p:nvPr>
        </p:nvSpPr>
        <p:spPr/>
        <p:txBody>
          <a:bodyPr/>
          <a:lstStyle/>
          <a:p>
            <a:r>
              <a:rPr lang="en-US" dirty="0"/>
              <a:t>Also referred to as </a:t>
            </a:r>
            <a:r>
              <a:rPr lang="en-US" b="1" dirty="0"/>
              <a:t>Low-Fidelity</a:t>
            </a:r>
            <a:r>
              <a:rPr lang="en-US" dirty="0"/>
              <a:t> prototyping</a:t>
            </a:r>
          </a:p>
          <a:p>
            <a:r>
              <a:rPr lang="en-US" dirty="0"/>
              <a:t>Start simple</a:t>
            </a:r>
          </a:p>
          <a:p>
            <a:pPr lvl="1"/>
            <a:r>
              <a:rPr lang="en-US" dirty="0"/>
              <a:t>Low Cost of Execution!</a:t>
            </a:r>
          </a:p>
          <a:p>
            <a:pPr lvl="1"/>
            <a:r>
              <a:rPr lang="en-US" dirty="0"/>
              <a:t>Paper Prototypes</a:t>
            </a:r>
          </a:p>
          <a:p>
            <a:pPr lvl="1"/>
            <a:r>
              <a:rPr lang="en-US" dirty="0"/>
              <a:t>No details, just boxes and lines</a:t>
            </a:r>
          </a:p>
          <a:p>
            <a:pPr lvl="2"/>
            <a:r>
              <a:rPr lang="en-US" dirty="0"/>
              <a:t>Even with a refined product, start here</a:t>
            </a:r>
          </a:p>
          <a:p>
            <a:pPr lvl="1"/>
            <a:r>
              <a:rPr lang="en-US" dirty="0"/>
              <a:t>This is the first step in our progression</a:t>
            </a:r>
          </a:p>
        </p:txBody>
      </p:sp>
      <p:sp>
        <p:nvSpPr>
          <p:cNvPr id="4" name="Slide Number Placeholder 3">
            <a:extLst>
              <a:ext uri="{FF2B5EF4-FFF2-40B4-BE49-F238E27FC236}">
                <a16:creationId xmlns:a16="http://schemas.microsoft.com/office/drawing/2014/main" id="{59910484-B5F2-4414-19F9-5C3710627514}"/>
              </a:ext>
            </a:extLst>
          </p:cNvPr>
          <p:cNvSpPr>
            <a:spLocks noGrp="1"/>
          </p:cNvSpPr>
          <p:nvPr>
            <p:ph type="sldNum" sz="quarter" idx="12"/>
          </p:nvPr>
        </p:nvSpPr>
        <p:spPr/>
        <p:txBody>
          <a:bodyPr/>
          <a:lstStyle/>
          <a:p>
            <a:fld id="{270B2E72-7A07-324D-86EB-A735E783C9F4}" type="slidenum">
              <a:rPr lang="en-US" smtClean="0"/>
              <a:pPr/>
              <a:t>22</a:t>
            </a:fld>
            <a:endParaRPr lang="en-US"/>
          </a:p>
        </p:txBody>
      </p:sp>
    </p:spTree>
    <p:extLst>
      <p:ext uri="{BB962C8B-B14F-4D97-AF65-F5344CB8AC3E}">
        <p14:creationId xmlns:p14="http://schemas.microsoft.com/office/powerpoint/2010/main" val="108393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9089-894F-907C-4EED-455F081A9234}"/>
              </a:ext>
            </a:extLst>
          </p:cNvPr>
          <p:cNvSpPr>
            <a:spLocks noGrp="1"/>
          </p:cNvSpPr>
          <p:nvPr>
            <p:ph type="title"/>
          </p:nvPr>
        </p:nvSpPr>
        <p:spPr>
          <a:xfrm>
            <a:off x="457200" y="274638"/>
            <a:ext cx="8229600" cy="1143000"/>
          </a:xfrm>
        </p:spPr>
        <p:txBody>
          <a:bodyPr anchor="ctr">
            <a:normAutofit/>
          </a:bodyPr>
          <a:lstStyle/>
          <a:p>
            <a:r>
              <a:rPr lang="en-US" dirty="0"/>
              <a:t>Wireframes…The Progression</a:t>
            </a:r>
          </a:p>
        </p:txBody>
      </p:sp>
      <p:sp>
        <p:nvSpPr>
          <p:cNvPr id="3" name="Content Placeholder 2">
            <a:extLst>
              <a:ext uri="{FF2B5EF4-FFF2-40B4-BE49-F238E27FC236}">
                <a16:creationId xmlns:a16="http://schemas.microsoft.com/office/drawing/2014/main" id="{4BB3367B-5FD1-4335-EBBB-F71FAE5A4B30}"/>
              </a:ext>
            </a:extLst>
          </p:cNvPr>
          <p:cNvSpPr>
            <a:spLocks noGrp="1"/>
          </p:cNvSpPr>
          <p:nvPr>
            <p:ph sz="half" idx="1"/>
          </p:nvPr>
        </p:nvSpPr>
        <p:spPr>
          <a:xfrm>
            <a:off x="457200" y="1600200"/>
            <a:ext cx="4038600" cy="4525963"/>
          </a:xfrm>
        </p:spPr>
        <p:txBody>
          <a:bodyPr>
            <a:normAutofit/>
          </a:bodyPr>
          <a:lstStyle/>
          <a:p>
            <a:r>
              <a:rPr lang="en-US" dirty="0"/>
              <a:t>COST OF EXECUTION</a:t>
            </a:r>
          </a:p>
          <a:p>
            <a:pPr marL="514350" indent="-514350">
              <a:buFont typeface="+mj-lt"/>
              <a:buAutoNum type="arabicPeriod"/>
            </a:pPr>
            <a:r>
              <a:rPr lang="en-US" b="1" dirty="0"/>
              <a:t>Paper Prototype</a:t>
            </a:r>
          </a:p>
          <a:p>
            <a:pPr marL="514350" indent="-514350">
              <a:buFont typeface="+mj-lt"/>
              <a:buAutoNum type="arabicPeriod"/>
            </a:pPr>
            <a:r>
              <a:rPr lang="en-US" dirty="0"/>
              <a:t>Low Fidelity Prototype</a:t>
            </a:r>
          </a:p>
          <a:p>
            <a:pPr marL="514350" indent="-514350">
              <a:buFont typeface="+mj-lt"/>
              <a:buAutoNum type="arabicPeriod"/>
            </a:pPr>
            <a:r>
              <a:rPr lang="en-US" dirty="0"/>
              <a:t>Medium Fidelity Prototype</a:t>
            </a:r>
          </a:p>
          <a:p>
            <a:pPr marL="514350" indent="-514350">
              <a:buFont typeface="+mj-lt"/>
              <a:buAutoNum type="arabicPeriod"/>
            </a:pPr>
            <a:r>
              <a:rPr lang="en-US" dirty="0"/>
              <a:t>High Fidelity Prototype</a:t>
            </a:r>
          </a:p>
        </p:txBody>
      </p:sp>
      <p:pic>
        <p:nvPicPr>
          <p:cNvPr id="5" name="Picture 4" descr="A graph of software development&#10;&#10;Description automatically generated">
            <a:extLst>
              <a:ext uri="{FF2B5EF4-FFF2-40B4-BE49-F238E27FC236}">
                <a16:creationId xmlns:a16="http://schemas.microsoft.com/office/drawing/2014/main" id="{6F412B6D-E896-2E2C-A104-F45751A6489F}"/>
              </a:ext>
            </a:extLst>
          </p:cNvPr>
          <p:cNvPicPr>
            <a:picLocks noChangeAspect="1"/>
          </p:cNvPicPr>
          <p:nvPr/>
        </p:nvPicPr>
        <p:blipFill>
          <a:blip r:embed="rId2"/>
          <a:stretch>
            <a:fillRect/>
          </a:stretch>
        </p:blipFill>
        <p:spPr>
          <a:xfrm>
            <a:off x="4648200" y="2025619"/>
            <a:ext cx="4038600" cy="3675125"/>
          </a:xfrm>
          <a:prstGeom prst="rect">
            <a:avLst/>
          </a:prstGeom>
          <a:noFill/>
        </p:spPr>
      </p:pic>
      <p:sp>
        <p:nvSpPr>
          <p:cNvPr id="4" name="Slide Number Placeholder 3">
            <a:extLst>
              <a:ext uri="{FF2B5EF4-FFF2-40B4-BE49-F238E27FC236}">
                <a16:creationId xmlns:a16="http://schemas.microsoft.com/office/drawing/2014/main" id="{59910484-B5F2-4414-19F9-5C3710627514}"/>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270B2E72-7A07-324D-86EB-A735E783C9F4}" type="slidenum">
              <a:rPr lang="en-US" smtClean="0"/>
              <a:pPr>
                <a:spcAft>
                  <a:spcPts val="600"/>
                </a:spcAft>
              </a:pPr>
              <a:t>23</a:t>
            </a:fld>
            <a:endParaRPr lang="en-US"/>
          </a:p>
        </p:txBody>
      </p:sp>
      <p:cxnSp>
        <p:nvCxnSpPr>
          <p:cNvPr id="7" name="Straight Arrow Connector 6">
            <a:extLst>
              <a:ext uri="{FF2B5EF4-FFF2-40B4-BE49-F238E27FC236}">
                <a16:creationId xmlns:a16="http://schemas.microsoft.com/office/drawing/2014/main" id="{BE538B42-2931-2A0C-75EB-46BFE4C6C0C9}"/>
              </a:ext>
            </a:extLst>
          </p:cNvPr>
          <p:cNvCxnSpPr>
            <a:endCxn id="3" idx="3"/>
          </p:cNvCxnSpPr>
          <p:nvPr/>
        </p:nvCxnSpPr>
        <p:spPr>
          <a:xfrm flipH="1" flipV="1">
            <a:off x="4495800" y="3863182"/>
            <a:ext cx="2057400" cy="1119981"/>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2779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9089-894F-907C-4EED-455F081A9234}"/>
              </a:ext>
            </a:extLst>
          </p:cNvPr>
          <p:cNvSpPr>
            <a:spLocks noGrp="1"/>
          </p:cNvSpPr>
          <p:nvPr>
            <p:ph type="title"/>
          </p:nvPr>
        </p:nvSpPr>
        <p:spPr/>
        <p:txBody>
          <a:bodyPr/>
          <a:lstStyle/>
          <a:p>
            <a:r>
              <a:rPr lang="en-US" dirty="0"/>
              <a:t>Wireframes…The Paper Prototype</a:t>
            </a:r>
          </a:p>
        </p:txBody>
      </p:sp>
      <p:sp>
        <p:nvSpPr>
          <p:cNvPr id="3" name="Content Placeholder 2">
            <a:extLst>
              <a:ext uri="{FF2B5EF4-FFF2-40B4-BE49-F238E27FC236}">
                <a16:creationId xmlns:a16="http://schemas.microsoft.com/office/drawing/2014/main" id="{4BB3367B-5FD1-4335-EBBB-F71FAE5A4B30}"/>
              </a:ext>
            </a:extLst>
          </p:cNvPr>
          <p:cNvSpPr>
            <a:spLocks noGrp="1"/>
          </p:cNvSpPr>
          <p:nvPr>
            <p:ph idx="1"/>
          </p:nvPr>
        </p:nvSpPr>
        <p:spPr/>
        <p:txBody>
          <a:bodyPr>
            <a:normAutofit fontScale="92500" lnSpcReduction="20000"/>
          </a:bodyPr>
          <a:lstStyle/>
          <a:p>
            <a:pPr marL="0" indent="0">
              <a:buNone/>
            </a:pPr>
            <a:r>
              <a:rPr lang="en-US" b="1" dirty="0"/>
              <a:t>PROS</a:t>
            </a:r>
          </a:p>
          <a:p>
            <a:r>
              <a:rPr lang="en-US" dirty="0"/>
              <a:t>COST OF EXECUTION!!!</a:t>
            </a:r>
          </a:p>
          <a:p>
            <a:r>
              <a:rPr lang="en-US" dirty="0"/>
              <a:t>The changes are cheap, easy, and very, very flexible!</a:t>
            </a:r>
          </a:p>
          <a:p>
            <a:r>
              <a:rPr lang="en-US" dirty="0"/>
              <a:t>Keeps the user as the priority</a:t>
            </a:r>
          </a:p>
          <a:p>
            <a:pPr marL="0" indent="0">
              <a:buNone/>
            </a:pPr>
            <a:r>
              <a:rPr lang="en-US" b="1" dirty="0"/>
              <a:t>CONS</a:t>
            </a:r>
          </a:p>
          <a:p>
            <a:r>
              <a:rPr lang="en-US" dirty="0"/>
              <a:t>Difficult to share</a:t>
            </a:r>
          </a:p>
          <a:p>
            <a:r>
              <a:rPr lang="en-US" dirty="0"/>
              <a:t>Hard to experience without LOTS of paper</a:t>
            </a:r>
          </a:p>
          <a:p>
            <a:r>
              <a:rPr lang="en-US" dirty="0"/>
              <a:t>Can be time consuming</a:t>
            </a:r>
          </a:p>
          <a:p>
            <a:r>
              <a:rPr lang="en-US" dirty="0"/>
              <a:t>Can be hard to truly visualize a digital product</a:t>
            </a:r>
          </a:p>
          <a:p>
            <a:endParaRPr lang="en-US" dirty="0"/>
          </a:p>
        </p:txBody>
      </p:sp>
      <p:sp>
        <p:nvSpPr>
          <p:cNvPr id="4" name="Slide Number Placeholder 3">
            <a:extLst>
              <a:ext uri="{FF2B5EF4-FFF2-40B4-BE49-F238E27FC236}">
                <a16:creationId xmlns:a16="http://schemas.microsoft.com/office/drawing/2014/main" id="{59910484-B5F2-4414-19F9-5C3710627514}"/>
              </a:ext>
            </a:extLst>
          </p:cNvPr>
          <p:cNvSpPr>
            <a:spLocks noGrp="1"/>
          </p:cNvSpPr>
          <p:nvPr>
            <p:ph type="sldNum" sz="quarter" idx="12"/>
          </p:nvPr>
        </p:nvSpPr>
        <p:spPr/>
        <p:txBody>
          <a:bodyPr/>
          <a:lstStyle/>
          <a:p>
            <a:fld id="{270B2E72-7A07-324D-86EB-A735E783C9F4}" type="slidenum">
              <a:rPr lang="en-US" smtClean="0"/>
              <a:pPr/>
              <a:t>24</a:t>
            </a:fld>
            <a:endParaRPr lang="en-US"/>
          </a:p>
        </p:txBody>
      </p:sp>
    </p:spTree>
    <p:extLst>
      <p:ext uri="{BB962C8B-B14F-4D97-AF65-F5344CB8AC3E}">
        <p14:creationId xmlns:p14="http://schemas.microsoft.com/office/powerpoint/2010/main" val="1881582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C149-8565-6231-8E0B-0DCA24E37A7E}"/>
              </a:ext>
            </a:extLst>
          </p:cNvPr>
          <p:cNvSpPr>
            <a:spLocks noGrp="1"/>
          </p:cNvSpPr>
          <p:nvPr>
            <p:ph type="title"/>
          </p:nvPr>
        </p:nvSpPr>
        <p:spPr/>
        <p:txBody>
          <a:bodyPr/>
          <a:lstStyle/>
          <a:p>
            <a:r>
              <a:rPr lang="en-US" dirty="0"/>
              <a:t>Paper Prototype Experience</a:t>
            </a:r>
          </a:p>
        </p:txBody>
      </p:sp>
      <p:sp>
        <p:nvSpPr>
          <p:cNvPr id="4" name="Slide Number Placeholder 3">
            <a:extLst>
              <a:ext uri="{FF2B5EF4-FFF2-40B4-BE49-F238E27FC236}">
                <a16:creationId xmlns:a16="http://schemas.microsoft.com/office/drawing/2014/main" id="{D6DCECD8-7A0A-7ACB-F102-2AD8C7EFA047}"/>
              </a:ext>
            </a:extLst>
          </p:cNvPr>
          <p:cNvSpPr>
            <a:spLocks noGrp="1"/>
          </p:cNvSpPr>
          <p:nvPr>
            <p:ph type="sldNum" sz="quarter" idx="12"/>
          </p:nvPr>
        </p:nvSpPr>
        <p:spPr/>
        <p:txBody>
          <a:bodyPr/>
          <a:lstStyle/>
          <a:p>
            <a:fld id="{270B2E72-7A07-324D-86EB-A735E783C9F4}" type="slidenum">
              <a:rPr lang="en-US" smtClean="0"/>
              <a:pPr/>
              <a:t>25</a:t>
            </a:fld>
            <a:endParaRPr lang="en-US"/>
          </a:p>
        </p:txBody>
      </p:sp>
      <p:pic>
        <p:nvPicPr>
          <p:cNvPr id="5" name="Online Media 4">
            <a:hlinkClick r:id="" action="ppaction://media"/>
            <a:extLst>
              <a:ext uri="{FF2B5EF4-FFF2-40B4-BE49-F238E27FC236}">
                <a16:creationId xmlns:a16="http://schemas.microsoft.com/office/drawing/2014/main" id="{D4583520-A0B5-C457-CC15-BD6BF5D19A96}"/>
              </a:ext>
            </a:extLst>
          </p:cNvPr>
          <p:cNvPicPr>
            <a:picLocks noRot="1" noChangeAspect="1"/>
          </p:cNvPicPr>
          <p:nvPr>
            <a:videoFile r:link="rId1"/>
          </p:nvPr>
        </p:nvPicPr>
        <p:blipFill>
          <a:blip r:embed="rId3"/>
          <a:stretch>
            <a:fillRect/>
          </a:stretch>
        </p:blipFill>
        <p:spPr>
          <a:xfrm>
            <a:off x="972820" y="1395463"/>
            <a:ext cx="7198360" cy="4067073"/>
          </a:xfrm>
          <a:prstGeom prst="rect">
            <a:avLst/>
          </a:prstGeom>
        </p:spPr>
      </p:pic>
    </p:spTree>
    <p:extLst>
      <p:ext uri="{BB962C8B-B14F-4D97-AF65-F5344CB8AC3E}">
        <p14:creationId xmlns:p14="http://schemas.microsoft.com/office/powerpoint/2010/main" val="86908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E089-87C5-D4AA-404B-1150BCBEBC9C}"/>
              </a:ext>
            </a:extLst>
          </p:cNvPr>
          <p:cNvSpPr>
            <a:spLocks noGrp="1"/>
          </p:cNvSpPr>
          <p:nvPr>
            <p:ph type="title"/>
          </p:nvPr>
        </p:nvSpPr>
        <p:spPr/>
        <p:txBody>
          <a:bodyPr/>
          <a:lstStyle/>
          <a:p>
            <a:r>
              <a:rPr lang="en-US" dirty="0"/>
              <a:t>From Paper to Digital</a:t>
            </a:r>
          </a:p>
        </p:txBody>
      </p:sp>
      <p:sp>
        <p:nvSpPr>
          <p:cNvPr id="3" name="Content Placeholder 2">
            <a:extLst>
              <a:ext uri="{FF2B5EF4-FFF2-40B4-BE49-F238E27FC236}">
                <a16:creationId xmlns:a16="http://schemas.microsoft.com/office/drawing/2014/main" id="{983602CE-B76B-61B2-C4FE-C33B89E848B2}"/>
              </a:ext>
            </a:extLst>
          </p:cNvPr>
          <p:cNvSpPr>
            <a:spLocks noGrp="1"/>
          </p:cNvSpPr>
          <p:nvPr>
            <p:ph idx="1"/>
          </p:nvPr>
        </p:nvSpPr>
        <p:spPr/>
        <p:txBody>
          <a:bodyPr/>
          <a:lstStyle/>
          <a:p>
            <a:r>
              <a:rPr lang="en-US" dirty="0"/>
              <a:t>Easy to share</a:t>
            </a:r>
          </a:p>
          <a:p>
            <a:r>
              <a:rPr lang="en-US" dirty="0"/>
              <a:t>Faster than paper</a:t>
            </a:r>
          </a:p>
          <a:p>
            <a:r>
              <a:rPr lang="en-US" dirty="0"/>
              <a:t>More relatable experience</a:t>
            </a:r>
          </a:p>
          <a:p>
            <a:r>
              <a:rPr lang="en-US" dirty="0"/>
              <a:t>Lots of options</a:t>
            </a:r>
          </a:p>
          <a:p>
            <a:endParaRPr lang="en-US" dirty="0"/>
          </a:p>
        </p:txBody>
      </p:sp>
      <p:sp>
        <p:nvSpPr>
          <p:cNvPr id="4" name="Slide Number Placeholder 3">
            <a:extLst>
              <a:ext uri="{FF2B5EF4-FFF2-40B4-BE49-F238E27FC236}">
                <a16:creationId xmlns:a16="http://schemas.microsoft.com/office/drawing/2014/main" id="{93DD451D-4F60-F885-32F2-E15F4A2AC655}"/>
              </a:ext>
            </a:extLst>
          </p:cNvPr>
          <p:cNvSpPr>
            <a:spLocks noGrp="1"/>
          </p:cNvSpPr>
          <p:nvPr>
            <p:ph type="sldNum" sz="quarter" idx="12"/>
          </p:nvPr>
        </p:nvSpPr>
        <p:spPr/>
        <p:txBody>
          <a:bodyPr/>
          <a:lstStyle/>
          <a:p>
            <a:fld id="{270B2E72-7A07-324D-86EB-A735E783C9F4}" type="slidenum">
              <a:rPr lang="en-US" smtClean="0"/>
              <a:pPr/>
              <a:t>26</a:t>
            </a:fld>
            <a:endParaRPr lang="en-US"/>
          </a:p>
        </p:txBody>
      </p:sp>
      <p:pic>
        <p:nvPicPr>
          <p:cNvPr id="5" name="Picture 4">
            <a:extLst>
              <a:ext uri="{FF2B5EF4-FFF2-40B4-BE49-F238E27FC236}">
                <a16:creationId xmlns:a16="http://schemas.microsoft.com/office/drawing/2014/main" id="{C88F438C-5F83-F583-5A31-AF0899D86BEF}"/>
              </a:ext>
            </a:extLst>
          </p:cNvPr>
          <p:cNvPicPr>
            <a:picLocks noChangeAspect="1"/>
          </p:cNvPicPr>
          <p:nvPr/>
        </p:nvPicPr>
        <p:blipFill>
          <a:blip r:embed="rId2"/>
          <a:stretch>
            <a:fillRect/>
          </a:stretch>
        </p:blipFill>
        <p:spPr>
          <a:xfrm>
            <a:off x="674592" y="4282440"/>
            <a:ext cx="1653540" cy="826770"/>
          </a:xfrm>
          <a:prstGeom prst="rect">
            <a:avLst/>
          </a:prstGeom>
        </p:spPr>
      </p:pic>
      <p:pic>
        <p:nvPicPr>
          <p:cNvPr id="6" name="Picture 5">
            <a:extLst>
              <a:ext uri="{FF2B5EF4-FFF2-40B4-BE49-F238E27FC236}">
                <a16:creationId xmlns:a16="http://schemas.microsoft.com/office/drawing/2014/main" id="{EA63A3C6-49A3-941A-7906-FB444F9B5D75}"/>
              </a:ext>
            </a:extLst>
          </p:cNvPr>
          <p:cNvPicPr>
            <a:picLocks noChangeAspect="1"/>
          </p:cNvPicPr>
          <p:nvPr/>
        </p:nvPicPr>
        <p:blipFill>
          <a:blip r:embed="rId3"/>
          <a:stretch>
            <a:fillRect/>
          </a:stretch>
        </p:blipFill>
        <p:spPr>
          <a:xfrm>
            <a:off x="4201248" y="4282440"/>
            <a:ext cx="741503" cy="725170"/>
          </a:xfrm>
          <a:prstGeom prst="rect">
            <a:avLst/>
          </a:prstGeom>
        </p:spPr>
      </p:pic>
      <p:pic>
        <p:nvPicPr>
          <p:cNvPr id="7" name="Picture 6">
            <a:extLst>
              <a:ext uri="{FF2B5EF4-FFF2-40B4-BE49-F238E27FC236}">
                <a16:creationId xmlns:a16="http://schemas.microsoft.com/office/drawing/2014/main" id="{9695809A-A22D-40E0-74FB-5BE394B17BF3}"/>
              </a:ext>
            </a:extLst>
          </p:cNvPr>
          <p:cNvPicPr>
            <a:picLocks noChangeAspect="1"/>
          </p:cNvPicPr>
          <p:nvPr/>
        </p:nvPicPr>
        <p:blipFill>
          <a:blip r:embed="rId4"/>
          <a:stretch>
            <a:fillRect/>
          </a:stretch>
        </p:blipFill>
        <p:spPr>
          <a:xfrm>
            <a:off x="6231135" y="4013200"/>
            <a:ext cx="2238273" cy="1244600"/>
          </a:xfrm>
          <a:prstGeom prst="rect">
            <a:avLst/>
          </a:prstGeom>
        </p:spPr>
      </p:pic>
    </p:spTree>
    <p:extLst>
      <p:ext uri="{BB962C8B-B14F-4D97-AF65-F5344CB8AC3E}">
        <p14:creationId xmlns:p14="http://schemas.microsoft.com/office/powerpoint/2010/main" val="116969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E1C1-86B2-0F50-459C-32C81034003A}"/>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2FF8C8D-8EC2-86C2-B2A1-F37EAFDD2747}"/>
              </a:ext>
            </a:extLst>
          </p:cNvPr>
          <p:cNvSpPr>
            <a:spLocks noGrp="1"/>
          </p:cNvSpPr>
          <p:nvPr>
            <p:ph idx="1"/>
          </p:nvPr>
        </p:nvSpPr>
        <p:spPr/>
        <p:txBody>
          <a:bodyPr>
            <a:normAutofit fontScale="92500" lnSpcReduction="20000"/>
          </a:bodyPr>
          <a:lstStyle/>
          <a:p>
            <a:r>
              <a:rPr lang="en-US" dirty="0"/>
              <a:t>Empathy</a:t>
            </a:r>
          </a:p>
          <a:p>
            <a:pPr lvl="1"/>
            <a:r>
              <a:rPr lang="en-US" dirty="0"/>
              <a:t>What are the users experiencing</a:t>
            </a:r>
          </a:p>
          <a:p>
            <a:r>
              <a:rPr lang="en-US" dirty="0"/>
              <a:t>Personas</a:t>
            </a:r>
          </a:p>
          <a:p>
            <a:pPr lvl="1"/>
            <a:r>
              <a:rPr lang="en-US" dirty="0"/>
              <a:t>Who are we empathizing with?</a:t>
            </a:r>
          </a:p>
          <a:p>
            <a:r>
              <a:rPr lang="en-US" dirty="0"/>
              <a:t>User Stories</a:t>
            </a:r>
          </a:p>
          <a:p>
            <a:pPr lvl="1"/>
            <a:r>
              <a:rPr lang="en-US" dirty="0"/>
              <a:t>What are they trying to do, specifically</a:t>
            </a:r>
          </a:p>
          <a:p>
            <a:r>
              <a:rPr lang="en-US" dirty="0"/>
              <a:t>User Journey</a:t>
            </a:r>
          </a:p>
          <a:p>
            <a:pPr lvl="1"/>
            <a:r>
              <a:rPr lang="en-US" dirty="0"/>
              <a:t>What steps do they take to accomplish their goal</a:t>
            </a:r>
          </a:p>
          <a:p>
            <a:r>
              <a:rPr lang="en-US" dirty="0"/>
              <a:t>Ideation</a:t>
            </a:r>
          </a:p>
          <a:p>
            <a:pPr lvl="1"/>
            <a:r>
              <a:rPr lang="en-US" dirty="0"/>
              <a:t>Narrow down the problem, think about solutions</a:t>
            </a:r>
          </a:p>
        </p:txBody>
      </p:sp>
      <p:sp>
        <p:nvSpPr>
          <p:cNvPr id="4" name="Slide Number Placeholder 3">
            <a:extLst>
              <a:ext uri="{FF2B5EF4-FFF2-40B4-BE49-F238E27FC236}">
                <a16:creationId xmlns:a16="http://schemas.microsoft.com/office/drawing/2014/main" id="{2DB8687C-731C-B41A-1EA6-9D0F37FE1282}"/>
              </a:ext>
            </a:extLst>
          </p:cNvPr>
          <p:cNvSpPr>
            <a:spLocks noGrp="1"/>
          </p:cNvSpPr>
          <p:nvPr>
            <p:ph type="sldNum" sz="quarter" idx="12"/>
          </p:nvPr>
        </p:nvSpPr>
        <p:spPr/>
        <p:txBody>
          <a:bodyPr/>
          <a:lstStyle/>
          <a:p>
            <a:fld id="{270B2E72-7A07-324D-86EB-A735E783C9F4}" type="slidenum">
              <a:rPr lang="en-US" smtClean="0"/>
              <a:pPr/>
              <a:t>3</a:t>
            </a:fld>
            <a:endParaRPr lang="en-US"/>
          </a:p>
        </p:txBody>
      </p:sp>
    </p:spTree>
    <p:extLst>
      <p:ext uri="{BB962C8B-B14F-4D97-AF65-F5344CB8AC3E}">
        <p14:creationId xmlns:p14="http://schemas.microsoft.com/office/powerpoint/2010/main" val="107450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D30E-D075-3505-9279-182B62CC6787}"/>
              </a:ext>
            </a:extLst>
          </p:cNvPr>
          <p:cNvSpPr>
            <a:spLocks noGrp="1"/>
          </p:cNvSpPr>
          <p:nvPr>
            <p:ph type="ctrTitle"/>
          </p:nvPr>
        </p:nvSpPr>
        <p:spPr/>
        <p:txBody>
          <a:bodyPr/>
          <a:lstStyle/>
          <a:p>
            <a:r>
              <a:rPr lang="en-US" dirty="0"/>
              <a:t>Competitive Audit II</a:t>
            </a:r>
          </a:p>
        </p:txBody>
      </p:sp>
      <p:sp>
        <p:nvSpPr>
          <p:cNvPr id="3" name="Subtitle 2">
            <a:extLst>
              <a:ext uri="{FF2B5EF4-FFF2-40B4-BE49-F238E27FC236}">
                <a16:creationId xmlns:a16="http://schemas.microsoft.com/office/drawing/2014/main" id="{A89C2620-7FBA-9AB0-7D05-4DAF113885CD}"/>
              </a:ext>
            </a:extLst>
          </p:cNvPr>
          <p:cNvSpPr>
            <a:spLocks noGrp="1"/>
          </p:cNvSpPr>
          <p:nvPr>
            <p:ph type="subTitle" idx="1"/>
          </p:nvPr>
        </p:nvSpPr>
        <p:spPr/>
        <p:txBody>
          <a:bodyPr/>
          <a:lstStyle/>
          <a:p>
            <a:r>
              <a:rPr lang="en-US" dirty="0"/>
              <a:t>An Example</a:t>
            </a:r>
          </a:p>
        </p:txBody>
      </p:sp>
    </p:spTree>
    <p:extLst>
      <p:ext uri="{BB962C8B-B14F-4D97-AF65-F5344CB8AC3E}">
        <p14:creationId xmlns:p14="http://schemas.microsoft.com/office/powerpoint/2010/main" val="258057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486"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992895" y="2086205"/>
            <a:ext cx="2536634" cy="3693319"/>
          </a:xfrm>
          <a:prstGeom prst="rect">
            <a:avLst/>
          </a:prstGeom>
          <a:noFill/>
        </p:spPr>
        <p:txBody>
          <a:bodyPr wrap="square" rtlCol="0">
            <a:spAutoFit/>
          </a:bodyPr>
          <a:lstStyle/>
          <a:p>
            <a:r>
              <a:rPr lang="en-US" sz="1350" b="1" dirty="0">
                <a:cs typeface="Arial" panose="020B0604020202020204" pitchFamily="34" charset="0"/>
              </a:rPr>
              <a:t>Strengths:</a:t>
            </a:r>
          </a:p>
          <a:p>
            <a:r>
              <a:rPr lang="en-US" sz="1350" dirty="0">
                <a:cs typeface="Arial" panose="020B0604020202020204" pitchFamily="34" charset="0"/>
              </a:rPr>
              <a:t>Don’t sell just coffee</a:t>
            </a:r>
          </a:p>
          <a:p>
            <a:r>
              <a:rPr lang="en-US" sz="1350" dirty="0">
                <a:cs typeface="Arial" panose="020B0604020202020204" pitchFamily="34" charset="0"/>
              </a:rPr>
              <a:t>Nice atmosphere</a:t>
            </a:r>
          </a:p>
          <a:p>
            <a:r>
              <a:rPr lang="en-US" sz="1350" dirty="0">
                <a:cs typeface="Arial" panose="020B0604020202020204" pitchFamily="34" charset="0"/>
              </a:rPr>
              <a:t>Prices</a:t>
            </a:r>
          </a:p>
          <a:p>
            <a:r>
              <a:rPr lang="en-US" sz="1350" dirty="0">
                <a:cs typeface="Arial" panose="020B0604020202020204" pitchFamily="34" charset="0"/>
              </a:rPr>
              <a:t>Local products</a:t>
            </a:r>
          </a:p>
          <a:p>
            <a:r>
              <a:rPr lang="en-US" sz="1350" dirty="0">
                <a:cs typeface="Arial" panose="020B0604020202020204" pitchFamily="34" charset="0"/>
              </a:rPr>
              <a:t>High rating</a:t>
            </a:r>
          </a:p>
          <a:p>
            <a:r>
              <a:rPr lang="en-US" sz="1350" dirty="0">
                <a:cs typeface="Arial" panose="020B0604020202020204" pitchFamily="34" charset="0"/>
              </a:rPr>
              <a:t>Location</a:t>
            </a:r>
          </a:p>
          <a:p>
            <a:r>
              <a:rPr lang="en-US" sz="1350" dirty="0">
                <a:cs typeface="Arial" panose="020B0604020202020204" pitchFamily="34" charset="0"/>
              </a:rPr>
              <a:t>Catering </a:t>
            </a:r>
          </a:p>
          <a:p>
            <a:endParaRPr lang="en-US" sz="1350" dirty="0">
              <a:cs typeface="Arial" panose="020B0604020202020204" pitchFamily="34" charset="0"/>
            </a:endParaRPr>
          </a:p>
          <a:p>
            <a:r>
              <a:rPr lang="en-US" sz="1350" b="1" dirty="0">
                <a:cs typeface="Arial" panose="020B0604020202020204" pitchFamily="34" charset="0"/>
              </a:rPr>
              <a:t>Weaknesses:</a:t>
            </a:r>
          </a:p>
          <a:p>
            <a:r>
              <a:rPr lang="en-US" sz="1350" dirty="0">
                <a:cs typeface="Arial" panose="020B0604020202020204" pitchFamily="34" charset="0"/>
              </a:rPr>
              <a:t>No About</a:t>
            </a:r>
          </a:p>
          <a:p>
            <a:r>
              <a:rPr lang="en-US" sz="1350" dirty="0">
                <a:cs typeface="Arial" panose="020B0604020202020204" pitchFamily="34" charset="0"/>
              </a:rPr>
              <a:t>Navigation website</a:t>
            </a:r>
          </a:p>
          <a:p>
            <a:r>
              <a:rPr lang="en-US" sz="1350" dirty="0">
                <a:cs typeface="Arial" panose="020B0604020202020204" pitchFamily="34" charset="0"/>
              </a:rPr>
              <a:t>Childish logo</a:t>
            </a:r>
          </a:p>
          <a:p>
            <a:r>
              <a:rPr lang="en-US" sz="1350" dirty="0">
                <a:cs typeface="Arial" panose="020B0604020202020204" pitchFamily="34" charset="0"/>
              </a:rPr>
              <a:t>No drive-thru</a:t>
            </a:r>
          </a:p>
          <a:p>
            <a:r>
              <a:rPr lang="en-US" sz="1350" dirty="0">
                <a:cs typeface="Arial" panose="020B0604020202020204" pitchFamily="34" charset="0"/>
              </a:rPr>
              <a:t>Amount of food</a:t>
            </a:r>
          </a:p>
          <a:p>
            <a:r>
              <a:rPr lang="en-US" sz="1350" dirty="0">
                <a:cs typeface="Arial" panose="020B0604020202020204" pitchFamily="34" charset="0"/>
              </a:rPr>
              <a:t>Open hours</a:t>
            </a:r>
          </a:p>
          <a:p>
            <a:endParaRPr lang="en-US" dirty="0">
              <a:cs typeface="Arial" panose="020B0604020202020204" pitchFamily="34" charset="0"/>
            </a:endParaRPr>
          </a:p>
        </p:txBody>
      </p:sp>
      <p:sp>
        <p:nvSpPr>
          <p:cNvPr id="21" name="TextBox 20"/>
          <p:cNvSpPr txBox="1"/>
          <p:nvPr/>
        </p:nvSpPr>
        <p:spPr>
          <a:xfrm>
            <a:off x="908892" y="1533807"/>
            <a:ext cx="2536634" cy="461665"/>
          </a:xfrm>
          <a:prstGeom prst="rect">
            <a:avLst/>
          </a:prstGeom>
          <a:noFill/>
        </p:spPr>
        <p:txBody>
          <a:bodyPr wrap="square" rtlCol="0">
            <a:spAutoFit/>
          </a:bodyPr>
          <a:lstStyle/>
          <a:p>
            <a:pPr algn="ctr"/>
            <a:r>
              <a:rPr lang="en-US" sz="2400" dirty="0"/>
              <a:t>Competitive audit</a:t>
            </a:r>
          </a:p>
        </p:txBody>
      </p:sp>
      <p:cxnSp>
        <p:nvCxnSpPr>
          <p:cNvPr id="3" name="Straight Connector 2"/>
          <p:cNvCxnSpPr/>
          <p:nvPr/>
        </p:nvCxnSpPr>
        <p:spPr>
          <a:xfrm>
            <a:off x="1076898" y="2040838"/>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Manic Coffee – Inspired coffee &amp; baking">
            <a:extLst>
              <a:ext uri="{FF2B5EF4-FFF2-40B4-BE49-F238E27FC236}">
                <a16:creationId xmlns:a16="http://schemas.microsoft.com/office/drawing/2014/main" id="{393174F4-B2E6-4F08-BFA9-75A540084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93031"/>
            <a:ext cx="3800475" cy="4071938"/>
          </a:xfrm>
          <a:prstGeom prst="rect">
            <a:avLst/>
          </a:prstGeom>
          <a:solidFill>
            <a:schemeClr val="bg1">
              <a:lumMod val="85000"/>
            </a:schemeClr>
          </a:solidFill>
        </p:spPr>
      </p:pic>
    </p:spTree>
    <p:extLst>
      <p:ext uri="{BB962C8B-B14F-4D97-AF65-F5344CB8AC3E}">
        <p14:creationId xmlns:p14="http://schemas.microsoft.com/office/powerpoint/2010/main" val="97956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486"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908892" y="2246621"/>
            <a:ext cx="2536634" cy="4178067"/>
          </a:xfrm>
          <a:prstGeom prst="rect">
            <a:avLst/>
          </a:prstGeom>
          <a:noFill/>
        </p:spPr>
        <p:txBody>
          <a:bodyPr wrap="square" rtlCol="0">
            <a:spAutoFit/>
          </a:bodyPr>
          <a:lstStyle/>
          <a:p>
            <a:r>
              <a:rPr lang="en-US" sz="1350" b="1" dirty="0">
                <a:latin typeface="Arial" panose="020B0604020202020204" pitchFamily="34" charset="0"/>
                <a:cs typeface="Arial" panose="020B0604020202020204" pitchFamily="34" charset="0"/>
              </a:rPr>
              <a:t>Strengths:</a:t>
            </a:r>
          </a:p>
          <a:p>
            <a:r>
              <a:rPr lang="en-US" sz="1350" dirty="0">
                <a:latin typeface="Arial" panose="020B0604020202020204" pitchFamily="34" charset="0"/>
                <a:cs typeface="Arial" panose="020B0604020202020204" pitchFamily="34" charset="0"/>
              </a:rPr>
              <a:t>Reputation</a:t>
            </a:r>
          </a:p>
          <a:p>
            <a:r>
              <a:rPr lang="en-US" sz="1350" dirty="0">
                <a:latin typeface="Arial" panose="020B0604020202020204" pitchFamily="34" charset="0"/>
                <a:cs typeface="Arial" panose="020B0604020202020204" pitchFamily="34" charset="0"/>
              </a:rPr>
              <a:t>Variety</a:t>
            </a:r>
          </a:p>
          <a:p>
            <a:r>
              <a:rPr lang="en-US" sz="1350" dirty="0">
                <a:latin typeface="Arial" panose="020B0604020202020204" pitchFamily="34" charset="0"/>
                <a:cs typeface="Arial" panose="020B0604020202020204" pitchFamily="34" charset="0"/>
              </a:rPr>
              <a:t>Locations</a:t>
            </a:r>
          </a:p>
          <a:p>
            <a:r>
              <a:rPr lang="en-US" sz="1350" dirty="0">
                <a:latin typeface="Arial" panose="020B0604020202020204" pitchFamily="34" charset="0"/>
                <a:cs typeface="Arial" panose="020B0604020202020204" pitchFamily="34" charset="0"/>
              </a:rPr>
              <a:t>Culture</a:t>
            </a:r>
          </a:p>
          <a:p>
            <a:r>
              <a:rPr lang="en-US" sz="1350" dirty="0">
                <a:latin typeface="Arial" panose="020B0604020202020204" pitchFamily="34" charset="0"/>
                <a:cs typeface="Arial" panose="020B0604020202020204" pitchFamily="34" charset="0"/>
              </a:rPr>
              <a:t>Convenient app</a:t>
            </a:r>
          </a:p>
          <a:p>
            <a:r>
              <a:rPr lang="en-US" sz="1350" dirty="0">
                <a:latin typeface="Arial" panose="020B0604020202020204" pitchFamily="34" charset="0"/>
                <a:cs typeface="Arial" panose="020B0604020202020204" pitchFamily="34" charset="0"/>
              </a:rPr>
              <a:t>Atmosphere</a:t>
            </a:r>
          </a:p>
          <a:p>
            <a:r>
              <a:rPr lang="en-US" sz="1350" dirty="0">
                <a:latin typeface="Arial" panose="020B0604020202020204" pitchFamily="34" charset="0"/>
                <a:cs typeface="Arial" panose="020B0604020202020204" pitchFamily="34" charset="0"/>
              </a:rPr>
              <a:t>Reward system</a:t>
            </a:r>
          </a:p>
          <a:p>
            <a:endParaRPr lang="en-US" sz="1350" dirty="0">
              <a:latin typeface="Arial" panose="020B0604020202020204" pitchFamily="34" charset="0"/>
              <a:cs typeface="Arial" panose="020B0604020202020204" pitchFamily="34" charset="0"/>
            </a:endParaRPr>
          </a:p>
          <a:p>
            <a:r>
              <a:rPr lang="en-US" sz="1350" b="1" dirty="0">
                <a:latin typeface="Arial" panose="020B0604020202020204" pitchFamily="34" charset="0"/>
                <a:cs typeface="Arial" panose="020B0604020202020204" pitchFamily="34" charset="0"/>
              </a:rPr>
              <a:t>Weaknesses:</a:t>
            </a:r>
          </a:p>
          <a:p>
            <a:r>
              <a:rPr lang="en-US" sz="1350" dirty="0">
                <a:latin typeface="Arial" panose="020B0604020202020204" pitchFamily="34" charset="0"/>
                <a:cs typeface="Arial" panose="020B0604020202020204" pitchFamily="34" charset="0"/>
              </a:rPr>
              <a:t>Price</a:t>
            </a:r>
          </a:p>
          <a:p>
            <a:r>
              <a:rPr lang="en-US" sz="1350" dirty="0">
                <a:latin typeface="Arial" panose="020B0604020202020204" pitchFamily="34" charset="0"/>
                <a:cs typeface="Arial" panose="020B0604020202020204" pitchFamily="34" charset="0"/>
              </a:rPr>
              <a:t>Always getting my name wrong</a:t>
            </a:r>
          </a:p>
          <a:p>
            <a:r>
              <a:rPr lang="en-US" sz="1350" dirty="0">
                <a:latin typeface="Arial" panose="020B0604020202020204" pitchFamily="34" charset="0"/>
                <a:cs typeface="Arial" panose="020B0604020202020204" pitchFamily="34" charset="0"/>
              </a:rPr>
              <a:t>Sizes</a:t>
            </a:r>
          </a:p>
          <a:p>
            <a:r>
              <a:rPr lang="en-US" sz="1350" dirty="0">
                <a:latin typeface="Arial" panose="020B0604020202020204" pitchFamily="34" charset="0"/>
                <a:cs typeface="Arial" panose="020B0604020202020204" pitchFamily="34" charset="0"/>
              </a:rPr>
              <a:t>Speed</a:t>
            </a:r>
          </a:p>
          <a:p>
            <a:r>
              <a:rPr lang="en-US" sz="1350" dirty="0">
                <a:latin typeface="Arial" panose="020B0604020202020204" pitchFamily="34" charset="0"/>
                <a:cs typeface="Arial" panose="020B0604020202020204" pitchFamily="34" charset="0"/>
              </a:rPr>
              <a:t>Always a line</a:t>
            </a:r>
          </a:p>
          <a:p>
            <a:r>
              <a:rPr lang="en-US" sz="1350" dirty="0">
                <a:latin typeface="Arial" panose="020B0604020202020204" pitchFamily="34" charset="0"/>
                <a:cs typeface="Arial" panose="020B0604020202020204" pitchFamily="34" charset="0"/>
              </a:rPr>
              <a:t>Open hours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1" name="TextBox 20"/>
          <p:cNvSpPr txBox="1"/>
          <p:nvPr/>
        </p:nvSpPr>
        <p:spPr>
          <a:xfrm>
            <a:off x="908892" y="1533807"/>
            <a:ext cx="2908452" cy="461665"/>
          </a:xfrm>
          <a:prstGeom prst="rect">
            <a:avLst/>
          </a:prstGeom>
          <a:noFill/>
        </p:spPr>
        <p:txBody>
          <a:bodyPr wrap="square" rtlCol="0">
            <a:spAutoFit/>
          </a:bodyPr>
          <a:lstStyle/>
          <a:p>
            <a:pPr algn="ctr"/>
            <a:r>
              <a:rPr lang="en-US" sz="2400" dirty="0">
                <a:latin typeface="Arial Rounded MT Bold" panose="020F0704030504030204" pitchFamily="34" charset="0"/>
              </a:rPr>
              <a:t>Competitive Audit</a:t>
            </a:r>
          </a:p>
        </p:txBody>
      </p:sp>
      <p:cxnSp>
        <p:nvCxnSpPr>
          <p:cNvPr id="3" name="Straight Connector 2"/>
          <p:cNvCxnSpPr>
            <a:cxnSpLocks/>
          </p:cNvCxnSpPr>
          <p:nvPr/>
        </p:nvCxnSpPr>
        <p:spPr>
          <a:xfrm>
            <a:off x="908892" y="2121046"/>
            <a:ext cx="2908452"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52" name="Picture 4" descr="Starbucks - Wikipedia">
            <a:extLst>
              <a:ext uri="{FF2B5EF4-FFF2-40B4-BE49-F238E27FC236}">
                <a16:creationId xmlns:a16="http://schemas.microsoft.com/office/drawing/2014/main" id="{2DA2DB4F-A05F-4C31-B6C5-3BF550AFD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5862" y="1763822"/>
            <a:ext cx="3289499" cy="333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1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486" y="857250"/>
            <a:ext cx="317285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908892" y="2122428"/>
            <a:ext cx="2536634" cy="3208571"/>
          </a:xfrm>
          <a:prstGeom prst="rect">
            <a:avLst/>
          </a:prstGeom>
          <a:noFill/>
        </p:spPr>
        <p:txBody>
          <a:bodyPr wrap="square" rtlCol="0">
            <a:spAutoFit/>
          </a:bodyPr>
          <a:lstStyle/>
          <a:p>
            <a:r>
              <a:rPr lang="en-US" sz="1350" dirty="0">
                <a:latin typeface="Arial" panose="020B0604020202020204" pitchFamily="34" charset="0"/>
                <a:cs typeface="Arial" panose="020B0604020202020204" pitchFamily="34" charset="0"/>
              </a:rPr>
              <a:t>Wide variety</a:t>
            </a:r>
          </a:p>
          <a:p>
            <a:r>
              <a:rPr lang="en-US" sz="1350" dirty="0">
                <a:latin typeface="Arial" panose="020B0604020202020204" pitchFamily="34" charset="0"/>
                <a:cs typeface="Arial" panose="020B0604020202020204" pitchFamily="34" charset="0"/>
              </a:rPr>
              <a:t>Fast service</a:t>
            </a:r>
          </a:p>
          <a:p>
            <a:r>
              <a:rPr lang="en-US" sz="1350" dirty="0">
                <a:latin typeface="Arial" panose="020B0604020202020204" pitchFamily="34" charset="0"/>
                <a:cs typeface="Arial" panose="020B0604020202020204" pitchFamily="34" charset="0"/>
              </a:rPr>
              <a:t>Extend open hours</a:t>
            </a:r>
          </a:p>
          <a:p>
            <a:r>
              <a:rPr lang="en-US" sz="1350" dirty="0">
                <a:latin typeface="Arial" panose="020B0604020202020204" pitchFamily="34" charset="0"/>
                <a:cs typeface="Arial" panose="020B0604020202020204" pitchFamily="34" charset="0"/>
              </a:rPr>
              <a:t>Cup sizes simple name</a:t>
            </a:r>
          </a:p>
          <a:p>
            <a:r>
              <a:rPr lang="en-US" sz="1350" dirty="0">
                <a:latin typeface="Arial" panose="020B0604020202020204" pitchFamily="34" charset="0"/>
                <a:cs typeface="Arial" panose="020B0604020202020204" pitchFamily="34" charset="0"/>
              </a:rPr>
              <a:t>Local products</a:t>
            </a:r>
          </a:p>
          <a:p>
            <a:r>
              <a:rPr lang="en-US" sz="1350" dirty="0">
                <a:latin typeface="Arial" panose="020B0604020202020204" pitchFamily="34" charset="0"/>
                <a:cs typeface="Arial" panose="020B0604020202020204" pitchFamily="34" charset="0"/>
              </a:rPr>
              <a:t>Create a culture</a:t>
            </a:r>
          </a:p>
          <a:p>
            <a:r>
              <a:rPr lang="en-US" sz="1350" dirty="0">
                <a:latin typeface="Arial" panose="020B0604020202020204" pitchFamily="34" charset="0"/>
                <a:cs typeface="Arial" panose="020B0604020202020204" pitchFamily="34" charset="0"/>
              </a:rPr>
              <a:t>Adding drive-thru</a:t>
            </a:r>
          </a:p>
          <a:p>
            <a:r>
              <a:rPr lang="en-US" sz="1350" dirty="0">
                <a:latin typeface="Arial" panose="020B0604020202020204" pitchFamily="34" charset="0"/>
                <a:cs typeface="Arial" panose="020B0604020202020204" pitchFamily="34" charset="0"/>
              </a:rPr>
              <a:t>Student discount</a:t>
            </a:r>
          </a:p>
          <a:p>
            <a:r>
              <a:rPr lang="en-US" sz="1350" dirty="0">
                <a:latin typeface="Arial" panose="020B0604020202020204" pitchFamily="34" charset="0"/>
                <a:cs typeface="Arial" panose="020B0604020202020204" pitchFamily="34" charset="0"/>
              </a:rPr>
              <a:t>Packaging </a:t>
            </a:r>
          </a:p>
          <a:p>
            <a:r>
              <a:rPr lang="en-US" sz="1350" dirty="0">
                <a:latin typeface="Arial" panose="020B0604020202020204" pitchFamily="34" charset="0"/>
                <a:cs typeface="Arial" panose="020B0604020202020204" pitchFamily="34" charset="0"/>
              </a:rPr>
              <a:t>Eco-friendly </a:t>
            </a:r>
          </a:p>
          <a:p>
            <a:r>
              <a:rPr lang="en-US" sz="1350" dirty="0">
                <a:latin typeface="Arial" panose="020B0604020202020204" pitchFamily="34" charset="0"/>
                <a:cs typeface="Arial" panose="020B0604020202020204" pitchFamily="34" charset="0"/>
              </a:rPr>
              <a:t>Merchandise</a:t>
            </a:r>
          </a:p>
          <a:p>
            <a:r>
              <a:rPr lang="en-US" sz="1350" dirty="0">
                <a:latin typeface="Arial" panose="020B0604020202020204" pitchFamily="34" charset="0"/>
                <a:cs typeface="Arial" panose="020B0604020202020204" pitchFamily="34" charset="0"/>
              </a:rPr>
              <a:t>App/website design</a:t>
            </a:r>
          </a:p>
          <a:p>
            <a:r>
              <a:rPr lang="en-US" sz="1350" dirty="0">
                <a:latin typeface="Arial" panose="020B0604020202020204" pitchFamily="34" charset="0"/>
                <a:cs typeface="Arial" panose="020B0604020202020204" pitchFamily="34" charset="0"/>
              </a:rPr>
              <a:t>Charity driven money pool</a:t>
            </a:r>
          </a:p>
          <a:p>
            <a:r>
              <a:rPr lang="en-US" sz="1350" dirty="0">
                <a:latin typeface="Arial" panose="020B0604020202020204" pitchFamily="34" charset="0"/>
                <a:cs typeface="Arial" panose="020B0604020202020204" pitchFamily="34" charset="0"/>
              </a:rPr>
              <a:t>Community pull</a:t>
            </a:r>
          </a:p>
          <a:p>
            <a:r>
              <a:rPr lang="en-US" sz="1350" dirty="0">
                <a:latin typeface="Arial" panose="020B0604020202020204" pitchFamily="34" charset="0"/>
                <a:cs typeface="Arial" panose="020B0604020202020204" pitchFamily="34" charset="0"/>
              </a:rPr>
              <a:t>Rewards </a:t>
            </a:r>
          </a:p>
        </p:txBody>
      </p:sp>
      <p:sp>
        <p:nvSpPr>
          <p:cNvPr id="21" name="TextBox 20"/>
          <p:cNvSpPr txBox="1"/>
          <p:nvPr/>
        </p:nvSpPr>
        <p:spPr>
          <a:xfrm>
            <a:off x="908892" y="1533807"/>
            <a:ext cx="2908452" cy="461665"/>
          </a:xfrm>
          <a:prstGeom prst="rect">
            <a:avLst/>
          </a:prstGeom>
          <a:noFill/>
        </p:spPr>
        <p:txBody>
          <a:bodyPr wrap="square" rtlCol="0">
            <a:spAutoFit/>
          </a:bodyPr>
          <a:lstStyle/>
          <a:p>
            <a:pPr algn="ctr"/>
            <a:r>
              <a:rPr lang="en-US" sz="2400" dirty="0">
                <a:latin typeface="Arial Rounded MT Bold" panose="020F0704030504030204" pitchFamily="34" charset="0"/>
              </a:rPr>
              <a:t>Competitive audit</a:t>
            </a:r>
          </a:p>
        </p:txBody>
      </p:sp>
      <p:cxnSp>
        <p:nvCxnSpPr>
          <p:cNvPr id="3" name="Straight Connector 2"/>
          <p:cNvCxnSpPr/>
          <p:nvPr/>
        </p:nvCxnSpPr>
        <p:spPr>
          <a:xfrm>
            <a:off x="1130605" y="1998960"/>
            <a:ext cx="2368628" cy="0"/>
          </a:xfrm>
          <a:prstGeom prst="line">
            <a:avLst/>
          </a:prstGeom>
          <a:ln w="635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56" name="Picture 8" descr="Deja Bru Coffee and office services in Milton, Ontario, Canada">
            <a:extLst>
              <a:ext uri="{FF2B5EF4-FFF2-40B4-BE49-F238E27FC236}">
                <a16:creationId xmlns:a16="http://schemas.microsoft.com/office/drawing/2014/main" id="{A04F0567-A434-41B6-8812-A95E73241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360" y="2264279"/>
            <a:ext cx="4993481" cy="212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20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8D02-F00E-06BE-F407-EE7B2F632D32}"/>
              </a:ext>
            </a:extLst>
          </p:cNvPr>
          <p:cNvSpPr>
            <a:spLocks noGrp="1"/>
          </p:cNvSpPr>
          <p:nvPr>
            <p:ph type="ctrTitle"/>
          </p:nvPr>
        </p:nvSpPr>
        <p:spPr/>
        <p:txBody>
          <a:bodyPr/>
          <a:lstStyle/>
          <a:p>
            <a:r>
              <a:rPr lang="en-US" dirty="0"/>
              <a:t>User Journey vs User Flow</a:t>
            </a:r>
          </a:p>
        </p:txBody>
      </p:sp>
      <p:sp>
        <p:nvSpPr>
          <p:cNvPr id="3" name="Subtitle 2">
            <a:extLst>
              <a:ext uri="{FF2B5EF4-FFF2-40B4-BE49-F238E27FC236}">
                <a16:creationId xmlns:a16="http://schemas.microsoft.com/office/drawing/2014/main" id="{FD904E93-4933-64B4-3547-A86D90B39E9D}"/>
              </a:ext>
            </a:extLst>
          </p:cNvPr>
          <p:cNvSpPr>
            <a:spLocks noGrp="1"/>
          </p:cNvSpPr>
          <p:nvPr>
            <p:ph type="subTitle" idx="1"/>
          </p:nvPr>
        </p:nvSpPr>
        <p:spPr/>
        <p:txBody>
          <a:bodyPr/>
          <a:lstStyle/>
          <a:p>
            <a:r>
              <a:rPr lang="en-US" dirty="0"/>
              <a:t>What’s going on here!?!??!?!</a:t>
            </a:r>
          </a:p>
        </p:txBody>
      </p:sp>
    </p:spTree>
    <p:extLst>
      <p:ext uri="{BB962C8B-B14F-4D97-AF65-F5344CB8AC3E}">
        <p14:creationId xmlns:p14="http://schemas.microsoft.com/office/powerpoint/2010/main" val="374621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14D5-D3E4-BA33-C914-0463FCB99095}"/>
              </a:ext>
            </a:extLst>
          </p:cNvPr>
          <p:cNvSpPr>
            <a:spLocks noGrp="1"/>
          </p:cNvSpPr>
          <p:nvPr>
            <p:ph type="title"/>
          </p:nvPr>
        </p:nvSpPr>
        <p:spPr/>
        <p:txBody>
          <a:bodyPr/>
          <a:lstStyle/>
          <a:p>
            <a:r>
              <a:rPr lang="en-US" dirty="0"/>
              <a:t>User Journey (Recap)</a:t>
            </a:r>
          </a:p>
        </p:txBody>
      </p:sp>
      <p:sp>
        <p:nvSpPr>
          <p:cNvPr id="4" name="Slide Number Placeholder 3">
            <a:extLst>
              <a:ext uri="{FF2B5EF4-FFF2-40B4-BE49-F238E27FC236}">
                <a16:creationId xmlns:a16="http://schemas.microsoft.com/office/drawing/2014/main" id="{72ABB300-A953-8B19-D516-59F0AB47E2AE}"/>
              </a:ext>
            </a:extLst>
          </p:cNvPr>
          <p:cNvSpPr>
            <a:spLocks noGrp="1"/>
          </p:cNvSpPr>
          <p:nvPr>
            <p:ph type="sldNum" sz="quarter" idx="12"/>
          </p:nvPr>
        </p:nvSpPr>
        <p:spPr/>
        <p:txBody>
          <a:bodyPr/>
          <a:lstStyle/>
          <a:p>
            <a:fld id="{270B2E72-7A07-324D-86EB-A735E783C9F4}" type="slidenum">
              <a:rPr lang="en-US" smtClean="0"/>
              <a:pPr/>
              <a:t>9</a:t>
            </a:fld>
            <a:endParaRPr lang="en-US"/>
          </a:p>
        </p:txBody>
      </p:sp>
      <p:sp>
        <p:nvSpPr>
          <p:cNvPr id="5" name="Content Placeholder 2">
            <a:extLst>
              <a:ext uri="{FF2B5EF4-FFF2-40B4-BE49-F238E27FC236}">
                <a16:creationId xmlns:a16="http://schemas.microsoft.com/office/drawing/2014/main" id="{A045DE03-83C5-C962-807C-B0BE0B82FB97}"/>
              </a:ext>
            </a:extLst>
          </p:cNvPr>
          <p:cNvSpPr>
            <a:spLocks noGrp="1"/>
          </p:cNvSpPr>
          <p:nvPr>
            <p:ph idx="1"/>
          </p:nvPr>
        </p:nvSpPr>
        <p:spPr>
          <a:xfrm>
            <a:off x="457200" y="1417638"/>
            <a:ext cx="8229600" cy="1411941"/>
          </a:xfrm>
        </p:spPr>
        <p:txBody>
          <a:bodyPr>
            <a:normAutofit/>
          </a:bodyPr>
          <a:lstStyle/>
          <a:p>
            <a:pPr marL="0" indent="0">
              <a:buNone/>
            </a:pPr>
            <a:r>
              <a:rPr lang="en-US" sz="2400" dirty="0">
                <a:solidFill>
                  <a:srgbClr val="000000"/>
                </a:solidFill>
                <a:ea typeface="Times New Roman" panose="02020603050405020304" pitchFamily="18" charset="0"/>
                <a:cs typeface="Helvetica" panose="020B0604020202020204" pitchFamily="34" charset="0"/>
              </a:rPr>
              <a:t>A</a:t>
            </a:r>
            <a:r>
              <a:rPr lang="en-US" sz="2400" dirty="0">
                <a:solidFill>
                  <a:srgbClr val="000000"/>
                </a:solidFill>
                <a:effectLst/>
                <a:ea typeface="Times New Roman" panose="02020603050405020304" pitchFamily="18" charset="0"/>
                <a:cs typeface="Helvetica" panose="020B0604020202020204" pitchFamily="34" charset="0"/>
              </a:rPr>
              <a:t> user journey is the </a:t>
            </a:r>
            <a:r>
              <a:rPr lang="en-US" sz="2400" dirty="0">
                <a:solidFill>
                  <a:srgbClr val="92D050"/>
                </a:solidFill>
                <a:effectLst/>
                <a:ea typeface="Times New Roman" panose="02020603050405020304" pitchFamily="18" charset="0"/>
                <a:cs typeface="Helvetica" panose="020B0604020202020204" pitchFamily="34" charset="0"/>
              </a:rPr>
              <a:t>high-level</a:t>
            </a:r>
            <a:r>
              <a:rPr lang="en-US" sz="2400" dirty="0">
                <a:solidFill>
                  <a:srgbClr val="000000"/>
                </a:solidFill>
                <a:effectLst/>
                <a:ea typeface="Times New Roman" panose="02020603050405020304" pitchFamily="18" charset="0"/>
                <a:cs typeface="Helvetica" panose="020B0604020202020204" pitchFamily="34" charset="0"/>
              </a:rPr>
              <a:t> series of experiences a user has as they interact with your product to accomplish a goal</a:t>
            </a:r>
            <a:endParaRPr lang="en-US" sz="2400" dirty="0"/>
          </a:p>
        </p:txBody>
      </p:sp>
      <p:pic>
        <p:nvPicPr>
          <p:cNvPr id="6" name="Picture 4" descr="Sketched illustration of the high-level steps in a new-patient journey">
            <a:extLst>
              <a:ext uri="{FF2B5EF4-FFF2-40B4-BE49-F238E27FC236}">
                <a16:creationId xmlns:a16="http://schemas.microsoft.com/office/drawing/2014/main" id="{9C872BCC-8C05-4362-EC90-7F3C0324F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2193"/>
            <a:ext cx="9144000" cy="331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05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C_CorporatePowerpoint.pptx" id="{A5110737-5718-4A03-A624-C172489AF7AD}" vid="{1760454A-B08B-42C5-9C25-0C0212A007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SLC_CorporatePowerpoint</Template>
  <TotalTime>4635</TotalTime>
  <Words>829</Words>
  <Application>Microsoft Macintosh PowerPoint</Application>
  <PresentationFormat>On-screen Show (4:3)</PresentationFormat>
  <Paragraphs>170</Paragraphs>
  <Slides>26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Rounded MT Bold</vt:lpstr>
      <vt:lpstr>Calibri</vt:lpstr>
      <vt:lpstr>Palatino</vt:lpstr>
      <vt:lpstr>Office Theme</vt:lpstr>
      <vt:lpstr>COMP 76 – User Flows &amp; Wireframes</vt:lpstr>
      <vt:lpstr>AGENDA</vt:lpstr>
      <vt:lpstr>Recap</vt:lpstr>
      <vt:lpstr>Competitive Audit II</vt:lpstr>
      <vt:lpstr>PowerPoint Presentation</vt:lpstr>
      <vt:lpstr>PowerPoint Presentation</vt:lpstr>
      <vt:lpstr>PowerPoint Presentation</vt:lpstr>
      <vt:lpstr>User Journey vs User Flow</vt:lpstr>
      <vt:lpstr>User Journey (Recap)</vt:lpstr>
      <vt:lpstr>SPOILER</vt:lpstr>
      <vt:lpstr>User Flows</vt:lpstr>
      <vt:lpstr>PowerPoint Presentation</vt:lpstr>
      <vt:lpstr>Flows?</vt:lpstr>
      <vt:lpstr>PowerPoint Presentation</vt:lpstr>
      <vt:lpstr>PowerPoint Presentation</vt:lpstr>
      <vt:lpstr>PowerPoint Presentation</vt:lpstr>
      <vt:lpstr>PowerPoint Presentation</vt:lpstr>
      <vt:lpstr>PowerPoint Presentation</vt:lpstr>
      <vt:lpstr>Make a User Flow</vt:lpstr>
      <vt:lpstr>PowerPoint Presentation</vt:lpstr>
      <vt:lpstr>Wireframes</vt:lpstr>
      <vt:lpstr>Wireframes…Getting Started</vt:lpstr>
      <vt:lpstr>Wireframes…The Progression</vt:lpstr>
      <vt:lpstr>Wireframes…The Paper Prototype</vt:lpstr>
      <vt:lpstr>Paper Prototype Experience</vt:lpstr>
      <vt:lpstr>From Paper to Digital</vt:lpstr>
    </vt:vector>
  </TitlesOfParts>
  <Company>St. Lawrence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223 Introduction</dc:title>
  <dc:creator>Bryan Elliott</dc:creator>
  <cp:lastModifiedBy>Troy St John</cp:lastModifiedBy>
  <cp:revision>90</cp:revision>
  <dcterms:created xsi:type="dcterms:W3CDTF">2018-09-04T17:09:49Z</dcterms:created>
  <dcterms:modified xsi:type="dcterms:W3CDTF">2023-09-20T22:34:11Z</dcterms:modified>
</cp:coreProperties>
</file>