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embeddedFontLst>
    <p:embeddedFont>
      <p:font typeface="Century Gothic" panose="020B0502020202020204" pitchFamily="34" charset="0"/>
      <p:regular r:id="rId18"/>
      <p:bold r:id="rId19"/>
      <p:italic r:id="rId20"/>
      <p:boldItalic r:id="rId21"/>
    </p:embeddedFont>
  </p:embeddedFontLst>
  <p:custDataLst>
    <p:tags r:id="rId2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54"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Matthew R. Leclerc</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218"/>
    </mc:Choice>
    <mc:Fallback>
      <p:transition spd="slow" advTm="42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 (</a:t>
            </a:r>
            <a:r>
              <a:rPr lang="en-US"/>
              <a:t>Continued Slide 9)</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a:t>Security is embedded in CI/CD pipelines. </a:t>
            </a:r>
          </a:p>
          <a:p>
            <a:pPr marL="685800" lvl="1" indent="-228600" algn="l" rtl="0">
              <a:lnSpc>
                <a:spcPct val="90000"/>
              </a:lnSpc>
              <a:spcBef>
                <a:spcPts val="0"/>
              </a:spcBef>
              <a:spcAft>
                <a:spcPts val="0"/>
              </a:spcAft>
              <a:buClr>
                <a:schemeClr val="lt1"/>
              </a:buClr>
              <a:buSzPts val="2000"/>
              <a:buChar char="•"/>
            </a:pPr>
            <a:r>
              <a:rPr lang="en-US" sz="1600" dirty="0"/>
              <a:t>Automated static and dynamic security analysis. </a:t>
            </a:r>
          </a:p>
          <a:p>
            <a:pPr marL="685800" lvl="1" indent="-228600" algn="l" rtl="0">
              <a:lnSpc>
                <a:spcPct val="90000"/>
              </a:lnSpc>
              <a:spcBef>
                <a:spcPts val="0"/>
              </a:spcBef>
              <a:spcAft>
                <a:spcPts val="0"/>
              </a:spcAft>
              <a:buClr>
                <a:schemeClr val="lt1"/>
              </a:buClr>
              <a:buSzPts val="2000"/>
              <a:buChar char="•"/>
            </a:pPr>
            <a:r>
              <a:rPr lang="en-US" sz="1600" dirty="0"/>
              <a:t>Use of Coverity, Clang Static Analyzer, </a:t>
            </a:r>
            <a:r>
              <a:rPr lang="en-US" sz="1600" dirty="0" err="1"/>
              <a:t>CodeSonar</a:t>
            </a:r>
            <a:r>
              <a:rPr lang="en-US" sz="1600" dirty="0"/>
              <a:t>.</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Key Risks </a:t>
            </a:r>
          </a:p>
          <a:p>
            <a:pPr marL="685800" lvl="1" indent="-228600">
              <a:spcBef>
                <a:spcPts val="0"/>
              </a:spcBef>
              <a:buSzPts val="2000"/>
            </a:pPr>
            <a:r>
              <a:rPr lang="en-US" sz="1800" dirty="0"/>
              <a:t>Security debt if policies are not followed. </a:t>
            </a:r>
          </a:p>
          <a:p>
            <a:pPr marL="742950" lvl="1" indent="-285750">
              <a:spcBef>
                <a:spcPts val="0"/>
              </a:spcBef>
              <a:buSzPts val="2000"/>
            </a:pPr>
            <a:r>
              <a:rPr lang="en-US" sz="1800" dirty="0"/>
              <a:t>Cost of implementation. </a:t>
            </a:r>
          </a:p>
          <a:p>
            <a:pPr marL="228600" lvl="0" indent="-228600" algn="l" rtl="0">
              <a:lnSpc>
                <a:spcPct val="90000"/>
              </a:lnSpc>
              <a:spcBef>
                <a:spcPts val="0"/>
              </a:spcBef>
              <a:spcAft>
                <a:spcPts val="0"/>
              </a:spcAft>
              <a:buClr>
                <a:schemeClr val="lt1"/>
              </a:buClr>
              <a:buSzPts val="2000"/>
              <a:buChar char="•"/>
            </a:pPr>
            <a:r>
              <a:rPr lang="en-US" sz="2000" dirty="0"/>
              <a:t>Benefits</a:t>
            </a:r>
          </a:p>
          <a:p>
            <a:pPr marL="685800" lvl="1" indent="-228600">
              <a:spcBef>
                <a:spcPts val="0"/>
              </a:spcBef>
              <a:buSzPts val="2000"/>
            </a:pPr>
            <a:r>
              <a:rPr lang="en-US" sz="1800" dirty="0"/>
              <a:t>Reduces Attack Surface</a:t>
            </a:r>
          </a:p>
          <a:p>
            <a:pPr marL="685800" lvl="1" indent="-228600">
              <a:spcBef>
                <a:spcPts val="0"/>
              </a:spcBef>
              <a:buSzPts val="2000"/>
            </a:pPr>
            <a:r>
              <a:rPr lang="en-US" sz="1800" dirty="0"/>
              <a:t>Regulatory Compliance</a:t>
            </a:r>
          </a:p>
          <a:p>
            <a:pPr marL="742950" lvl="1" indent="-285750">
              <a:spcBef>
                <a:spcPts val="0"/>
              </a:spcBef>
              <a:buSzPts val="2000"/>
            </a:pPr>
            <a:endParaRPr lang="en-US" sz="1800" dirty="0"/>
          </a:p>
          <a:p>
            <a:pPr marL="457200" lvl="1" indent="0">
              <a:spcBef>
                <a:spcPts val="0"/>
              </a:spcBef>
              <a:buSzPts val="2000"/>
              <a:buNone/>
            </a:pPr>
            <a:endParaRPr lang="en-US" sz="18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 &amp; CONCLUSION</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1400" dirty="0"/>
              <a:t>Gaps Identified </a:t>
            </a:r>
          </a:p>
          <a:p>
            <a:pPr marL="1600200" lvl="3" indent="-228600">
              <a:spcBef>
                <a:spcPts val="0"/>
              </a:spcBef>
            </a:pPr>
            <a:r>
              <a:rPr lang="en-US" sz="1200" dirty="0"/>
              <a:t>Need for automated enforcement of security policies. </a:t>
            </a:r>
          </a:p>
          <a:p>
            <a:pPr marL="1600200" lvl="3" indent="-228600">
              <a:spcBef>
                <a:spcPts val="0"/>
              </a:spcBef>
            </a:pPr>
            <a:r>
              <a:rPr lang="en-US" sz="1200" dirty="0"/>
              <a:t>Improve logging mechanisms for tracking access. </a:t>
            </a:r>
          </a:p>
          <a:p>
            <a:pPr marL="1143000" lvl="2" indent="-228600" algn="l" rtl="0">
              <a:lnSpc>
                <a:spcPct val="90000"/>
              </a:lnSpc>
              <a:spcBef>
                <a:spcPts val="0"/>
              </a:spcBef>
              <a:spcAft>
                <a:spcPts val="0"/>
              </a:spcAft>
              <a:buClr>
                <a:schemeClr val="lt1"/>
              </a:buClr>
              <a:buSzPts val="1800"/>
              <a:buChar char="•"/>
            </a:pPr>
            <a:r>
              <a:rPr lang="en-US" sz="1400" dirty="0"/>
              <a:t>Future Standard</a:t>
            </a:r>
          </a:p>
          <a:p>
            <a:pPr marL="1600200" lvl="3" indent="-228600">
              <a:spcBef>
                <a:spcPts val="0"/>
              </a:spcBef>
            </a:pPr>
            <a:r>
              <a:rPr lang="en-US" sz="1200" dirty="0"/>
              <a:t>Implement Zero Trust Architecture.</a:t>
            </a:r>
          </a:p>
          <a:p>
            <a:pPr marL="1600200" lvl="3" indent="-228600">
              <a:spcBef>
                <a:spcPts val="0"/>
              </a:spcBef>
            </a:pPr>
            <a:r>
              <a:rPr lang="en-US" sz="1200" dirty="0"/>
              <a:t>Enforce Regular security reviews.</a:t>
            </a:r>
          </a:p>
          <a:p>
            <a:pPr marL="1600200" lvl="3" indent="-228600">
              <a:spcBef>
                <a:spcPts val="0"/>
              </a:spcBef>
            </a:pPr>
            <a:endParaRPr sz="12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916774" y="80882"/>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64626" y="1040014"/>
            <a:ext cx="10820400" cy="4024125"/>
          </a:xfrm>
          <a:prstGeom prst="rect">
            <a:avLst/>
          </a:prstGeom>
          <a:noFill/>
          <a:ln>
            <a:noFill/>
          </a:ln>
        </p:spPr>
        <p:txBody>
          <a:bodyPr spcFirstLastPara="1" wrap="square" lIns="91425" tIns="45700" rIns="91425" bIns="45700" anchor="t" anchorCtr="0">
            <a:normAutofit/>
          </a:bodyPr>
          <a:lstStyle/>
          <a:p>
            <a:pPr marL="342900">
              <a:buSzPts val="2200"/>
            </a:pPr>
            <a:r>
              <a:rPr lang="en-US" dirty="0"/>
              <a:t>Green Pace Secure Development Policy ensures that software development adheres to industry standards.</a:t>
            </a:r>
          </a:p>
          <a:p>
            <a:pPr marL="342900">
              <a:buSzPts val="2200"/>
            </a:pPr>
            <a:r>
              <a:rPr lang="en-US" dirty="0"/>
              <a:t>Implements Defense in Depth, reducing vulnerabilities in code development.</a:t>
            </a:r>
          </a:p>
          <a:p>
            <a:pPr marL="342900">
              <a:buSzPts val="2200"/>
            </a:pPr>
            <a:r>
              <a:rPr lang="en-US" dirty="0"/>
              <a:t>Establishes encryption, authentication, authorization, and secure coding principles.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307195" y="3574193"/>
            <a:ext cx="5577609" cy="3283807"/>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3009900" y="-726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571500">
              <a:lnSpc>
                <a:spcPct val="107916"/>
              </a:lnSpc>
              <a:spcBef>
                <a:spcPts val="0"/>
              </a:spcBef>
            </a:pPr>
            <a:r>
              <a:rPr lang="en-US" sz="2000" dirty="0">
                <a:solidFill>
                  <a:srgbClr val="FFFFFF"/>
                </a:solidFill>
              </a:rPr>
              <a:t>Threats Matrix identifies vulnerabilities in C/C++ development.</a:t>
            </a:r>
          </a:p>
          <a:p>
            <a:pPr marL="571500">
              <a:lnSpc>
                <a:spcPct val="107916"/>
              </a:lnSpc>
              <a:spcBef>
                <a:spcPts val="0"/>
              </a:spcBef>
            </a:pPr>
            <a:endParaRPr lang="en-US" sz="2000" dirty="0">
              <a:solidFill>
                <a:srgbClr val="FFFFFF"/>
              </a:solidFill>
            </a:endParaRPr>
          </a:p>
          <a:p>
            <a:pPr marL="228600" lvl="0" indent="0" algn="l" rtl="0">
              <a:lnSpc>
                <a:spcPct val="107916"/>
              </a:lnSpc>
              <a:spcBef>
                <a:spcPts val="0"/>
              </a:spcBef>
              <a:spcAft>
                <a:spcPts val="0"/>
              </a:spcAft>
              <a:buSzPts val="18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4097398955"/>
              </p:ext>
            </p:extLst>
          </p:nvPr>
        </p:nvGraphicFramePr>
        <p:xfrm>
          <a:off x="3248849" y="1285764"/>
          <a:ext cx="7835225" cy="551682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SQL Injection</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Memory Corruption</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571500" marR="0" lvl="0" indent="-571500" algn="ctr" rtl="0">
                        <a:lnSpc>
                          <a:spcPct val="100000"/>
                        </a:lnSpc>
                        <a:spcBef>
                          <a:spcPts val="0"/>
                        </a:spcBef>
                        <a:spcAft>
                          <a:spcPts val="0"/>
                        </a:spcAft>
                        <a:buClr>
                          <a:srgbClr val="000000"/>
                        </a:buClr>
                        <a:buSzPts val="3600"/>
                        <a:buFont typeface="Arial" panose="020B0604020202020204" pitchFamily="34" charset="0"/>
                        <a:buChar char="•"/>
                      </a:pPr>
                      <a:r>
                        <a:rPr lang="en-US" sz="3600" u="none" strike="noStrike" cap="none" dirty="0">
                          <a:solidFill>
                            <a:srgbClr val="FFD966"/>
                          </a:solidFill>
                        </a:rPr>
                        <a:t>Priority</a:t>
                      </a:r>
                      <a:r>
                        <a:rPr lang="en-US" sz="1400" u="none" strike="noStrike" cap="none" dirty="0">
                          <a:solidFill>
                            <a:srgbClr val="000000"/>
                          </a:solidFill>
                        </a:rPr>
                        <a:t> </a:t>
                      </a:r>
                      <a:r>
                        <a:rPr lang="en-US" sz="3600" u="none" strike="noStrike" cap="none" dirty="0">
                          <a:solidFill>
                            <a:srgbClr val="FFD966"/>
                          </a:solidFill>
                        </a:rPr>
                        <a:t>Hardcoded Credentials </a:t>
                      </a:r>
                    </a:p>
                    <a:p>
                      <a:pPr marL="571500" marR="0" lvl="0" indent="-571500" algn="ctr" rtl="0">
                        <a:lnSpc>
                          <a:spcPct val="100000"/>
                        </a:lnSpc>
                        <a:spcBef>
                          <a:spcPts val="0"/>
                        </a:spcBef>
                        <a:spcAft>
                          <a:spcPts val="0"/>
                        </a:spcAft>
                        <a:buClr>
                          <a:srgbClr val="000000"/>
                        </a:buClr>
                        <a:buSzPts val="3600"/>
                        <a:buFont typeface="Arial" panose="020B0604020202020204" pitchFamily="34" charset="0"/>
                        <a:buChar char="•"/>
                      </a:pPr>
                      <a:r>
                        <a:rPr lang="en-US" sz="3600" u="none" strike="noStrike" cap="none" dirty="0">
                          <a:solidFill>
                            <a:srgbClr val="FFD966"/>
                          </a:solidFill>
                        </a:rPr>
                        <a:t>Unchecked Buffer Allocation</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 Deprecated APIs &amp; Libraries</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Overly Complex Code Structures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 </a:t>
            </a:r>
          </a:p>
          <a:p>
            <a:pPr marL="228600" lvl="0" indent="-228600" algn="l" rtl="0">
              <a:lnSpc>
                <a:spcPct val="90000"/>
              </a:lnSpc>
              <a:spcBef>
                <a:spcPts val="0"/>
              </a:spcBef>
              <a:spcAft>
                <a:spcPts val="0"/>
              </a:spcAft>
              <a:buClr>
                <a:schemeClr val="lt1"/>
              </a:buClr>
              <a:buSzPts val="2200"/>
              <a:buChar char="•"/>
            </a:pPr>
            <a:r>
              <a:rPr lang="en-US" dirty="0"/>
              <a:t>Heed Compiler Warnings </a:t>
            </a:r>
          </a:p>
          <a:p>
            <a:pPr marL="228600" lvl="0" indent="-228600" algn="l" rtl="0">
              <a:lnSpc>
                <a:spcPct val="90000"/>
              </a:lnSpc>
              <a:spcBef>
                <a:spcPts val="0"/>
              </a:spcBef>
              <a:spcAft>
                <a:spcPts val="0"/>
              </a:spcAft>
              <a:buClr>
                <a:schemeClr val="lt1"/>
              </a:buClr>
              <a:buSzPts val="2200"/>
              <a:buChar char="•"/>
            </a:pPr>
            <a:r>
              <a:rPr lang="en-US" dirty="0"/>
              <a:t>Architect &amp; Design for Security </a:t>
            </a:r>
          </a:p>
          <a:p>
            <a:pPr marL="228600" lvl="0" indent="-228600" algn="l" rtl="0">
              <a:lnSpc>
                <a:spcPct val="90000"/>
              </a:lnSpc>
              <a:spcBef>
                <a:spcPts val="0"/>
              </a:spcBef>
              <a:spcAft>
                <a:spcPts val="0"/>
              </a:spcAft>
              <a:buClr>
                <a:schemeClr val="lt1"/>
              </a:buClr>
              <a:buSzPts val="2200"/>
              <a:buChar char="•"/>
            </a:pPr>
            <a:r>
              <a:rPr lang="en-US" dirty="0"/>
              <a:t>Keep It Simple </a:t>
            </a:r>
          </a:p>
          <a:p>
            <a:pPr marL="228600" lvl="0" indent="-228600" algn="l" rtl="0">
              <a:lnSpc>
                <a:spcPct val="90000"/>
              </a:lnSpc>
              <a:spcBef>
                <a:spcPts val="0"/>
              </a:spcBef>
              <a:spcAft>
                <a:spcPts val="0"/>
              </a:spcAft>
              <a:buClr>
                <a:schemeClr val="lt1"/>
              </a:buClr>
              <a:buSzPts val="2200"/>
              <a:buChar char="•"/>
            </a:pPr>
            <a:r>
              <a:rPr lang="en-US" dirty="0"/>
              <a:t>Default Deny </a:t>
            </a:r>
          </a:p>
          <a:p>
            <a:pPr marL="228600" lvl="0" indent="-228600" algn="l" rtl="0">
              <a:lnSpc>
                <a:spcPct val="90000"/>
              </a:lnSpc>
              <a:spcBef>
                <a:spcPts val="0"/>
              </a:spcBef>
              <a:spcAft>
                <a:spcPts val="0"/>
              </a:spcAft>
              <a:buClr>
                <a:schemeClr val="lt1"/>
              </a:buClr>
              <a:buSzPts val="2200"/>
              <a:buChar char="•"/>
            </a:pPr>
            <a:r>
              <a:rPr lang="en-US" dirty="0"/>
              <a:t>Least Privilege Principle </a:t>
            </a:r>
          </a:p>
          <a:p>
            <a:pPr marL="228600" lvl="0" indent="-228600" algn="l" rtl="0">
              <a:lnSpc>
                <a:spcPct val="90000"/>
              </a:lnSpc>
              <a:spcBef>
                <a:spcPts val="0"/>
              </a:spcBef>
              <a:spcAft>
                <a:spcPts val="0"/>
              </a:spcAft>
              <a:buClr>
                <a:schemeClr val="lt1"/>
              </a:buClr>
              <a:buSzPts val="2200"/>
              <a:buChar char="•"/>
            </a:pPr>
            <a:r>
              <a:rPr lang="en-US" dirty="0"/>
              <a:t>Sanitize Data Sent to Other Systems </a:t>
            </a:r>
          </a:p>
          <a:p>
            <a:pPr marL="228600" lvl="0" indent="-228600" algn="l" rtl="0">
              <a:lnSpc>
                <a:spcPct val="90000"/>
              </a:lnSpc>
              <a:spcBef>
                <a:spcPts val="0"/>
              </a:spcBef>
              <a:spcAft>
                <a:spcPts val="0"/>
              </a:spcAft>
              <a:buClr>
                <a:schemeClr val="lt1"/>
              </a:buClr>
              <a:buSzPts val="2200"/>
              <a:buChar char="•"/>
            </a:pPr>
            <a:r>
              <a:rPr lang="en-US" dirty="0"/>
              <a:t>Defense in Depth </a:t>
            </a:r>
          </a:p>
          <a:p>
            <a:pPr marL="228600" lvl="0" indent="-228600" algn="l" rtl="0">
              <a:lnSpc>
                <a:spcPct val="90000"/>
              </a:lnSpc>
              <a:spcBef>
                <a:spcPts val="0"/>
              </a:spcBef>
              <a:spcAft>
                <a:spcPts val="0"/>
              </a:spcAft>
              <a:buClr>
                <a:schemeClr val="lt1"/>
              </a:buClr>
              <a:buSzPts val="2200"/>
              <a:buChar char="•"/>
            </a:pPr>
            <a:r>
              <a:rPr lang="en-US" dirty="0"/>
              <a:t>Quality Assurance Techniques </a:t>
            </a:r>
          </a:p>
          <a:p>
            <a:pPr marL="228600" lvl="0" indent="-228600" algn="l" rtl="0">
              <a:lnSpc>
                <a:spcPct val="90000"/>
              </a:lnSpc>
              <a:spcBef>
                <a:spcPts val="0"/>
              </a:spcBef>
              <a:spcAft>
                <a:spcPts val="0"/>
              </a:spcAft>
              <a:buClr>
                <a:schemeClr val="lt1"/>
              </a:buClr>
              <a:buSzPts val="2200"/>
              <a:buChar char="•"/>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Data Type </a:t>
            </a:r>
          </a:p>
          <a:p>
            <a:pPr marL="228600" lvl="0" indent="-228600" algn="l" rtl="0">
              <a:lnSpc>
                <a:spcPct val="90000"/>
              </a:lnSpc>
              <a:spcBef>
                <a:spcPts val="0"/>
              </a:spcBef>
              <a:spcAft>
                <a:spcPts val="0"/>
              </a:spcAft>
              <a:buClr>
                <a:schemeClr val="lt1"/>
              </a:buClr>
              <a:buSzPts val="2000"/>
              <a:buChar char="•"/>
            </a:pPr>
            <a:r>
              <a:rPr lang="en-US" dirty="0"/>
              <a:t>Data Value </a:t>
            </a:r>
          </a:p>
          <a:p>
            <a:pPr marL="228600" lvl="0" indent="-228600" algn="l" rtl="0">
              <a:lnSpc>
                <a:spcPct val="90000"/>
              </a:lnSpc>
              <a:spcBef>
                <a:spcPts val="0"/>
              </a:spcBef>
              <a:spcAft>
                <a:spcPts val="0"/>
              </a:spcAft>
              <a:buClr>
                <a:schemeClr val="lt1"/>
              </a:buClr>
              <a:buSzPts val="2000"/>
              <a:buChar char="•"/>
            </a:pPr>
            <a:r>
              <a:rPr lang="en-US" dirty="0"/>
              <a:t>String Correctness </a:t>
            </a:r>
          </a:p>
          <a:p>
            <a:pPr marL="228600" lvl="0" indent="-228600" algn="l" rtl="0">
              <a:lnSpc>
                <a:spcPct val="90000"/>
              </a:lnSpc>
              <a:spcBef>
                <a:spcPts val="0"/>
              </a:spcBef>
              <a:spcAft>
                <a:spcPts val="0"/>
              </a:spcAft>
              <a:buClr>
                <a:schemeClr val="lt1"/>
              </a:buClr>
              <a:buSzPts val="2000"/>
              <a:buChar char="•"/>
            </a:pPr>
            <a:r>
              <a:rPr lang="en-US" dirty="0"/>
              <a:t>SQL Injection </a:t>
            </a:r>
          </a:p>
          <a:p>
            <a:pPr marL="228600" lvl="0" indent="-228600" algn="l" rtl="0">
              <a:lnSpc>
                <a:spcPct val="90000"/>
              </a:lnSpc>
              <a:spcBef>
                <a:spcPts val="0"/>
              </a:spcBef>
              <a:spcAft>
                <a:spcPts val="0"/>
              </a:spcAft>
              <a:buClr>
                <a:schemeClr val="lt1"/>
              </a:buClr>
              <a:buSzPts val="2000"/>
              <a:buChar char="•"/>
            </a:pPr>
            <a:r>
              <a:rPr lang="en-US" dirty="0"/>
              <a:t>Memory Protection </a:t>
            </a:r>
          </a:p>
          <a:p>
            <a:pPr marL="228600" lvl="0" indent="-228600" algn="l" rtl="0">
              <a:lnSpc>
                <a:spcPct val="90000"/>
              </a:lnSpc>
              <a:spcBef>
                <a:spcPts val="0"/>
              </a:spcBef>
              <a:spcAft>
                <a:spcPts val="0"/>
              </a:spcAft>
              <a:buClr>
                <a:schemeClr val="lt1"/>
              </a:buClr>
              <a:buSzPts val="2000"/>
              <a:buChar char="•"/>
            </a:pPr>
            <a:r>
              <a:rPr lang="en-US" dirty="0"/>
              <a:t>Assertions </a:t>
            </a:r>
          </a:p>
          <a:p>
            <a:pPr marL="228600" lvl="0" indent="-228600" algn="l" rtl="0">
              <a:lnSpc>
                <a:spcPct val="90000"/>
              </a:lnSpc>
              <a:spcBef>
                <a:spcPts val="0"/>
              </a:spcBef>
              <a:spcAft>
                <a:spcPts val="0"/>
              </a:spcAft>
              <a:buClr>
                <a:schemeClr val="lt1"/>
              </a:buClr>
              <a:buSzPts val="2000"/>
              <a:buChar char="•"/>
            </a:pPr>
            <a:r>
              <a:rPr lang="en-US" dirty="0"/>
              <a:t>Exceptions </a:t>
            </a:r>
          </a:p>
          <a:p>
            <a:pPr marL="228600" lvl="0" indent="-228600" algn="l" rtl="0">
              <a:lnSpc>
                <a:spcPct val="90000"/>
              </a:lnSpc>
              <a:spcBef>
                <a:spcPts val="0"/>
              </a:spcBef>
              <a:spcAft>
                <a:spcPts val="0"/>
              </a:spcAft>
              <a:buClr>
                <a:schemeClr val="lt1"/>
              </a:buClr>
              <a:buSzPts val="2000"/>
              <a:buChar char="•"/>
            </a:pPr>
            <a:r>
              <a:rPr lang="en-US" dirty="0"/>
              <a:t>Expressions </a:t>
            </a:r>
          </a:p>
          <a:p>
            <a:pPr marL="228600" lvl="0" indent="-228600" algn="l" rtl="0">
              <a:lnSpc>
                <a:spcPct val="90000"/>
              </a:lnSpc>
              <a:spcBef>
                <a:spcPts val="0"/>
              </a:spcBef>
              <a:spcAft>
                <a:spcPts val="0"/>
              </a:spcAft>
              <a:buClr>
                <a:schemeClr val="lt1"/>
              </a:buClr>
              <a:buSzPts val="2000"/>
              <a:buChar char="•"/>
            </a:pPr>
            <a:r>
              <a:rPr lang="en-US" dirty="0"/>
              <a:t>Containers </a:t>
            </a:r>
          </a:p>
          <a:p>
            <a:pPr marL="228600" lvl="0" indent="-228600" algn="l" rtl="0">
              <a:lnSpc>
                <a:spcPct val="90000"/>
              </a:lnSpc>
              <a:spcBef>
                <a:spcPts val="0"/>
              </a:spcBef>
              <a:spcAft>
                <a:spcPts val="0"/>
              </a:spcAft>
              <a:buClr>
                <a:schemeClr val="lt1"/>
              </a:buClr>
              <a:buSzPts val="2000"/>
              <a:buChar char="•"/>
            </a:pPr>
            <a:r>
              <a:rPr lang="en-US" dirty="0"/>
              <a:t>Object-Oriented Programming</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Policies: Encryption in Flight: </a:t>
            </a:r>
          </a:p>
          <a:p>
            <a:pPr marL="228600" lvl="0" indent="-228600" algn="l" rtl="0">
              <a:lnSpc>
                <a:spcPct val="90000"/>
              </a:lnSpc>
              <a:spcBef>
                <a:spcPts val="0"/>
              </a:spcBef>
              <a:spcAft>
                <a:spcPts val="0"/>
              </a:spcAft>
              <a:buClr>
                <a:schemeClr val="lt1"/>
              </a:buClr>
              <a:buSzPts val="2000"/>
              <a:buChar char="•"/>
            </a:pPr>
            <a:r>
              <a:rPr lang="en-US" sz="2000" dirty="0"/>
              <a:t>Uses TLS 1.2+, HTTPS. </a:t>
            </a:r>
          </a:p>
          <a:p>
            <a:pPr marL="228600" lvl="0" indent="-228600" algn="l" rtl="0">
              <a:lnSpc>
                <a:spcPct val="90000"/>
              </a:lnSpc>
              <a:spcBef>
                <a:spcPts val="0"/>
              </a:spcBef>
              <a:spcAft>
                <a:spcPts val="0"/>
              </a:spcAft>
              <a:buClr>
                <a:schemeClr val="lt1"/>
              </a:buClr>
              <a:buSzPts val="2000"/>
              <a:buChar char="•"/>
            </a:pPr>
            <a:r>
              <a:rPr lang="en-US" sz="2000" dirty="0"/>
              <a:t>Encryption at Rest: Full disk encryption, AES-256.</a:t>
            </a: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b="1" dirty="0"/>
              <a:t>Authentication</a:t>
            </a:r>
            <a:r>
              <a:rPr lang="en-US" sz="2400" dirty="0"/>
              <a:t>: Multi-Factor Authentication (MFA), Single Sign-On (SSO). </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b="1" dirty="0"/>
              <a:t>Authorization</a:t>
            </a:r>
            <a:r>
              <a:rPr lang="en-US" sz="2400" dirty="0"/>
              <a:t>: Role-Based Access Control (RBAC), Least Privilege. </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b="1" dirty="0"/>
              <a:t>Accounting</a:t>
            </a:r>
            <a:r>
              <a:rPr lang="en-US" sz="2400" dirty="0"/>
              <a:t>: Logging system activities, SIEM monitoring.</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 shot of a computer code">
            <a:extLst>
              <a:ext uri="{FF2B5EF4-FFF2-40B4-BE49-F238E27FC236}">
                <a16:creationId xmlns:a16="http://schemas.microsoft.com/office/drawing/2014/main" id="{C0691DB9-2703-E734-5DD0-C738F16DCBAE}"/>
              </a:ext>
            </a:extLst>
          </p:cNvPr>
          <p:cNvPicPr>
            <a:picLocks noChangeAspect="1"/>
          </p:cNvPicPr>
          <p:nvPr/>
        </p:nvPicPr>
        <p:blipFill>
          <a:blip r:embed="rId5"/>
          <a:stretch>
            <a:fillRect/>
          </a:stretch>
        </p:blipFill>
        <p:spPr>
          <a:xfrm>
            <a:off x="5549900" y="1892146"/>
            <a:ext cx="6210300" cy="3548380"/>
          </a:xfrm>
          <a:prstGeom prst="rect">
            <a:avLst/>
          </a:prstGeom>
        </p:spPr>
      </p:pic>
      <p:pic>
        <p:nvPicPr>
          <p:cNvPr id="6" name="Picture 5">
            <a:extLst>
              <a:ext uri="{FF2B5EF4-FFF2-40B4-BE49-F238E27FC236}">
                <a16:creationId xmlns:a16="http://schemas.microsoft.com/office/drawing/2014/main" id="{64DBC02A-DCF5-FEBF-6F4C-90DCCFA12774}"/>
              </a:ext>
            </a:extLst>
          </p:cNvPr>
          <p:cNvPicPr>
            <a:picLocks noChangeAspect="1"/>
          </p:cNvPicPr>
          <p:nvPr/>
        </p:nvPicPr>
        <p:blipFill>
          <a:blip r:embed="rId6"/>
          <a:stretch>
            <a:fillRect/>
          </a:stretch>
        </p:blipFill>
        <p:spPr>
          <a:xfrm>
            <a:off x="1422401" y="392151"/>
            <a:ext cx="3663990" cy="619760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82</TotalTime>
  <Words>295</Words>
  <Application>Microsoft Office PowerPoint</Application>
  <PresentationFormat>Widescreen</PresentationFormat>
  <Paragraphs>70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 (Continued Slide 9)</vt:lpstr>
      <vt:lpstr>RISKS AND BENEFITS</vt:lpstr>
      <vt:lpstr>RECOMMENDATIONS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Leclerc, Matthew</cp:lastModifiedBy>
  <cp:revision>9</cp:revision>
  <dcterms:created xsi:type="dcterms:W3CDTF">2020-08-19T17:59:24Z</dcterms:created>
  <dcterms:modified xsi:type="dcterms:W3CDTF">2025-02-23T21:59:32Z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