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4"/>
  </p:sldMasterIdLst>
  <p:notesMasterIdLst>
    <p:notesMasterId r:id="rId13"/>
  </p:notesMasterIdLst>
  <p:handoutMasterIdLst>
    <p:handoutMasterId r:id="rId14"/>
  </p:handoutMasterIdLst>
  <p:sldIdLst>
    <p:sldId id="298" r:id="rId5"/>
    <p:sldId id="283" r:id="rId6"/>
    <p:sldId id="297" r:id="rId7"/>
    <p:sldId id="292" r:id="rId8"/>
    <p:sldId id="285" r:id="rId9"/>
    <p:sldId id="300" r:id="rId10"/>
    <p:sldId id="296"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47892-A2D2-4B20-B051-A84590424F57}" v="719" dt="2023-06-19T00:04:51.566"/>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6/18/2023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6/18/2023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82945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881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59166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740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295025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709623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208156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733089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757030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67252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859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07552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03925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6800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5771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2232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094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0029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90440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66744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44873895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hyperlink" Target="https://www.decipherzone.com/blog-detail/agile-development-lifecycle" TargetMode="External"/><Relationship Id="rId2" Type="http://schemas.openxmlformats.org/officeDocument/2006/relationships/hyperlink" Target="https://www.businessnewsdaily.com/4987-what-is-agile-scrum-methodology.html" TargetMode="External"/><Relationship Id="rId1" Type="http://schemas.openxmlformats.org/officeDocument/2006/relationships/slideLayout" Target="../slideLayouts/slideLayout2.xml"/><Relationship Id="rId5" Type="http://schemas.openxmlformats.org/officeDocument/2006/relationships/hyperlink" Target="https://www.wrike.com/project-management-guide/faq/when-to-use-agile-vs-waterfall/" TargetMode="External"/><Relationship Id="rId4" Type="http://schemas.openxmlformats.org/officeDocument/2006/relationships/hyperlink" Target="https://www.theserverside.com/tip/Agile-vs-Waterfall-Whats-the-difference#:~:text=The%20key%20difference%20between%20Agile,phases%20can%20run%20in%20parall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t="7" b="7"/>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sz="4800">
                <a:ea typeface="+mj-lt"/>
                <a:cs typeface="+mj-lt"/>
              </a:rPr>
              <a:t>Embracing Agility</a:t>
            </a:r>
            <a:endParaRPr lang="en-US" sz="480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p:txBody>
          <a:bodyPr vert="horz" lIns="180000" tIns="180000" rIns="180000" bIns="180000" rtlCol="0" anchor="t">
            <a:noAutofit/>
          </a:bodyPr>
          <a:lstStyle/>
          <a:p>
            <a:r>
              <a:rPr lang="en-US">
                <a:ea typeface="+mn-lt"/>
                <a:cs typeface="+mn-lt"/>
              </a:rPr>
              <a:t>Exploring the Scrum-Agile Approach</a:t>
            </a:r>
            <a:endParaRPr lang="en-US"/>
          </a:p>
        </p:txBody>
      </p:sp>
      <p:sp>
        <p:nvSpPr>
          <p:cNvPr id="51" name="TextBox 50">
            <a:extLst>
              <a:ext uri="{FF2B5EF4-FFF2-40B4-BE49-F238E27FC236}">
                <a16:creationId xmlns:a16="http://schemas.microsoft.com/office/drawing/2014/main" id="{66C1DE0A-7865-466B-B5D7-781C92357026}"/>
              </a:ext>
            </a:extLst>
          </p:cNvPr>
          <p:cNvSpPr txBox="1"/>
          <p:nvPr/>
        </p:nvSpPr>
        <p:spPr>
          <a:xfrm>
            <a:off x="10238741" y="5533601"/>
            <a:ext cx="1402741" cy="1055917"/>
          </a:xfrm>
          <a:prstGeom prst="rect">
            <a:avLst/>
          </a:prstGeom>
          <a:noFill/>
        </p:spPr>
        <p:txBody>
          <a:bodyPr wrap="square" lIns="91440" tIns="108000" rIns="91440" bIns="0" rtlCol="0" anchor="ctr">
            <a:spAutoFit/>
          </a:bodyPr>
          <a:lstStyle/>
          <a:p>
            <a:pPr algn="ctr">
              <a:lnSpc>
                <a:spcPts val="1000"/>
              </a:lnSpc>
            </a:pPr>
            <a:endParaRPr lang="en-US" sz="2400" spc="-100" dirty="0">
              <a:solidFill>
                <a:schemeClr val="tx1">
                  <a:lumMod val="75000"/>
                  <a:lumOff val="25000"/>
                </a:schemeClr>
              </a:solidFill>
              <a:latin typeface="Calibri Light"/>
              <a:ea typeface="Calibri Light"/>
              <a:cs typeface="Calibri Light"/>
            </a:endParaRPr>
          </a:p>
          <a:p>
            <a:pPr algn="ctr">
              <a:lnSpc>
                <a:spcPts val="1000"/>
              </a:lnSpc>
            </a:pPr>
            <a:r>
              <a:rPr lang="en-US" sz="2400" spc="-100" dirty="0">
                <a:solidFill>
                  <a:schemeClr val="tx1">
                    <a:lumMod val="75000"/>
                    <a:lumOff val="25000"/>
                  </a:schemeClr>
                </a:solidFill>
                <a:latin typeface="Calibri Light"/>
                <a:ea typeface="Calibri Light"/>
                <a:cs typeface="Calibri Light"/>
              </a:rPr>
              <a:t>By:</a:t>
            </a:r>
            <a:endParaRPr lang="en-US">
              <a:solidFill>
                <a:schemeClr val="tx1">
                  <a:lumMod val="75000"/>
                  <a:lumOff val="25000"/>
                </a:schemeClr>
              </a:solidFill>
              <a:latin typeface="Calibri Light"/>
              <a:ea typeface="Calibri"/>
              <a:cs typeface="Calibri"/>
            </a:endParaRPr>
          </a:p>
          <a:p>
            <a:pPr algn="ctr">
              <a:lnSpc>
                <a:spcPts val="1000"/>
              </a:lnSpc>
            </a:pPr>
            <a:endParaRPr lang="en-US" sz="2400" spc="-100" dirty="0">
              <a:solidFill>
                <a:schemeClr val="tx1">
                  <a:lumMod val="75000"/>
                  <a:lumOff val="25000"/>
                </a:schemeClr>
              </a:solidFill>
              <a:latin typeface="Calibri Light"/>
              <a:ea typeface="Calibri Light"/>
              <a:cs typeface="Calibri Light"/>
            </a:endParaRPr>
          </a:p>
          <a:p>
            <a:pPr algn="ctr">
              <a:lnSpc>
                <a:spcPts val="1000"/>
              </a:lnSpc>
            </a:pPr>
            <a:endParaRPr lang="en-US" sz="2400" spc="-100" dirty="0">
              <a:solidFill>
                <a:schemeClr val="tx1">
                  <a:lumMod val="75000"/>
                  <a:lumOff val="25000"/>
                </a:schemeClr>
              </a:solidFill>
              <a:latin typeface="Calibri Light"/>
              <a:ea typeface="Calibri Light"/>
              <a:cs typeface="Calibri Light"/>
            </a:endParaRPr>
          </a:p>
          <a:p>
            <a:pPr algn="ctr">
              <a:lnSpc>
                <a:spcPts val="1000"/>
              </a:lnSpc>
            </a:pPr>
            <a:r>
              <a:rPr lang="en-US" sz="2400" spc="-100" dirty="0">
                <a:solidFill>
                  <a:schemeClr val="tx1">
                    <a:lumMod val="75000"/>
                    <a:lumOff val="25000"/>
                  </a:schemeClr>
                </a:solidFill>
                <a:latin typeface="Calibri Light"/>
                <a:ea typeface="Calibri Light"/>
                <a:cs typeface="Calibri Light"/>
              </a:rPr>
              <a:t>Matthew</a:t>
            </a:r>
            <a:endParaRPr lang="en-US">
              <a:solidFill>
                <a:schemeClr val="tx1">
                  <a:lumMod val="75000"/>
                  <a:lumOff val="25000"/>
                </a:schemeClr>
              </a:solidFill>
              <a:latin typeface="Calibri Light"/>
              <a:ea typeface="+mn-lt"/>
              <a:cs typeface="+mn-lt"/>
            </a:endParaRPr>
          </a:p>
          <a:p>
            <a:pPr algn="ctr">
              <a:lnSpc>
                <a:spcPts val="1000"/>
              </a:lnSpc>
            </a:pPr>
            <a:endParaRPr lang="en-US" sz="2400" spc="-100" dirty="0">
              <a:solidFill>
                <a:schemeClr val="tx1">
                  <a:lumMod val="75000"/>
                  <a:lumOff val="25000"/>
                </a:schemeClr>
              </a:solidFill>
              <a:latin typeface="Calibri Light"/>
              <a:ea typeface="+mn-lt"/>
              <a:cs typeface="+mn-lt"/>
            </a:endParaRPr>
          </a:p>
          <a:p>
            <a:pPr algn="ctr">
              <a:lnSpc>
                <a:spcPts val="1000"/>
              </a:lnSpc>
            </a:pPr>
            <a:r>
              <a:rPr lang="en-US" sz="2400" spc="-100" dirty="0">
                <a:solidFill>
                  <a:schemeClr val="tx1">
                    <a:lumMod val="75000"/>
                    <a:lumOff val="25000"/>
                  </a:schemeClr>
                </a:solidFill>
                <a:latin typeface="Calibri Light"/>
                <a:ea typeface="+mn-lt"/>
                <a:cs typeface="+mn-lt"/>
              </a:rPr>
              <a:t>Leclerc</a:t>
            </a:r>
            <a:endParaRPr lang="en-US">
              <a:solidFill>
                <a:schemeClr val="tx1">
                  <a:lumMod val="75000"/>
                  <a:lumOff val="25000"/>
                </a:schemeClr>
              </a:solidFill>
              <a:latin typeface="Calibri Light"/>
              <a:ea typeface="Calibri"/>
              <a:cs typeface="Calibri"/>
            </a:endParaRP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p:blipFill>
        <p:spPr>
          <a:xfrm>
            <a:off x="6419272" y="-1"/>
            <a:ext cx="5772728" cy="6365579"/>
          </a:xfrm>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sz="4400" dirty="0"/>
              <a:t>Unleashing Agility</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en-US" dirty="0">
                <a:ea typeface="+mn-lt"/>
                <a:cs typeface="+mn-lt"/>
              </a:rPr>
              <a:t>Exploring the Power of the Scrum-Agile Approach</a:t>
            </a:r>
            <a:endParaRPr lang="en-US" dirty="0"/>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10773" y="752141"/>
            <a:ext cx="5472000" cy="3207244"/>
          </a:xfrm>
        </p:spPr>
        <p:txBody>
          <a:bodyPr>
            <a:normAutofit/>
          </a:bodyPr>
          <a:lstStyle/>
          <a:p>
            <a:pPr marL="0" indent="0">
              <a:buNone/>
            </a:pPr>
            <a:endParaRPr lang="en-US" sz="2000" dirty="0">
              <a:ea typeface="+mn-lt"/>
              <a:cs typeface="+mn-lt"/>
            </a:endParaRPr>
          </a:p>
          <a:p>
            <a:pPr lvl="1"/>
            <a:r>
              <a:rPr lang="en-US" sz="2000" dirty="0">
                <a:solidFill>
                  <a:schemeClr val="tx1"/>
                </a:solidFill>
                <a:latin typeface="Calibri"/>
                <a:ea typeface="+mn-lt"/>
                <a:cs typeface="Arial"/>
              </a:rPr>
              <a:t>Flexibility and adaptability</a:t>
            </a:r>
            <a:endParaRPr lang="en-US" sz="2000">
              <a:solidFill>
                <a:schemeClr val="tx1"/>
              </a:solidFill>
              <a:latin typeface="Calibri"/>
              <a:ea typeface="Calibri"/>
              <a:cs typeface="Calibri"/>
            </a:endParaRPr>
          </a:p>
          <a:p>
            <a:pPr lvl="1"/>
            <a:r>
              <a:rPr lang="en-US" sz="2000" dirty="0">
                <a:solidFill>
                  <a:schemeClr val="tx1"/>
                </a:solidFill>
                <a:latin typeface="Calibri"/>
                <a:ea typeface="+mn-lt"/>
                <a:cs typeface="Arial"/>
              </a:rPr>
              <a:t>Creativity and innovation</a:t>
            </a:r>
            <a:endParaRPr lang="en-US" sz="2000">
              <a:solidFill>
                <a:schemeClr val="tx1"/>
              </a:solidFill>
              <a:latin typeface="Calibri"/>
              <a:ea typeface="Calibri"/>
              <a:cs typeface="Calibri"/>
            </a:endParaRPr>
          </a:p>
          <a:p>
            <a:pPr lvl="1"/>
            <a:r>
              <a:rPr lang="en-US" sz="2000" dirty="0">
                <a:solidFill>
                  <a:schemeClr val="tx1"/>
                </a:solidFill>
                <a:latin typeface="Calibri"/>
                <a:ea typeface="+mn-lt"/>
                <a:cs typeface="Arial"/>
              </a:rPr>
              <a:t>Lower costs</a:t>
            </a:r>
            <a:endParaRPr lang="en-US" sz="2000">
              <a:solidFill>
                <a:schemeClr val="tx1"/>
              </a:solidFill>
              <a:latin typeface="Calibri"/>
              <a:ea typeface="Calibri"/>
              <a:cs typeface="Calibri"/>
            </a:endParaRPr>
          </a:p>
          <a:p>
            <a:pPr lvl="1"/>
            <a:r>
              <a:rPr lang="en-US" sz="2000" dirty="0">
                <a:solidFill>
                  <a:schemeClr val="tx1"/>
                </a:solidFill>
                <a:latin typeface="Calibri"/>
                <a:ea typeface="+mn-lt"/>
                <a:cs typeface="Arial"/>
              </a:rPr>
              <a:t>Quality improvement</a:t>
            </a:r>
            <a:endParaRPr lang="en-US" sz="2000">
              <a:solidFill>
                <a:schemeClr val="tx1"/>
              </a:solidFill>
              <a:latin typeface="Calibri"/>
              <a:ea typeface="Calibri"/>
              <a:cs typeface="Calibri"/>
            </a:endParaRPr>
          </a:p>
          <a:p>
            <a:pPr lvl="1"/>
            <a:r>
              <a:rPr lang="en-US" sz="2000" dirty="0">
                <a:solidFill>
                  <a:schemeClr val="tx1"/>
                </a:solidFill>
                <a:latin typeface="Calibri"/>
                <a:ea typeface="+mn-lt"/>
                <a:cs typeface="Arial"/>
              </a:rPr>
              <a:t>Organizational synergy</a:t>
            </a:r>
            <a:endParaRPr lang="en-US" sz="2000">
              <a:solidFill>
                <a:schemeClr val="tx1"/>
              </a:solidFill>
              <a:latin typeface="Calibri"/>
              <a:ea typeface="Calibri"/>
              <a:cs typeface="Calibri"/>
            </a:endParaRPr>
          </a:p>
          <a:p>
            <a:pPr lvl="1"/>
            <a:r>
              <a:rPr lang="en-US" sz="2000" dirty="0">
                <a:solidFill>
                  <a:schemeClr val="tx1"/>
                </a:solidFill>
                <a:latin typeface="Calibri"/>
                <a:ea typeface="+mn-lt"/>
                <a:cs typeface="Arial"/>
              </a:rPr>
              <a:t>Employee satisfaction</a:t>
            </a:r>
            <a:endParaRPr lang="en-US" sz="2000">
              <a:solidFill>
                <a:schemeClr val="tx1"/>
              </a:solidFill>
              <a:latin typeface="Calibri"/>
              <a:ea typeface="Calibri"/>
              <a:cs typeface="Calibri"/>
            </a:endParaRPr>
          </a:p>
          <a:p>
            <a:pPr lvl="1"/>
            <a:r>
              <a:rPr lang="en-US" sz="2000" dirty="0">
                <a:solidFill>
                  <a:schemeClr val="tx1"/>
                </a:solidFill>
                <a:latin typeface="Calibri"/>
                <a:ea typeface="+mn-lt"/>
                <a:cs typeface="Arial"/>
              </a:rPr>
              <a:t>Customer satisfaction (</a:t>
            </a:r>
            <a:r>
              <a:rPr lang="en-US" sz="2000" dirty="0">
                <a:solidFill>
                  <a:srgbClr val="05103E"/>
                </a:solidFill>
                <a:latin typeface="Calibri"/>
                <a:ea typeface="+mn-lt"/>
                <a:cs typeface="Times New Roman"/>
              </a:rPr>
              <a:t>Peek, S. (2023))</a:t>
            </a:r>
            <a:endParaRPr lang="en-US" sz="2000" dirty="0">
              <a:solidFill>
                <a:schemeClr val="tx1"/>
              </a:solidFill>
              <a:latin typeface="Calibri"/>
              <a:ea typeface="Calibri" panose="020F0502020204030204"/>
              <a:cs typeface="Calibri" panose="020F0502020204030204"/>
            </a:endParaRPr>
          </a:p>
          <a:p>
            <a:pPr marL="457200" indent="-457200"/>
            <a:endParaRPr lang="en-US"/>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xfrm>
            <a:off x="8610600" y="6362122"/>
            <a:ext cx="2743200" cy="503671"/>
          </a:xfrm>
          <a:solidFill>
            <a:schemeClr val="tx1">
              <a:lumMod val="95000"/>
              <a:lumOff val="5000"/>
            </a:schemeClr>
          </a:solidFill>
        </p:spPr>
        <p:txBody>
          <a:bodyPr/>
          <a:lstStyle/>
          <a:p>
            <a:fld id="{19B51A1E-902D-48AF-9020-955120F399B6}" type="slidenum">
              <a:rPr lang="en-US" smtClean="0"/>
              <a:pPr/>
              <a:t>2</a:t>
            </a:fld>
            <a:endParaRPr lang="en-US" dirty="0"/>
          </a:p>
        </p:txBody>
      </p:sp>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5" name="TextBox 4">
            <a:extLst>
              <a:ext uri="{FF2B5EF4-FFF2-40B4-BE49-F238E27FC236}">
                <a16:creationId xmlns:a16="http://schemas.microsoft.com/office/drawing/2014/main" id="{2E9CDFFA-5589-EDB2-5CBC-DBC61568A262}"/>
              </a:ext>
            </a:extLst>
          </p:cNvPr>
          <p:cNvSpPr txBox="1"/>
          <p:nvPr/>
        </p:nvSpPr>
        <p:spPr>
          <a:xfrm>
            <a:off x="-80817" y="-1"/>
            <a:ext cx="660515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Benefits to Scrum-Agile Approach.</a:t>
            </a:r>
            <a:endParaRPr lang="en-US" sz="2400"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5" r="5"/>
          <a:stretch/>
        </p:blipFill>
        <p:spPr/>
      </p:pic>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5551055" y="-569"/>
            <a:ext cx="6641900" cy="1124345"/>
          </a:xfrm>
        </p:spPr>
        <p:txBody>
          <a:bodyPr>
            <a:normAutofit/>
          </a:bodyPr>
          <a:lstStyle/>
          <a:p>
            <a:r>
              <a:rPr lang="en-US" sz="4800" b="0" dirty="0">
                <a:ea typeface="+mj-lt"/>
                <a:cs typeface="+mj-lt"/>
              </a:rPr>
              <a:t>Roles in a Scrum-Agile Team</a:t>
            </a:r>
            <a:endParaRPr lang="en-US" sz="4800"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5551289" y="1123777"/>
            <a:ext cx="6641626" cy="867245"/>
          </a:xfrm>
        </p:spPr>
        <p:txBody>
          <a:bodyPr vert="horz" lIns="180000" tIns="180000" rIns="180000" bIns="180000" rtlCol="0" anchor="t">
            <a:noAutofit/>
          </a:bodyPr>
          <a:lstStyle/>
          <a:p>
            <a:r>
              <a:rPr lang="en-US" sz="2000" dirty="0">
                <a:ea typeface="+mn-lt"/>
                <a:cs typeface="+mn-lt"/>
              </a:rPr>
              <a:t>Primary roles in a Scrum-agile team: Product Owner, Scrum Master, and Development Team (Developer/Tester).</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6299545" y="1939466"/>
            <a:ext cx="5472000" cy="4356441"/>
          </a:xfrm>
        </p:spPr>
        <p:txBody>
          <a:bodyPr vert="horz" lIns="91440" tIns="45720" rIns="91440" bIns="45720" rtlCol="0" anchor="t">
            <a:normAutofit/>
          </a:bodyPr>
          <a:lstStyle/>
          <a:p>
            <a:pPr marL="283210" indent="-283210">
              <a:spcBef>
                <a:spcPts val="0"/>
              </a:spcBef>
              <a:buNone/>
            </a:pPr>
            <a:r>
              <a:rPr lang="en-US" sz="1800" b="1" dirty="0">
                <a:ea typeface="+mn-lt"/>
                <a:cs typeface="+mn-lt"/>
              </a:rPr>
              <a:t>Product Owner</a:t>
            </a:r>
            <a:r>
              <a:rPr lang="en-US" sz="1800" dirty="0">
                <a:ea typeface="+mn-lt"/>
                <a:cs typeface="+mn-lt"/>
              </a:rPr>
              <a:t>: Serves as the representative of the product, ensuring that the team focuses on the most valuable priorities and aligns with the customer's needs and expectations.</a:t>
            </a:r>
            <a:endParaRPr lang="en-US" sz="1800" dirty="0">
              <a:ea typeface="Calibri" panose="020F0502020204030204"/>
              <a:cs typeface="Calibri" panose="020F0502020204030204"/>
            </a:endParaRPr>
          </a:p>
          <a:p>
            <a:pPr marL="283210" indent="-283210">
              <a:spcBef>
                <a:spcPts val="0"/>
              </a:spcBef>
              <a:buNone/>
            </a:pPr>
            <a:endParaRPr lang="en-US" sz="1800" dirty="0">
              <a:ea typeface="Calibri" panose="020F0502020204030204"/>
              <a:cs typeface="Calibri" panose="020F0502020204030204"/>
            </a:endParaRPr>
          </a:p>
          <a:p>
            <a:pPr marL="283210" indent="-283210">
              <a:spcBef>
                <a:spcPts val="0"/>
              </a:spcBef>
              <a:buNone/>
            </a:pPr>
            <a:r>
              <a:rPr lang="en-US" sz="1800" b="1" dirty="0">
                <a:ea typeface="+mn-lt"/>
                <a:cs typeface="+mn-lt"/>
              </a:rPr>
              <a:t>Scrum Master</a:t>
            </a:r>
            <a:r>
              <a:rPr lang="en-US" sz="1800" dirty="0">
                <a:ea typeface="+mn-lt"/>
                <a:cs typeface="+mn-lt"/>
              </a:rPr>
              <a:t>: Facilitates the Scrum process, acting as a guide and coach to the team. They remove obstacles and provide support, fostering a productive and collaborative environment.</a:t>
            </a:r>
            <a:endParaRPr lang="en-US" sz="1800" dirty="0">
              <a:ea typeface="Calibri" panose="020F0502020204030204"/>
              <a:cs typeface="Calibri" panose="020F0502020204030204"/>
            </a:endParaRPr>
          </a:p>
          <a:p>
            <a:pPr marL="283210" indent="-283210">
              <a:spcBef>
                <a:spcPts val="0"/>
              </a:spcBef>
              <a:buNone/>
            </a:pPr>
            <a:endParaRPr lang="en-US" sz="1800" dirty="0">
              <a:ea typeface="Calibri" panose="020F0502020204030204"/>
              <a:cs typeface="Calibri" panose="020F0502020204030204"/>
            </a:endParaRPr>
          </a:p>
          <a:p>
            <a:pPr marL="283210" indent="-283210">
              <a:spcBef>
                <a:spcPts val="0"/>
              </a:spcBef>
              <a:buNone/>
            </a:pPr>
            <a:r>
              <a:rPr lang="en-US" sz="1800" b="1" dirty="0">
                <a:ea typeface="+mn-lt"/>
                <a:cs typeface="+mn-lt"/>
              </a:rPr>
              <a:t>Development Team</a:t>
            </a:r>
            <a:r>
              <a:rPr lang="en-US" sz="1800" dirty="0">
                <a:ea typeface="+mn-lt"/>
                <a:cs typeface="+mn-lt"/>
              </a:rPr>
              <a:t>: Takes on the responsibility of delivering &amp; testing the product. They are self-organizing and cross-functional, working together to accomplish tasks and achieve the goals set forth by the Product Owner and customer.</a:t>
            </a:r>
            <a:endParaRPr lang="en-US" sz="1800" dirty="0">
              <a:ea typeface="Calibri" panose="020F0502020204030204"/>
              <a:cs typeface="Calibri" panose="020F0502020204030204"/>
            </a:endParaRPr>
          </a:p>
          <a:p>
            <a:pPr marL="283210" indent="-283210">
              <a:spcBef>
                <a:spcPts val="0"/>
              </a:spcBef>
              <a:buNone/>
            </a:pPr>
            <a:endParaRPr lang="en-US" sz="1800" dirty="0">
              <a:ea typeface="Calibri"/>
              <a:cs typeface="Calibri"/>
            </a:endParaRP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Desk with computer, phone, book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6" r="6"/>
          <a:stretch/>
        </p:blipFill>
        <p:spPr>
          <a:xfrm>
            <a:off x="0" y="5772"/>
            <a:ext cx="6628679" cy="4310489"/>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554518" y="11157"/>
            <a:ext cx="6631709" cy="1274364"/>
          </a:xfrm>
        </p:spPr>
        <p:txBody>
          <a:bodyPr/>
          <a:lstStyle/>
          <a:p>
            <a:r>
              <a:rPr lang="en-US" sz="4000" b="0">
                <a:ea typeface="+mj-lt"/>
                <a:cs typeface="+mj-lt"/>
              </a:rPr>
              <a:t>Phases of the SDLC in Agile Approach</a:t>
            </a:r>
            <a:endParaRPr lang="en-US" sz="400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2" name="TextBox 1">
            <a:extLst>
              <a:ext uri="{FF2B5EF4-FFF2-40B4-BE49-F238E27FC236}">
                <a16:creationId xmlns:a16="http://schemas.microsoft.com/office/drawing/2014/main" id="{58EA8964-5275-0A09-980F-626076A162DE}"/>
              </a:ext>
            </a:extLst>
          </p:cNvPr>
          <p:cNvSpPr txBox="1"/>
          <p:nvPr/>
        </p:nvSpPr>
        <p:spPr>
          <a:xfrm>
            <a:off x="6240318" y="1062182"/>
            <a:ext cx="5951679" cy="5078313"/>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Sprint Planning</a:t>
            </a:r>
            <a:r>
              <a:rPr lang="en-US" dirty="0">
                <a:ea typeface="+mn-lt"/>
                <a:cs typeface="+mn-lt"/>
              </a:rPr>
              <a:t>: Assess and prioritize user stories, selecting those to be worked on during the sprint, and create a sprint backlog that outlines the tasks needed to fulfill the selected user stories.  </a:t>
            </a:r>
            <a:endParaRPr lang="en-US"/>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Sprint Execution</a:t>
            </a:r>
            <a:r>
              <a:rPr lang="en-US" dirty="0">
                <a:ea typeface="+mn-lt"/>
                <a:cs typeface="+mn-lt"/>
              </a:rPr>
              <a:t>: Actively develop, test, and integrate the product increment according to the user stories and tasks identified in the sprint backlog.  </a:t>
            </a:r>
            <a:endParaRPr lang="en-US">
              <a:ea typeface="Calibri" panose="020F0502020204030204"/>
              <a:cs typeface="Calibri" panose="020F0502020204030204"/>
            </a:endParaRPr>
          </a:p>
          <a:p>
            <a:pPr marL="285750" indent="-285750">
              <a:buFont typeface="Arial"/>
              <a:buChar char="•"/>
            </a:pPr>
            <a:endParaRPr lang="en-US">
              <a:ea typeface="+mn-lt"/>
              <a:cs typeface="+mn-lt"/>
            </a:endParaRPr>
          </a:p>
          <a:p>
            <a:pPr marL="285750" indent="-285750">
              <a:buFont typeface="Arial"/>
              <a:buChar char="•"/>
            </a:pPr>
            <a:r>
              <a:rPr lang="en-US" b="1" dirty="0">
                <a:ea typeface="+mn-lt"/>
                <a:cs typeface="+mn-lt"/>
              </a:rPr>
              <a:t>Sprint Review</a:t>
            </a:r>
            <a:r>
              <a:rPr lang="en-US" dirty="0">
                <a:ea typeface="+mn-lt"/>
                <a:cs typeface="+mn-lt"/>
              </a:rPr>
              <a:t>: Conduct a demonstration of the completed increment to stakeholders, seeking their feedback and incorporating it into future iterations.  </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Sprint Retrospective</a:t>
            </a:r>
            <a:r>
              <a:rPr lang="en-US" dirty="0">
                <a:ea typeface="+mn-lt"/>
                <a:cs typeface="+mn-lt"/>
              </a:rPr>
              <a:t>: Engage in a reflective session to review the sprint, identify successes, and areas for improvement, with the aim of enhancing team performance and optimizing processes in subsequent sprints. (</a:t>
            </a:r>
            <a:r>
              <a:rPr lang="en-US" dirty="0">
                <a:latin typeface="Calibri"/>
                <a:ea typeface="+mn-lt"/>
                <a:cs typeface="Times New Roman"/>
              </a:rPr>
              <a:t>Nehra, M. (2022, May 11))</a:t>
            </a:r>
            <a:endParaRPr lang="en-US" dirty="0">
              <a:latin typeface="Calibri"/>
              <a:ea typeface="Calibri"/>
              <a:cs typeface="Calibri"/>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conference room">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t="45" b="45"/>
          <a:stretch/>
        </p:blipFill>
        <p:spPr>
          <a:xfrm>
            <a:off x="0" y="964047"/>
            <a:ext cx="8029863" cy="4195032"/>
          </a:xfrm>
        </p:spPr>
      </p:pic>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a:solidFill>
            <a:schemeClr val="tx1"/>
          </a:solidFill>
        </p:spPr>
        <p:txBody>
          <a:bodyPr/>
          <a:lstStyle/>
          <a:p>
            <a:fld id="{19B51A1E-902D-48AF-9020-955120F399B6}" type="slidenum">
              <a:rPr lang="en-US" smtClean="0"/>
              <a:pPr/>
              <a:t>5</a:t>
            </a:fld>
            <a:endParaRPr lang="en-US" dirty="0"/>
          </a:p>
        </p:txBody>
      </p:sp>
      <p:sp>
        <p:nvSpPr>
          <p:cNvPr id="15" name="Title 14" hidden="1">
            <a:extLst>
              <a:ext uri="{FF2B5EF4-FFF2-40B4-BE49-F238E27FC236}">
                <a16:creationId xmlns:a16="http://schemas.microsoft.com/office/drawing/2014/main" id="{57449059-8E74-4D74-9455-28330314E8EC}"/>
              </a:ext>
            </a:extLst>
          </p:cNvPr>
          <p:cNvSpPr>
            <a:spLocks noGrp="1"/>
          </p:cNvSpPr>
          <p:nvPr>
            <p:ph type="title"/>
          </p:nvPr>
        </p:nvSpPr>
        <p:spPr/>
        <p:txBody>
          <a:bodyPr/>
          <a:lstStyle/>
          <a:p>
            <a:r>
              <a:rPr lang="en-US" dirty="0"/>
              <a:t>title</a:t>
            </a:r>
          </a:p>
        </p:txBody>
      </p:sp>
      <p:sp>
        <p:nvSpPr>
          <p:cNvPr id="3" name="Title 1">
            <a:extLst>
              <a:ext uri="{FF2B5EF4-FFF2-40B4-BE49-F238E27FC236}">
                <a16:creationId xmlns:a16="http://schemas.microsoft.com/office/drawing/2014/main" id="{5F97C196-610D-8D4A-5794-3330B7BCB27C}"/>
              </a:ext>
            </a:extLst>
          </p:cNvPr>
          <p:cNvSpPr txBox="1">
            <a:spLocks/>
          </p:cNvSpPr>
          <p:nvPr/>
        </p:nvSpPr>
        <p:spPr>
          <a:xfrm>
            <a:off x="-36945" y="-569"/>
            <a:ext cx="12172172" cy="13148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ea typeface="+mj-lt"/>
                <a:cs typeface="+mj-lt"/>
              </a:rPr>
              <a:t>Contrasting Waterfall and Agile Development Approaches</a:t>
            </a:r>
            <a:endParaRPr lang="en-US" sz="4000" dirty="0"/>
          </a:p>
        </p:txBody>
      </p:sp>
      <p:sp>
        <p:nvSpPr>
          <p:cNvPr id="9" name="TextBox 8">
            <a:extLst>
              <a:ext uri="{FF2B5EF4-FFF2-40B4-BE49-F238E27FC236}">
                <a16:creationId xmlns:a16="http://schemas.microsoft.com/office/drawing/2014/main" id="{C7479D4E-6708-2F91-5C8F-E2E231613627}"/>
              </a:ext>
            </a:extLst>
          </p:cNvPr>
          <p:cNvSpPr txBox="1"/>
          <p:nvPr/>
        </p:nvSpPr>
        <p:spPr>
          <a:xfrm>
            <a:off x="8174181" y="1062182"/>
            <a:ext cx="389081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key difference between Agile vs. Waterfall is that Waterfall breaks down software development into isolated phases that flow into each other, while Agile advocates iterative development cycles in which multiple lifecycle phases can run in parallel. (</a:t>
            </a:r>
            <a:r>
              <a:rPr lang="en-US" err="1">
                <a:latin typeface="Calibri"/>
                <a:ea typeface="+mn-lt"/>
                <a:cs typeface="Times New Roman"/>
              </a:rPr>
              <a:t>DeClute</a:t>
            </a:r>
            <a:r>
              <a:rPr lang="en-US" dirty="0">
                <a:latin typeface="Calibri"/>
                <a:ea typeface="+mn-lt"/>
                <a:cs typeface="Times New Roman"/>
              </a:rPr>
              <a:t>, D. (2022)).</a:t>
            </a:r>
            <a:endParaRPr lang="en-US"/>
          </a:p>
          <a:p>
            <a:pPr marL="285750" indent="-285750">
              <a:buFont typeface="Arial"/>
              <a:buChar char="•"/>
            </a:pPr>
            <a:endParaRPr lang="en-US" dirty="0">
              <a:latin typeface="Calibri"/>
              <a:ea typeface="Calibri"/>
              <a:cs typeface="Times New Roman"/>
            </a:endParaRPr>
          </a:p>
          <a:p>
            <a:pPr marL="285750" indent="-285750">
              <a:buFont typeface="Arial"/>
              <a:buChar char="•"/>
            </a:pPr>
            <a:r>
              <a:rPr lang="en-US" dirty="0">
                <a:latin typeface="Calibri"/>
                <a:ea typeface="Calibri"/>
                <a:cs typeface="Times New Roman"/>
              </a:rPr>
              <a:t>When Problems arise with the waterfall approach? C</a:t>
            </a:r>
            <a:r>
              <a:rPr lang="en-US" dirty="0">
                <a:ea typeface="+mn-lt"/>
                <a:cs typeface="+mn-lt"/>
              </a:rPr>
              <a:t>hanging requirements would have required restarting development from an earlier phase, causing delays and potential rework.</a:t>
            </a:r>
          </a:p>
        </p:txBody>
      </p:sp>
    </p:spTree>
    <p:extLst>
      <p:ext uri="{BB962C8B-B14F-4D97-AF65-F5344CB8AC3E}">
        <p14:creationId xmlns:p14="http://schemas.microsoft.com/office/powerpoint/2010/main" val="665219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299B6D2-529E-B6F6-848D-5118852F95A1}"/>
              </a:ext>
            </a:extLst>
          </p:cNvPr>
          <p:cNvSpPr>
            <a:spLocks noGrp="1"/>
          </p:cNvSpPr>
          <p:nvPr>
            <p:ph type="title"/>
          </p:nvPr>
        </p:nvSpPr>
        <p:spPr>
          <a:xfrm>
            <a:off x="7255564" y="834888"/>
            <a:ext cx="4314645" cy="1268958"/>
          </a:xfrm>
        </p:spPr>
        <p:txBody>
          <a:bodyPr vert="horz" lIns="91440" tIns="45720" rIns="91440" bIns="45720" rtlCol="0" anchor="b">
            <a:normAutofit/>
          </a:bodyPr>
          <a:lstStyle/>
          <a:p>
            <a:pPr algn="l"/>
            <a:r>
              <a:rPr lang="en-US" sz="3200">
                <a:solidFill>
                  <a:schemeClr val="tx1"/>
                </a:solidFill>
              </a:rPr>
              <a:t>Factors when choosing an approach (Agile vs Waterfall)</a:t>
            </a:r>
            <a:endParaRPr lang="en-US" sz="3200" dirty="0">
              <a:solidFill>
                <a:schemeClr val="tx1"/>
              </a:solidFill>
            </a:endParaRPr>
          </a:p>
        </p:txBody>
      </p:sp>
      <p:pic>
        <p:nvPicPr>
          <p:cNvPr id="6" name="Picture 6" descr="A city skyline with many buildings&#10;&#10;Description automatically generated with low confidence">
            <a:extLst>
              <a:ext uri="{FF2B5EF4-FFF2-40B4-BE49-F238E27FC236}">
                <a16:creationId xmlns:a16="http://schemas.microsoft.com/office/drawing/2014/main" id="{A8BB4CA8-2096-6126-E8D1-E8DF638E052A}"/>
              </a:ext>
            </a:extLst>
          </p:cNvPr>
          <p:cNvPicPr>
            <a:picLocks noGrp="1" noChangeAspect="1"/>
          </p:cNvPicPr>
          <p:nvPr>
            <p:ph type="pic" sz="quarter" idx="14"/>
          </p:nvPr>
        </p:nvPicPr>
        <p:blipFill rotWithShape="1">
          <a:blip r:embed="rId2"/>
          <a:srcRect l="19840" r="24572"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2" name="Rectangle 2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9712BA5A-0B9B-A5A1-91C1-8E0878FA464F}"/>
              </a:ext>
            </a:extLst>
          </p:cNvPr>
          <p:cNvSpPr>
            <a:spLocks noGrp="1"/>
          </p:cNvSpPr>
          <p:nvPr>
            <p:ph sz="half" idx="1"/>
          </p:nvPr>
        </p:nvSpPr>
        <p:spPr>
          <a:xfrm>
            <a:off x="7255563" y="2557587"/>
            <a:ext cx="4297327" cy="4202226"/>
          </a:xfrm>
        </p:spPr>
        <p:txBody>
          <a:bodyPr vert="horz" lIns="91440" tIns="45720" rIns="91440" bIns="45720" rtlCol="0" anchor="t">
            <a:noAutofit/>
          </a:bodyPr>
          <a:lstStyle/>
          <a:p>
            <a:pPr marL="283210">
              <a:spcBef>
                <a:spcPts val="0"/>
              </a:spcBef>
              <a:spcAft>
                <a:spcPts val="600"/>
              </a:spcAft>
            </a:pPr>
            <a:r>
              <a:rPr lang="en-US" sz="1200" b="1" dirty="0">
                <a:solidFill>
                  <a:schemeClr val="tx1"/>
                </a:solidFill>
              </a:rPr>
              <a:t>Risk tolerance</a:t>
            </a:r>
            <a:r>
              <a:rPr lang="en-US" sz="1200" dirty="0">
                <a:solidFill>
                  <a:schemeClr val="tx1"/>
                </a:solidFill>
              </a:rPr>
              <a:t>: While the Waterfall approach offers more predictability and is suitable for projects with low tolerance for uncertainty, Agile embraces and effectively manages risks inherent in dynamic environments, enabling iterative and incremental development to mitigate potential challenges.    </a:t>
            </a:r>
            <a:endParaRPr lang="en-US" sz="1200" dirty="0">
              <a:solidFill>
                <a:schemeClr val="tx1"/>
              </a:solidFill>
              <a:ea typeface="Calibri"/>
              <a:cs typeface="Calibri"/>
            </a:endParaRPr>
          </a:p>
          <a:p>
            <a:pPr marL="283210">
              <a:spcBef>
                <a:spcPts val="0"/>
              </a:spcBef>
              <a:spcAft>
                <a:spcPts val="600"/>
              </a:spcAft>
            </a:pPr>
            <a:endParaRPr lang="en-US" sz="1200" dirty="0">
              <a:solidFill>
                <a:schemeClr val="tx1"/>
              </a:solidFill>
              <a:ea typeface="Calibri"/>
              <a:cs typeface="Calibri"/>
            </a:endParaRPr>
          </a:p>
          <a:p>
            <a:pPr marL="283210">
              <a:spcBef>
                <a:spcPts val="0"/>
              </a:spcBef>
              <a:spcAft>
                <a:spcPts val="600"/>
              </a:spcAft>
            </a:pPr>
            <a:r>
              <a:rPr lang="en-US" sz="1200" dirty="0">
                <a:solidFill>
                  <a:schemeClr val="tx1"/>
                </a:solidFill>
              </a:rPr>
              <a:t>Waterfall is best for projects with concrete timelines and well-defined deliverables. If your major project constraints are well understood and documented, Waterfall is likely the best approach.   The Agile methodology was created for projects where the significant constraints are not well understood. If your project involves developing a new product, the scope and timeline may be difficult to determine in advance. Agile is flexible.</a:t>
            </a:r>
            <a:endParaRPr lang="en-US" sz="1200" dirty="0">
              <a:solidFill>
                <a:schemeClr val="tx1"/>
              </a:solidFill>
              <a:ea typeface="Calibri"/>
              <a:cs typeface="Calibri"/>
            </a:endParaRPr>
          </a:p>
          <a:p>
            <a:pPr marL="283210">
              <a:spcBef>
                <a:spcPts val="0"/>
              </a:spcBef>
              <a:spcAft>
                <a:spcPts val="600"/>
              </a:spcAft>
            </a:pPr>
            <a:endParaRPr lang="en-US" sz="1200" dirty="0">
              <a:solidFill>
                <a:schemeClr val="tx1"/>
              </a:solidFill>
              <a:ea typeface="Calibri"/>
              <a:cs typeface="Calibri"/>
            </a:endParaRPr>
          </a:p>
          <a:p>
            <a:pPr marL="283210">
              <a:spcBef>
                <a:spcPts val="0"/>
              </a:spcBef>
              <a:spcAft>
                <a:spcPts val="600"/>
              </a:spcAft>
            </a:pPr>
            <a:r>
              <a:rPr lang="en-US" sz="1200" b="1" dirty="0">
                <a:solidFill>
                  <a:schemeClr val="tx1"/>
                </a:solidFill>
              </a:rPr>
              <a:t>Team collaboration</a:t>
            </a:r>
            <a:r>
              <a:rPr lang="en-US" sz="1200" dirty="0">
                <a:solidFill>
                  <a:schemeClr val="tx1"/>
                </a:solidFill>
              </a:rPr>
              <a:t>: Agile methodologies prioritize and encourage close collaboration among team members and stakeholders throughout the project, fostering effective communication, knowledge sharing, and alignment towards project goals.</a:t>
            </a:r>
            <a:endParaRPr lang="en-US" sz="1200" dirty="0">
              <a:solidFill>
                <a:schemeClr val="tx1"/>
              </a:solidFill>
              <a:ea typeface="Calibri"/>
              <a:cs typeface="Calibri"/>
            </a:endParaRPr>
          </a:p>
        </p:txBody>
      </p:sp>
    </p:spTree>
    <p:extLst>
      <p:ext uri="{BB962C8B-B14F-4D97-AF65-F5344CB8AC3E}">
        <p14:creationId xmlns:p14="http://schemas.microsoft.com/office/powerpoint/2010/main" val="188868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a:ext>
            </a:extLst>
          </a:blip>
          <a:srcRect l="15974" t="9091" r="4164"/>
          <a:stretch/>
        </p:blipFill>
        <p:spPr>
          <a:xfrm>
            <a:off x="20" y="10"/>
            <a:ext cx="8668492" cy="6857990"/>
          </a:xfrm>
          <a:prstGeom prst="rect">
            <a:avLst/>
          </a:prstGeom>
        </p:spPr>
      </p:pic>
      <p:sp>
        <p:nvSpPr>
          <p:cNvPr id="51" name="Rectangle 5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7848600" y="1122363"/>
            <a:ext cx="4023360" cy="3204134"/>
          </a:xfrm>
        </p:spPr>
        <p:txBody>
          <a:bodyPr vert="horz" lIns="91440" tIns="45720" rIns="91440" bIns="45720" rtlCol="0" anchor="b">
            <a:normAutofit/>
          </a:bodyPr>
          <a:lstStyle/>
          <a:p>
            <a:pPr algn="l"/>
            <a:r>
              <a:rPr lang="en-US" sz="4800"/>
              <a:t>Thank You</a:t>
            </a:r>
          </a:p>
        </p:txBody>
      </p:sp>
      <p:sp>
        <p:nvSpPr>
          <p:cNvPr id="53" name="Rectangle 5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5" name="Rectangle 5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xfrm>
            <a:off x="11150138" y="6356350"/>
            <a:ext cx="721822" cy="365125"/>
          </a:xfrm>
        </p:spPr>
        <p:txBody>
          <a:bodyPr vert="horz" lIns="91440" tIns="45720" rIns="91440" bIns="45720" rtlCol="0" anchor="ctr">
            <a:normAutofit/>
          </a:bodyPr>
          <a:lstStyle/>
          <a:p>
            <a:pPr>
              <a:spcAft>
                <a:spcPts val="600"/>
              </a:spcAft>
              <a:defRPr/>
            </a:pPr>
            <a:fld id="{19B51A1E-902D-48AF-9020-955120F399B6}" type="slidenum">
              <a:rPr lang="en-US">
                <a:solidFill>
                  <a:schemeClr val="tx1">
                    <a:lumMod val="50000"/>
                    <a:lumOff val="50000"/>
                  </a:schemeClr>
                </a:solidFill>
                <a:latin typeface="Calibri" panose="020F0502020204030204"/>
              </a:rPr>
              <a:pPr>
                <a:spcAft>
                  <a:spcPts val="600"/>
                </a:spcAft>
                <a:defRPr/>
              </a:pPr>
              <a:t>7</a:t>
            </a:fld>
            <a:endParaRPr lang="en-US">
              <a:solidFill>
                <a:schemeClr val="tx1">
                  <a:lumMod val="50000"/>
                  <a:lumOff val="50000"/>
                </a:schemeClr>
              </a:solidFill>
              <a:latin typeface="Calibri" panose="020F0502020204030204"/>
            </a:endParaRPr>
          </a:p>
        </p:txBody>
      </p:sp>
      <p:sp>
        <p:nvSpPr>
          <p:cNvPr id="21" name="TextBox 20">
            <a:extLst>
              <a:ext uri="{FF2B5EF4-FFF2-40B4-BE49-F238E27FC236}">
                <a16:creationId xmlns:a16="http://schemas.microsoft.com/office/drawing/2014/main" id="{B8A9BD38-075F-4E79-9593-D687F4429C36}"/>
              </a:ext>
            </a:extLst>
          </p:cNvPr>
          <p:cNvSpPr txBox="1"/>
          <p:nvPr/>
        </p:nvSpPr>
        <p:spPr>
          <a:xfrm>
            <a:off x="7931727" y="4595090"/>
            <a:ext cx="38561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By: Matthew R. Leclerc</a:t>
            </a:r>
            <a:endParaRPr lang="en-US" dirty="0"/>
          </a:p>
        </p:txBody>
      </p:sp>
    </p:spTree>
    <p:extLst>
      <p:ext uri="{BB962C8B-B14F-4D97-AF65-F5344CB8AC3E}">
        <p14:creationId xmlns:p14="http://schemas.microsoft.com/office/powerpoint/2010/main" val="415367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6DAC7-403C-215C-F535-4F53AC355CDF}"/>
              </a:ext>
            </a:extLst>
          </p:cNvPr>
          <p:cNvSpPr>
            <a:spLocks noGrp="1"/>
          </p:cNvSpPr>
          <p:nvPr>
            <p:ph type="title"/>
          </p:nvPr>
        </p:nvSpPr>
        <p:spPr/>
        <p:txBody>
          <a:bodyPr/>
          <a:lstStyle/>
          <a:p>
            <a:pPr algn="ctr"/>
            <a:r>
              <a:rPr lang="en-US" b="1" dirty="0">
                <a:ea typeface="Calibri Light" panose="020F0302020204030204"/>
                <a:cs typeface="Calibri Light" panose="020F0302020204030204"/>
              </a:rPr>
              <a:t>Sources</a:t>
            </a:r>
          </a:p>
        </p:txBody>
      </p:sp>
      <p:sp>
        <p:nvSpPr>
          <p:cNvPr id="3" name="Content Placeholder 2">
            <a:extLst>
              <a:ext uri="{FF2B5EF4-FFF2-40B4-BE49-F238E27FC236}">
                <a16:creationId xmlns:a16="http://schemas.microsoft.com/office/drawing/2014/main" id="{56900834-8B7D-1377-D6FC-6B522244FCE5}"/>
              </a:ext>
            </a:extLst>
          </p:cNvPr>
          <p:cNvSpPr>
            <a:spLocks noGrp="1"/>
          </p:cNvSpPr>
          <p:nvPr>
            <p:ph idx="1"/>
          </p:nvPr>
        </p:nvSpPr>
        <p:spPr/>
        <p:txBody>
          <a:bodyPr vert="horz" lIns="91440" tIns="45720" rIns="91440" bIns="45720" rtlCol="0" anchor="t">
            <a:normAutofit/>
          </a:bodyPr>
          <a:lstStyle/>
          <a:p>
            <a:r>
              <a:rPr lang="en-US" sz="2000" dirty="0">
                <a:latin typeface="Times New Roman"/>
                <a:cs typeface="Times New Roman"/>
              </a:rPr>
              <a:t>Peek, S. (2023). What Is Agile Scrum Methodology? </a:t>
            </a:r>
            <a:r>
              <a:rPr lang="en-US" sz="2000" i="1" dirty="0">
                <a:latin typeface="Times New Roman"/>
                <a:cs typeface="Times New Roman"/>
              </a:rPr>
              <a:t>Business News Daily</a:t>
            </a:r>
            <a:r>
              <a:rPr lang="en-US" sz="2000" dirty="0">
                <a:latin typeface="Times New Roman"/>
                <a:cs typeface="Times New Roman"/>
              </a:rPr>
              <a:t>. </a:t>
            </a:r>
            <a:r>
              <a:rPr lang="en-US" sz="2000" dirty="0">
                <a:latin typeface="Times New Roman"/>
                <a:cs typeface="Times New Roman"/>
                <a:hlinkClick r:id="rId2"/>
              </a:rPr>
              <a:t>https://www.businessnewsdaily.com/4987-what-is-agile-scrum-methodology.html</a:t>
            </a:r>
            <a:r>
              <a:rPr lang="en-US" sz="2000" dirty="0">
                <a:latin typeface="Times New Roman"/>
                <a:cs typeface="Times New Roman"/>
              </a:rPr>
              <a:t>#</a:t>
            </a:r>
            <a:endParaRPr lang="en-US" sz="2000" dirty="0">
              <a:ea typeface="Calibri" panose="020F0502020204030204"/>
              <a:cs typeface="Calibri" panose="020F0502020204030204"/>
            </a:endParaRPr>
          </a:p>
          <a:p>
            <a:r>
              <a:rPr lang="en-US" sz="2000" dirty="0">
                <a:latin typeface="Times New Roman"/>
                <a:ea typeface="Calibri"/>
                <a:cs typeface="Times New Roman"/>
              </a:rPr>
              <a:t>Nehra, M. (2022, May 11). 6 Stages of the Agile Development Lifecycle. </a:t>
            </a:r>
            <a:r>
              <a:rPr lang="en-US" sz="2000" i="1" dirty="0">
                <a:latin typeface="Times New Roman"/>
                <a:ea typeface="Calibri"/>
                <a:cs typeface="Times New Roman"/>
              </a:rPr>
              <a:t>decipherzone.com</a:t>
            </a:r>
            <a:r>
              <a:rPr lang="en-US" sz="2000" dirty="0">
                <a:latin typeface="Times New Roman"/>
                <a:ea typeface="Calibri"/>
                <a:cs typeface="Times New Roman"/>
              </a:rPr>
              <a:t>. </a:t>
            </a:r>
            <a:r>
              <a:rPr lang="en-US" sz="2000" dirty="0">
                <a:latin typeface="Times New Roman"/>
                <a:ea typeface="Calibri"/>
                <a:cs typeface="Times New Roman"/>
                <a:hlinkClick r:id="rId3"/>
              </a:rPr>
              <a:t>https://www.decipherzone.com/blog-detail/agile-development-lifecycle</a:t>
            </a:r>
            <a:endParaRPr lang="en-US" sz="2000">
              <a:latin typeface="Times New Roman"/>
              <a:ea typeface="Calibri"/>
              <a:cs typeface="Times New Roman"/>
            </a:endParaRPr>
          </a:p>
          <a:p>
            <a:r>
              <a:rPr lang="en-US" sz="2000" dirty="0" err="1">
                <a:latin typeface="Times New Roman"/>
                <a:ea typeface="Calibri"/>
                <a:cs typeface="Times New Roman"/>
              </a:rPr>
              <a:t>DeClute</a:t>
            </a:r>
            <a:r>
              <a:rPr lang="en-US" sz="2000" dirty="0">
                <a:latin typeface="Times New Roman"/>
                <a:ea typeface="Calibri"/>
                <a:cs typeface="Times New Roman"/>
              </a:rPr>
              <a:t>, D. (2022). Agile vs. Waterfall: What’s the difference? </a:t>
            </a:r>
            <a:r>
              <a:rPr lang="en-US" sz="2000" i="1" dirty="0">
                <a:latin typeface="Times New Roman"/>
                <a:ea typeface="Calibri"/>
                <a:cs typeface="Times New Roman"/>
              </a:rPr>
              <a:t>TheServerSide.com</a:t>
            </a:r>
            <a:r>
              <a:rPr lang="en-US" sz="2000" dirty="0">
                <a:latin typeface="Times New Roman"/>
                <a:ea typeface="Calibri"/>
                <a:cs typeface="Times New Roman"/>
              </a:rPr>
              <a:t>. </a:t>
            </a:r>
            <a:r>
              <a:rPr lang="en-US" sz="2000" dirty="0">
                <a:latin typeface="Times New Roman"/>
                <a:ea typeface="Calibri"/>
                <a:cs typeface="Times New Roman"/>
                <a:hlinkClick r:id="rId4"/>
              </a:rPr>
              <a:t>https://www.theserverside.com/tip/Agile-vs-Waterfall-Whats-the-difference#:~:text=The%20key%20difference%20between%20Agile,phases%20can%20run%20in%20parallel</a:t>
            </a:r>
            <a:r>
              <a:rPr lang="en-US" sz="2000" dirty="0">
                <a:latin typeface="Times New Roman"/>
                <a:ea typeface="Calibri"/>
                <a:cs typeface="Times New Roman"/>
              </a:rPr>
              <a:t>.</a:t>
            </a:r>
          </a:p>
          <a:p>
            <a:r>
              <a:rPr lang="en-US" sz="2000" i="1" dirty="0">
                <a:latin typeface="Times New Roman"/>
                <a:ea typeface="Calibri"/>
                <a:cs typeface="Times New Roman"/>
              </a:rPr>
              <a:t>Agile vs. Waterfall: Which Methodology to Use? | Wrike</a:t>
            </a:r>
            <a:r>
              <a:rPr lang="en-US" sz="2000" dirty="0">
                <a:latin typeface="Times New Roman"/>
                <a:ea typeface="Calibri"/>
                <a:cs typeface="Times New Roman"/>
              </a:rPr>
              <a:t>. (n.d.). </a:t>
            </a:r>
            <a:r>
              <a:rPr lang="en-US" sz="2000" dirty="0">
                <a:latin typeface="Times New Roman"/>
                <a:ea typeface="Calibri"/>
                <a:cs typeface="Times New Roman"/>
                <a:hlinkClick r:id="rId5"/>
              </a:rPr>
              <a:t>https://www.wrike.com/project-management-guide/faq/when-to-use-agile-vs-waterfall/</a:t>
            </a:r>
            <a:endParaRPr lang="en-US" sz="2000" dirty="0">
              <a:latin typeface="Times New Roman"/>
              <a:ea typeface="Calibri"/>
              <a:cs typeface="Times New Roman"/>
            </a:endParaRPr>
          </a:p>
          <a:p>
            <a:endParaRPr lang="en-US" sz="2000" dirty="0">
              <a:latin typeface="Times New Roman"/>
              <a:ea typeface="Calibri"/>
              <a:cs typeface="Times New Roman"/>
            </a:endParaRPr>
          </a:p>
          <a:p>
            <a:endParaRPr lang="en-US" sz="2000" dirty="0">
              <a:latin typeface="Times New Roman"/>
              <a:ea typeface="Calibri"/>
              <a:cs typeface="Times New Roman"/>
            </a:endParaRPr>
          </a:p>
          <a:p>
            <a:endParaRPr lang="en-US" sz="2000" dirty="0">
              <a:latin typeface="Times New Roman"/>
              <a:ea typeface="Calibri"/>
              <a:cs typeface="Times New Roman"/>
            </a:endParaRPr>
          </a:p>
          <a:p>
            <a:endParaRPr lang="en-US" sz="2000" dirty="0">
              <a:ea typeface="Calibri"/>
              <a:cs typeface="Calibri"/>
            </a:endParaRPr>
          </a:p>
        </p:txBody>
      </p:sp>
    </p:spTree>
    <p:extLst>
      <p:ext uri="{BB962C8B-B14F-4D97-AF65-F5344CB8AC3E}">
        <p14:creationId xmlns:p14="http://schemas.microsoft.com/office/powerpoint/2010/main" val="39123581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Embracing Agility</vt:lpstr>
      <vt:lpstr>Unleashing Agility</vt:lpstr>
      <vt:lpstr>Roles in a Scrum-Agile Team</vt:lpstr>
      <vt:lpstr>Phases of the SDLC in Agile Approach</vt:lpstr>
      <vt:lpstr>title</vt:lpstr>
      <vt:lpstr>Factors when choosing an approach (Agile vs Waterfall)</vt:lpstr>
      <vt:lpstr>Thank You</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249</cp:revision>
  <dcterms:created xsi:type="dcterms:W3CDTF">2023-06-18T22:30:19Z</dcterms:created>
  <dcterms:modified xsi:type="dcterms:W3CDTF">2023-06-19T00:05:12Z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