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A4A3A4"/>
          </p15:clr>
        </p15:guide>
        <p15:guide id="2" orient="horz" pos="283">
          <p15:clr>
            <a:srgbClr val="A4A3A4"/>
          </p15:clr>
        </p15:guide>
        <p15:guide id="3" pos="2041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7CE156-8E95-4D66-9998-D633C23EDB7E}">
  <a:tblStyle styleId="{F27CE156-8E95-4D66-9998-D633C23EDB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  <p:guide pos="283" orient="horz"/>
        <p:guide pos="2041"/>
        <p:guide pos="28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bef2452e_0_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1bef2452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bef2452e_0_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bef2452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1ca84ac01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1ca84ac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ca84ac01_0_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ca84ac0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85645725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85645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5ab56645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5ab566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85645725_0_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856457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75ab56645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75ab566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ca84ac01_0_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ca84ac0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85645725_0_4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08564572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41bef2452e_0_7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41bef2452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085645725_0_8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08564572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085645725_0_9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08564572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75ab56645_0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75ab566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75ab56645_0_2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75ab566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08b889301_0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08b8893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41bef2452e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41bef24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41bef2452e_0_4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41bef2452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5ab56645_0_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5ab566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bef2452e_0_4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bef245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5ab56645_0_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5ab5664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bef2452e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bef2452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1bef2452e_0_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1bef2452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469247"/>
            <a:ext cx="85206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legreya Sans SC"/>
              <a:buNone/>
              <a:defRPr sz="5200">
                <a:solidFill>
                  <a:srgbClr val="000000"/>
                </a:solidFill>
                <a:latin typeface="Alegreya Sans SC"/>
                <a:ea typeface="Alegreya Sans SC"/>
                <a:cs typeface="Alegreya Sans SC"/>
                <a:sym typeface="Alegreya Sans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417708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egreya Sans SC"/>
              <a:buNone/>
              <a:defRPr sz="2800">
                <a:latin typeface="Alegreya Sans SC"/>
                <a:ea typeface="Alegreya Sans SC"/>
                <a:cs typeface="Alegreya Sans SC"/>
                <a:sym typeface="Alegreya Sans S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429275" y="3429000"/>
            <a:ext cx="787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 txBox="1"/>
          <p:nvPr/>
        </p:nvSpPr>
        <p:spPr>
          <a:xfrm>
            <a:off x="429275" y="3999625"/>
            <a:ext cx="60309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429275" y="3999625"/>
            <a:ext cx="73293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Cantarell"/>
              <a:buNone/>
              <a:defRPr sz="3600">
                <a:latin typeface="Cantarell"/>
                <a:ea typeface="Cantarell"/>
                <a:cs typeface="Cantarell"/>
                <a:sym typeface="Cantarel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9144000" cy="670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legreya Sans Light"/>
              <a:buNone/>
              <a:defRPr sz="2400">
                <a:solidFill>
                  <a:srgbClr val="FFFFFF"/>
                </a:solidFill>
                <a:latin typeface="Alegreya Sans Light"/>
                <a:ea typeface="Alegreya Sans Light"/>
                <a:cs typeface="Alegreya Sans Light"/>
                <a:sym typeface="Alegreya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54625" y="18128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D9EEB"/>
              </a:buClr>
              <a:buSzPts val="2000"/>
              <a:buFont typeface="Alegreya Sans"/>
              <a:buChar char="○"/>
              <a:defRPr>
                <a:latin typeface="Alegreya Sans"/>
                <a:ea typeface="Alegreya Sans"/>
                <a:cs typeface="Alegreya Sans"/>
                <a:sym typeface="Alegreya Sans"/>
              </a:defRPr>
            </a:lvl1pPr>
            <a:lvl2pPr indent="-3429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Char char="○"/>
              <a:defRPr>
                <a:latin typeface="Alegreya Sans"/>
                <a:ea typeface="Alegreya Sans"/>
                <a:cs typeface="Alegreya Sans"/>
                <a:sym typeface="Alegreya Sans"/>
              </a:defRPr>
            </a:lvl2pPr>
            <a:lvl3pPr indent="-3429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■"/>
              <a:defRPr>
                <a:latin typeface="Alegreya Sans"/>
                <a:ea typeface="Alegreya Sans"/>
                <a:cs typeface="Alegreya Sans"/>
                <a:sym typeface="Alegreya Sans"/>
              </a:defRPr>
            </a:lvl3pPr>
            <a:lvl4pPr indent="-3429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●"/>
              <a:defRPr>
                <a:latin typeface="Alegreya Sans"/>
                <a:ea typeface="Alegreya Sans"/>
                <a:cs typeface="Alegreya Sans"/>
                <a:sym typeface="Alegreya Sans"/>
              </a:defRPr>
            </a:lvl4pPr>
            <a:lvl5pPr indent="-3429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○"/>
              <a:defRPr>
                <a:latin typeface="Alegreya Sans"/>
                <a:ea typeface="Alegreya Sans"/>
                <a:cs typeface="Alegreya Sans"/>
                <a:sym typeface="Alegreya Sans"/>
              </a:defRPr>
            </a:lvl5pPr>
            <a:lvl6pPr indent="-3429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■"/>
              <a:defRPr>
                <a:latin typeface="Alegreya Sans"/>
                <a:ea typeface="Alegreya Sans"/>
                <a:cs typeface="Alegreya Sans"/>
                <a:sym typeface="Alegreya Sans"/>
              </a:defRPr>
            </a:lvl6pPr>
            <a:lvl7pPr indent="-3429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●"/>
              <a:defRPr>
                <a:latin typeface="Alegreya Sans"/>
                <a:ea typeface="Alegreya Sans"/>
                <a:cs typeface="Alegreya Sans"/>
                <a:sym typeface="Alegreya Sans"/>
              </a:defRPr>
            </a:lvl7pPr>
            <a:lvl8pPr indent="-3429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○"/>
              <a:defRPr>
                <a:latin typeface="Alegreya Sans"/>
                <a:ea typeface="Alegreya Sans"/>
                <a:cs typeface="Alegreya Sans"/>
                <a:sym typeface="Alegreya Sans"/>
              </a:defRPr>
            </a:lvl8pPr>
            <a:lvl9pPr indent="-342900" lvl="8" marL="4114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■"/>
              <a:defRPr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200"/>
              <a:buFont typeface="Alegreya Sans"/>
              <a:buNone/>
              <a:defRPr sz="22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2 col">
  <p:cSld name="TITLE_AND_BODY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9144000" cy="670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legreya Sans Light"/>
              <a:buNone/>
              <a:defRPr sz="2400">
                <a:solidFill>
                  <a:srgbClr val="FFFFFF"/>
                </a:solidFill>
                <a:latin typeface="Alegreya Sans Light"/>
                <a:ea typeface="Alegreya Sans Light"/>
                <a:cs typeface="Alegreya Sans Light"/>
                <a:sym typeface="Alegreya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legreya Sans Light"/>
              <a:buNone/>
              <a:defRPr sz="1800">
                <a:latin typeface="Alegreya Sans Light"/>
                <a:ea typeface="Alegreya Sans Light"/>
                <a:cs typeface="Alegreya Sans Light"/>
                <a:sym typeface="Alegreya Sans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54625" y="1965250"/>
            <a:ext cx="3660300" cy="45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000"/>
              <a:buFont typeface="Alegreya Sans"/>
              <a:buChar char="○"/>
              <a:defRPr>
                <a:latin typeface="Alegreya Sans"/>
                <a:ea typeface="Alegreya Sans"/>
                <a:cs typeface="Alegreya Sans"/>
                <a:sym typeface="Alegreya Sans"/>
              </a:defRPr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Char char="○"/>
              <a:defRPr>
                <a:latin typeface="Alegreya Sans"/>
                <a:ea typeface="Alegreya Sans"/>
                <a:cs typeface="Alegreya Sans"/>
                <a:sym typeface="Alegreya Sans"/>
              </a:defRPr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■"/>
              <a:defRPr>
                <a:latin typeface="Alegreya Sans"/>
                <a:ea typeface="Alegreya Sans"/>
                <a:cs typeface="Alegreya Sans"/>
                <a:sym typeface="Alegreya Sans"/>
              </a:defRPr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●"/>
              <a:defRPr>
                <a:latin typeface="Alegreya Sans"/>
                <a:ea typeface="Alegreya Sans"/>
                <a:cs typeface="Alegreya Sans"/>
                <a:sym typeface="Alegreya Sans"/>
              </a:defRPr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○"/>
              <a:defRPr>
                <a:latin typeface="Alegreya Sans"/>
                <a:ea typeface="Alegreya Sans"/>
                <a:cs typeface="Alegreya Sans"/>
                <a:sym typeface="Alegreya Sans"/>
              </a:defRPr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■"/>
              <a:defRPr>
                <a:latin typeface="Alegreya Sans"/>
                <a:ea typeface="Alegreya Sans"/>
                <a:cs typeface="Alegreya Sans"/>
                <a:sym typeface="Alegreya Sans"/>
              </a:defRPr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●"/>
              <a:defRPr>
                <a:latin typeface="Alegreya Sans"/>
                <a:ea typeface="Alegreya Sans"/>
                <a:cs typeface="Alegreya Sans"/>
                <a:sym typeface="Alegreya Sans"/>
              </a:defRPr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○"/>
              <a:defRPr>
                <a:latin typeface="Alegreya Sans"/>
                <a:ea typeface="Alegreya Sans"/>
                <a:cs typeface="Alegreya Sans"/>
                <a:sym typeface="Alegreya Sans"/>
              </a:defRPr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Font typeface="Alegreya Sans"/>
              <a:buChar char="■"/>
              <a:defRPr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200"/>
              <a:buFont typeface="Alegreya Sans"/>
              <a:buNone/>
              <a:defRPr sz="22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None/>
              <a:defRPr sz="18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body"/>
          </p:nvPr>
        </p:nvSpPr>
        <p:spPr>
          <a:xfrm>
            <a:off x="4514925" y="1965250"/>
            <a:ext cx="3660300" cy="45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000"/>
              <a:buFont typeface="Alegreya Sans"/>
              <a:buChar char="○"/>
              <a:defRPr>
                <a:latin typeface="Alegreya Sans"/>
                <a:ea typeface="Alegreya Sans"/>
                <a:cs typeface="Alegreya Sans"/>
                <a:sym typeface="Alegreya Sans"/>
              </a:defRPr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Clr>
                <a:srgbClr val="6D9EEB"/>
              </a:buClr>
              <a:buSzPts val="1800"/>
              <a:buFont typeface="Alegreya Sans"/>
              <a:buChar char="○"/>
              <a:defRPr>
                <a:latin typeface="Alegreya Sans"/>
                <a:ea typeface="Alegreya Sans"/>
                <a:cs typeface="Alegreya Sans"/>
                <a:sym typeface="Alegreya Sans"/>
              </a:defRPr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■"/>
              <a:defRPr>
                <a:latin typeface="Alegreya Sans"/>
                <a:ea typeface="Alegreya Sans"/>
                <a:cs typeface="Alegreya Sans"/>
                <a:sym typeface="Alegreya Sans"/>
              </a:defRPr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●"/>
              <a:defRPr>
                <a:latin typeface="Alegreya Sans"/>
                <a:ea typeface="Alegreya Sans"/>
                <a:cs typeface="Alegreya Sans"/>
                <a:sym typeface="Alegreya Sans"/>
              </a:defRPr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○"/>
              <a:defRPr>
                <a:latin typeface="Alegreya Sans"/>
                <a:ea typeface="Alegreya Sans"/>
                <a:cs typeface="Alegreya Sans"/>
                <a:sym typeface="Alegreya Sans"/>
              </a:defRPr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■"/>
              <a:defRPr>
                <a:latin typeface="Alegreya Sans"/>
                <a:ea typeface="Alegreya Sans"/>
                <a:cs typeface="Alegreya Sans"/>
                <a:sym typeface="Alegreya Sans"/>
              </a:defRPr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●"/>
              <a:defRPr>
                <a:latin typeface="Alegreya Sans"/>
                <a:ea typeface="Alegreya Sans"/>
                <a:cs typeface="Alegreya Sans"/>
                <a:sym typeface="Alegreya Sans"/>
              </a:defRPr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Font typeface="Alegreya Sans"/>
              <a:buChar char="○"/>
              <a:defRPr>
                <a:latin typeface="Alegreya Sans"/>
                <a:ea typeface="Alegreya Sans"/>
                <a:cs typeface="Alegreya Sans"/>
                <a:sym typeface="Alegreya Sans"/>
              </a:defRPr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Font typeface="Alegreya Sans"/>
              <a:buChar char="■"/>
              <a:defRPr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000"/>
              <a:buFont typeface="Cantarell"/>
              <a:buChar char="○"/>
              <a:defRPr sz="2000"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3429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ntarell"/>
              <a:buChar char="○"/>
              <a:defRPr sz="1800"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42900" lvl="2" marL="1371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ntarell"/>
              <a:buChar char="■"/>
              <a:defRPr sz="1800"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42900" lvl="3" marL="18288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ntarell"/>
              <a:buChar char="●"/>
              <a:defRPr sz="1800"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42900" lvl="4" marL="22860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ntarell"/>
              <a:buChar char="○"/>
              <a:defRPr sz="1800"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42900" lvl="5" marL="2743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ntarell"/>
              <a:buChar char="■"/>
              <a:defRPr sz="1800"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-342900" lvl="6" marL="3200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ntarell"/>
              <a:buChar char="●"/>
              <a:defRPr sz="1800"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-342900" lvl="7" marL="36576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ntarell"/>
              <a:buChar char="○"/>
              <a:defRPr sz="1800"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-342900" lvl="8" marL="41148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Cantarell"/>
              <a:buChar char="■"/>
              <a:defRPr sz="1800"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0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Cantarell"/>
              <a:buNone/>
              <a:defRPr sz="1800">
                <a:latin typeface="Cantarell"/>
                <a:ea typeface="Cantarell"/>
                <a:cs typeface="Cantarell"/>
                <a:sym typeface="Cantarel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ntarell"/>
              <a:buNone/>
              <a:defRPr sz="2400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ntarell"/>
              <a:buNone/>
              <a:defRPr sz="2400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ntarell"/>
              <a:buNone/>
              <a:defRPr sz="2400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ntarell"/>
              <a:buNone/>
              <a:defRPr sz="2400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ntarell"/>
              <a:buNone/>
              <a:defRPr sz="2400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ntarell"/>
              <a:buNone/>
              <a:defRPr sz="2400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ntarell"/>
              <a:buNone/>
              <a:defRPr sz="2400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ntarell"/>
              <a:buNone/>
              <a:defRPr sz="2400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oris.marin@ufabc.edu.br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NeuroML/pyNeuroML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p.gleeson@ucl.ac.uk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rian2.readthedocs.io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BlueBrain/nmodl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opensourcebrain.org/projects/acnet2" TargetMode="External"/><Relationship Id="rId4" Type="http://schemas.openxmlformats.org/officeDocument/2006/relationships/hyperlink" Target="http://opensourcebrain.org/projects/vogelsetal2011" TargetMode="External"/><Relationship Id="rId5" Type="http://schemas.openxmlformats.org/officeDocument/2006/relationships/hyperlink" Target="http://opensourcebrain.org/projects/multicompgr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euron.yale.edu/neuron/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2" type="subTitle"/>
          </p:nvPr>
        </p:nvSpPr>
        <p:spPr>
          <a:xfrm>
            <a:off x="429275" y="3999625"/>
            <a:ext cx="73293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Boris Marin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accent5"/>
                </a:solidFill>
                <a:hlinkClick r:id="rId3"/>
              </a:rPr>
              <a:t>boris.marin@ufabc.edu.br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ctrTitle"/>
          </p:nvPr>
        </p:nvSpPr>
        <p:spPr>
          <a:xfrm>
            <a:off x="311700" y="469247"/>
            <a:ext cx="85206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Converting simulator specific formats to NeuroML2</a:t>
            </a:r>
            <a:endParaRPr sz="4800"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311700" y="2417708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6D9EEB"/>
                </a:solidFill>
              </a:rPr>
              <a:t>Open Source Brain Meeting 2019</a:t>
            </a:r>
            <a:endParaRPr sz="24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425" y="1524351"/>
            <a:ext cx="1646875" cy="16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4300" y="6123225"/>
            <a:ext cx="3776049" cy="6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 is all about </a:t>
            </a:r>
            <a:r>
              <a:rPr b="1" lang="pt-BR">
                <a:latin typeface="Alegreya Sans"/>
                <a:ea typeface="Alegreya Sans"/>
                <a:cs typeface="Alegreya Sans"/>
                <a:sym typeface="Alegreya Sans"/>
              </a:rPr>
              <a:t>Structure</a:t>
            </a:r>
            <a:endParaRPr b="1">
              <a:latin typeface="Alegreya Sans"/>
              <a:ea typeface="Alegreya Sans"/>
              <a:cs typeface="Alegreya Sans"/>
              <a:sym typeface="Alegreya Sans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54625" y="1812850"/>
            <a:ext cx="7474800" cy="4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Such regularity is also very convenient from a model building/analysis perspective: it helps with modularity.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 given a model that does something for a given biophysical network, can you achieve the same with simple models?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What is the crucial ingredient?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Benefits of structure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225" y="4538925"/>
            <a:ext cx="4643999" cy="193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Levels of Abstraction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854625" y="1580175"/>
            <a:ext cx="7139700" cy="1709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7700"/>
                </a:solidFill>
              </a:rPr>
              <a:t>&lt;ionChannelHH</a:t>
            </a:r>
            <a:r>
              <a:rPr lang="pt-BR" sz="1200">
                <a:solidFill>
                  <a:srgbClr val="333333"/>
                </a:solidFill>
              </a:rPr>
              <a:t> </a:t>
            </a:r>
            <a:r>
              <a:rPr lang="pt-BR" sz="1200">
                <a:solidFill>
                  <a:srgbClr val="0000CC"/>
                </a:solidFill>
              </a:rPr>
              <a:t>id=</a:t>
            </a:r>
            <a:r>
              <a:rPr lang="pt-BR" sz="1200">
                <a:solidFill>
                  <a:srgbClr val="333333"/>
                </a:solidFill>
              </a:rPr>
              <a:t>"kChan" </a:t>
            </a:r>
            <a:r>
              <a:rPr lang="pt-BR" sz="1200">
                <a:solidFill>
                  <a:srgbClr val="0000CC"/>
                </a:solidFill>
              </a:rPr>
              <a:t>conductance=</a:t>
            </a:r>
            <a:r>
              <a:rPr lang="pt-BR" sz="1200">
                <a:solidFill>
                  <a:srgbClr val="333333"/>
                </a:solidFill>
              </a:rPr>
              <a:t>"10pS" </a:t>
            </a:r>
            <a:r>
              <a:rPr lang="pt-BR" sz="1200">
                <a:solidFill>
                  <a:srgbClr val="0000CC"/>
                </a:solidFill>
              </a:rPr>
              <a:t>species=</a:t>
            </a:r>
            <a:r>
              <a:rPr lang="pt-BR" sz="1200">
                <a:solidFill>
                  <a:srgbClr val="333333"/>
                </a:solidFill>
              </a:rPr>
              <a:t>"k"</a:t>
            </a:r>
            <a:r>
              <a:rPr lang="pt-BR" sz="1200">
                <a:solidFill>
                  <a:srgbClr val="007700"/>
                </a:solidFill>
              </a:rPr>
              <a:t>&gt;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</a:t>
            </a:r>
            <a:r>
              <a:rPr lang="pt-BR" sz="1200">
                <a:solidFill>
                  <a:srgbClr val="007700"/>
                </a:solidFill>
              </a:rPr>
              <a:t>&lt;gateHHrates</a:t>
            </a:r>
            <a:r>
              <a:rPr lang="pt-BR" sz="1200">
                <a:solidFill>
                  <a:srgbClr val="333333"/>
                </a:solidFill>
              </a:rPr>
              <a:t> </a:t>
            </a:r>
            <a:r>
              <a:rPr lang="pt-BR" sz="1200">
                <a:solidFill>
                  <a:srgbClr val="0000CC"/>
                </a:solidFill>
              </a:rPr>
              <a:t>id=</a:t>
            </a:r>
            <a:r>
              <a:rPr lang="pt-BR" sz="1200">
                <a:solidFill>
                  <a:srgbClr val="333333"/>
                </a:solidFill>
              </a:rPr>
              <a:t>"n" </a:t>
            </a:r>
            <a:r>
              <a:rPr lang="pt-BR" sz="1200">
                <a:solidFill>
                  <a:srgbClr val="0000CC"/>
                </a:solidFill>
              </a:rPr>
              <a:t>instances=</a:t>
            </a:r>
            <a:r>
              <a:rPr lang="pt-BR" sz="1200">
                <a:solidFill>
                  <a:srgbClr val="333333"/>
                </a:solidFill>
              </a:rPr>
              <a:t>"4"</a:t>
            </a:r>
            <a:r>
              <a:rPr lang="pt-BR" sz="1200">
                <a:solidFill>
                  <a:srgbClr val="007700"/>
                </a:solidFill>
              </a:rPr>
              <a:t>&gt;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    </a:t>
            </a:r>
            <a:r>
              <a:rPr lang="pt-BR" sz="1200">
                <a:solidFill>
                  <a:srgbClr val="007700"/>
                </a:solidFill>
              </a:rPr>
              <a:t>&lt;forwardRate</a:t>
            </a:r>
            <a:r>
              <a:rPr lang="pt-BR" sz="1200">
                <a:solidFill>
                  <a:srgbClr val="333333"/>
                </a:solidFill>
              </a:rPr>
              <a:t> </a:t>
            </a:r>
            <a:r>
              <a:rPr lang="pt-BR" sz="1200">
                <a:solidFill>
                  <a:srgbClr val="0000CC"/>
                </a:solidFill>
              </a:rPr>
              <a:t>type=</a:t>
            </a:r>
            <a:r>
              <a:rPr lang="pt-BR" sz="1200">
                <a:solidFill>
                  <a:srgbClr val="333333"/>
                </a:solidFill>
              </a:rPr>
              <a:t>"HHExpLinearRate" </a:t>
            </a:r>
            <a:r>
              <a:rPr lang="pt-BR" sz="1200">
                <a:solidFill>
                  <a:srgbClr val="0000CC"/>
                </a:solidFill>
              </a:rPr>
              <a:t>rate=</a:t>
            </a:r>
            <a:r>
              <a:rPr lang="pt-BR" sz="1200">
                <a:solidFill>
                  <a:srgbClr val="333333"/>
                </a:solidFill>
              </a:rPr>
              <a:t>"0.1per_ms" </a:t>
            </a:r>
            <a:r>
              <a:rPr lang="pt-BR" sz="1200">
                <a:solidFill>
                  <a:srgbClr val="0000CC"/>
                </a:solidFill>
              </a:rPr>
              <a:t>midpoint=</a:t>
            </a:r>
            <a:r>
              <a:rPr lang="pt-BR" sz="1200">
                <a:solidFill>
                  <a:srgbClr val="333333"/>
                </a:solidFill>
              </a:rPr>
              <a:t>"-55mV" </a:t>
            </a:r>
            <a:r>
              <a:rPr lang="pt-BR" sz="1200">
                <a:solidFill>
                  <a:srgbClr val="0000CC"/>
                </a:solidFill>
              </a:rPr>
              <a:t>scale=</a:t>
            </a:r>
            <a:r>
              <a:rPr lang="pt-BR" sz="1200">
                <a:solidFill>
                  <a:srgbClr val="333333"/>
                </a:solidFill>
              </a:rPr>
              <a:t>"10mV"</a:t>
            </a:r>
            <a:r>
              <a:rPr lang="pt-BR" sz="1200">
                <a:solidFill>
                  <a:srgbClr val="007700"/>
                </a:solidFill>
              </a:rPr>
              <a:t>/&gt;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    </a:t>
            </a:r>
            <a:r>
              <a:rPr lang="pt-BR" sz="1200">
                <a:solidFill>
                  <a:srgbClr val="007700"/>
                </a:solidFill>
              </a:rPr>
              <a:t>&lt;reverseRate</a:t>
            </a:r>
            <a:r>
              <a:rPr lang="pt-BR" sz="1200">
                <a:solidFill>
                  <a:srgbClr val="333333"/>
                </a:solidFill>
              </a:rPr>
              <a:t> </a:t>
            </a:r>
            <a:r>
              <a:rPr lang="pt-BR" sz="1200">
                <a:solidFill>
                  <a:srgbClr val="0000CC"/>
                </a:solidFill>
              </a:rPr>
              <a:t>type=</a:t>
            </a:r>
            <a:r>
              <a:rPr lang="pt-BR" sz="1200">
                <a:solidFill>
                  <a:srgbClr val="333333"/>
                </a:solidFill>
              </a:rPr>
              <a:t>"HHExpRate" </a:t>
            </a:r>
            <a:r>
              <a:rPr lang="pt-BR" sz="1200">
                <a:solidFill>
                  <a:srgbClr val="0000CC"/>
                </a:solidFill>
              </a:rPr>
              <a:t>rate=</a:t>
            </a:r>
            <a:r>
              <a:rPr lang="pt-BR" sz="1200">
                <a:solidFill>
                  <a:srgbClr val="333333"/>
                </a:solidFill>
              </a:rPr>
              <a:t>"0.125per_ms" </a:t>
            </a:r>
            <a:r>
              <a:rPr lang="pt-BR" sz="1200">
                <a:solidFill>
                  <a:srgbClr val="0000CC"/>
                </a:solidFill>
              </a:rPr>
              <a:t>midpoint=</a:t>
            </a:r>
            <a:r>
              <a:rPr lang="pt-BR" sz="1200">
                <a:solidFill>
                  <a:srgbClr val="333333"/>
                </a:solidFill>
              </a:rPr>
              <a:t>"-65mV" </a:t>
            </a:r>
            <a:r>
              <a:rPr lang="pt-BR" sz="1200">
                <a:solidFill>
                  <a:srgbClr val="0000CC"/>
                </a:solidFill>
              </a:rPr>
              <a:t>scale=</a:t>
            </a:r>
            <a:r>
              <a:rPr lang="pt-BR" sz="1200">
                <a:solidFill>
                  <a:srgbClr val="333333"/>
                </a:solidFill>
              </a:rPr>
              <a:t>"-80mV"</a:t>
            </a:r>
            <a:r>
              <a:rPr lang="pt-BR" sz="1200">
                <a:solidFill>
                  <a:srgbClr val="007700"/>
                </a:solidFill>
              </a:rPr>
              <a:t>/&gt;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</a:t>
            </a:r>
            <a:r>
              <a:rPr lang="pt-BR" sz="1200">
                <a:solidFill>
                  <a:srgbClr val="007700"/>
                </a:solidFill>
              </a:rPr>
              <a:t>&lt;/gateHHrates&gt;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    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</a:t>
            </a:r>
            <a:r>
              <a:rPr lang="pt-BR" sz="1200">
                <a:solidFill>
                  <a:srgbClr val="007700"/>
                </a:solidFill>
              </a:rPr>
              <a:t>&lt;/ionChannelHH&gt;</a:t>
            </a:r>
            <a:endParaRPr sz="1200">
              <a:solidFill>
                <a:srgbClr val="007700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971100" y="4198100"/>
            <a:ext cx="3175500" cy="22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3366"/>
                </a:solidFill>
              </a:rPr>
              <a:t>BREAKPOINT</a:t>
            </a:r>
            <a:r>
              <a:rPr lang="pt-BR" sz="1200">
                <a:solidFill>
                  <a:srgbClr val="333333"/>
                </a:solidFill>
              </a:rPr>
              <a:t> {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 </a:t>
            </a:r>
            <a:r>
              <a:rPr b="1" lang="pt-BR" sz="1200">
                <a:solidFill>
                  <a:srgbClr val="003366"/>
                </a:solidFill>
              </a:rPr>
              <a:t>SOLVE</a:t>
            </a:r>
            <a:r>
              <a:rPr lang="pt-BR" sz="1200">
                <a:solidFill>
                  <a:srgbClr val="333333"/>
                </a:solidFill>
              </a:rPr>
              <a:t> states </a:t>
            </a:r>
            <a:r>
              <a:rPr b="1" lang="pt-BR" sz="1200">
                <a:solidFill>
                  <a:srgbClr val="003366"/>
                </a:solidFill>
              </a:rPr>
              <a:t>METHOD</a:t>
            </a:r>
            <a:r>
              <a:rPr lang="pt-BR" sz="1200">
                <a:solidFill>
                  <a:srgbClr val="333333"/>
                </a:solidFill>
              </a:rPr>
              <a:t> cnexp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 gk = gkbar * n ^ </a:t>
            </a:r>
            <a:r>
              <a:rPr b="1" lang="pt-BR" sz="1200">
                <a:solidFill>
                  <a:srgbClr val="005588"/>
                </a:solidFill>
              </a:rPr>
              <a:t>4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 ik = gk * (v-ek)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}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3366"/>
                </a:solidFill>
              </a:rPr>
              <a:t>INITIAL</a:t>
            </a:r>
            <a:r>
              <a:rPr lang="pt-BR" sz="1200">
                <a:solidFill>
                  <a:srgbClr val="333333"/>
                </a:solidFill>
              </a:rPr>
              <a:t>{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 n = alpha(v) / (alpha(v) + beta(v))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}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3366"/>
                </a:solidFill>
              </a:rPr>
              <a:t>DERIVATIVE</a:t>
            </a:r>
            <a:r>
              <a:rPr lang="pt-BR" sz="1200">
                <a:solidFill>
                  <a:srgbClr val="333333"/>
                </a:solidFill>
              </a:rPr>
              <a:t> states{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 n' = (</a:t>
            </a:r>
            <a:r>
              <a:rPr b="1" lang="pt-BR" sz="1200">
                <a:solidFill>
                  <a:srgbClr val="005588"/>
                </a:solidFill>
              </a:rPr>
              <a:t>1</a:t>
            </a:r>
            <a:r>
              <a:rPr lang="pt-BR" sz="1200">
                <a:solidFill>
                  <a:srgbClr val="333333"/>
                </a:solidFill>
              </a:rPr>
              <a:t> - n) * alpha(v) - n * beta(v)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}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555375" y="4228650"/>
            <a:ext cx="3438900" cy="224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3366"/>
                </a:solidFill>
              </a:rPr>
              <a:t>FUNCTION</a:t>
            </a:r>
            <a:r>
              <a:rPr lang="pt-BR" sz="1200">
                <a:solidFill>
                  <a:srgbClr val="333333"/>
                </a:solidFill>
              </a:rPr>
              <a:t> alpha(Vm(mV))(/ms){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</a:t>
            </a:r>
            <a:r>
              <a:rPr b="1" lang="pt-BR" sz="1200">
                <a:solidFill>
                  <a:srgbClr val="003366"/>
                </a:solidFill>
              </a:rPr>
              <a:t>LOCAL</a:t>
            </a:r>
            <a:r>
              <a:rPr lang="pt-BR" sz="1200">
                <a:solidFill>
                  <a:srgbClr val="333333"/>
                </a:solidFill>
              </a:rPr>
              <a:t> x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</a:t>
            </a:r>
            <a:r>
              <a:rPr b="1" lang="pt-BR" sz="1200">
                <a:solidFill>
                  <a:srgbClr val="003366"/>
                </a:solidFill>
              </a:rPr>
              <a:t>UNITSOFF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x = (Vm + </a:t>
            </a:r>
            <a:r>
              <a:rPr b="1" lang="pt-BR" sz="1200">
                <a:solidFill>
                  <a:srgbClr val="005588"/>
                </a:solidFill>
              </a:rPr>
              <a:t>55</a:t>
            </a:r>
            <a:r>
              <a:rPr lang="pt-BR" sz="1200">
                <a:solidFill>
                  <a:srgbClr val="333333"/>
                </a:solidFill>
              </a:rPr>
              <a:t>) / </a:t>
            </a:r>
            <a:r>
              <a:rPr b="1" lang="pt-BR" sz="1200">
                <a:solidFill>
                  <a:srgbClr val="005588"/>
                </a:solidFill>
              </a:rPr>
              <a:t>10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</a:t>
            </a:r>
            <a:r>
              <a:rPr b="1" lang="pt-BR" sz="1200">
                <a:solidFill>
                  <a:srgbClr val="008800"/>
                </a:solidFill>
              </a:rPr>
              <a:t>if</a:t>
            </a:r>
            <a:r>
              <a:rPr lang="pt-BR" sz="1200">
                <a:solidFill>
                  <a:srgbClr val="333333"/>
                </a:solidFill>
              </a:rPr>
              <a:t>(fabs(x) &gt; </a:t>
            </a:r>
            <a:r>
              <a:rPr b="1" lang="pt-BR" sz="1200">
                <a:solidFill>
                  <a:srgbClr val="6600EE"/>
                </a:solidFill>
              </a:rPr>
              <a:t>1e-6</a:t>
            </a:r>
            <a:r>
              <a:rPr lang="pt-BR" sz="1200">
                <a:solidFill>
                  <a:srgbClr val="333333"/>
                </a:solidFill>
              </a:rPr>
              <a:t>){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        alpha=</a:t>
            </a:r>
            <a:r>
              <a:rPr b="1" lang="pt-BR" sz="1200">
                <a:solidFill>
                  <a:srgbClr val="6600EE"/>
                </a:solidFill>
              </a:rPr>
              <a:t>0.1</a:t>
            </a:r>
            <a:r>
              <a:rPr lang="pt-BR" sz="1200">
                <a:solidFill>
                  <a:srgbClr val="333333"/>
                </a:solidFill>
              </a:rPr>
              <a:t>*x/(</a:t>
            </a:r>
            <a:r>
              <a:rPr b="1" lang="pt-BR" sz="1200">
                <a:solidFill>
                  <a:srgbClr val="005588"/>
                </a:solidFill>
              </a:rPr>
              <a:t>1</a:t>
            </a:r>
            <a:r>
              <a:rPr lang="pt-BR" sz="1200">
                <a:solidFill>
                  <a:srgbClr val="333333"/>
                </a:solidFill>
              </a:rPr>
              <a:t>-exp(-x))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}</a:t>
            </a:r>
            <a:r>
              <a:rPr b="1" lang="pt-BR" sz="1200">
                <a:solidFill>
                  <a:srgbClr val="008800"/>
                </a:solidFill>
              </a:rPr>
              <a:t>else</a:t>
            </a:r>
            <a:r>
              <a:rPr lang="pt-BR" sz="1200">
                <a:solidFill>
                  <a:srgbClr val="333333"/>
                </a:solidFill>
              </a:rPr>
              <a:t>{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        alpha=</a:t>
            </a:r>
            <a:r>
              <a:rPr b="1" lang="pt-BR" sz="1200">
                <a:solidFill>
                  <a:srgbClr val="6600EE"/>
                </a:solidFill>
              </a:rPr>
              <a:t>0.1</a:t>
            </a:r>
            <a:r>
              <a:rPr lang="pt-BR" sz="1200">
                <a:solidFill>
                  <a:srgbClr val="333333"/>
                </a:solidFill>
              </a:rPr>
              <a:t>/(</a:t>
            </a:r>
            <a:r>
              <a:rPr b="1" lang="pt-BR" sz="1200">
                <a:solidFill>
                  <a:srgbClr val="005588"/>
                </a:solidFill>
              </a:rPr>
              <a:t>1</a:t>
            </a:r>
            <a:r>
              <a:rPr lang="pt-BR" sz="1200">
                <a:solidFill>
                  <a:srgbClr val="333333"/>
                </a:solidFill>
              </a:rPr>
              <a:t>-</a:t>
            </a:r>
            <a:r>
              <a:rPr b="1" lang="pt-BR" sz="1200">
                <a:solidFill>
                  <a:srgbClr val="6600EE"/>
                </a:solidFill>
              </a:rPr>
              <a:t>0.5</a:t>
            </a:r>
            <a:r>
              <a:rPr lang="pt-BR" sz="1200">
                <a:solidFill>
                  <a:srgbClr val="333333"/>
                </a:solidFill>
              </a:rPr>
              <a:t>*x)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}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        </a:t>
            </a:r>
            <a:r>
              <a:rPr b="1" lang="pt-BR" sz="1200">
                <a:solidFill>
                  <a:srgbClr val="003366"/>
                </a:solidFill>
              </a:rPr>
              <a:t>UNITSON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}</a:t>
            </a:r>
            <a:endParaRPr sz="1200"/>
          </a:p>
        </p:txBody>
      </p:sp>
      <p:sp>
        <p:nvSpPr>
          <p:cNvPr id="111" name="Google Shape;111;p16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NeuroML2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54625" y="3616250"/>
            <a:ext cx="19311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6D9EEB"/>
                </a:solidFill>
                <a:latin typeface="Alegreya Sans"/>
                <a:ea typeface="Alegreya Sans"/>
                <a:cs typeface="Alegreya Sans"/>
                <a:sym typeface="Alegreya Sans"/>
              </a:rPr>
              <a:t>NMODL</a:t>
            </a:r>
            <a:endParaRPr sz="2200">
              <a:solidFill>
                <a:srgbClr val="6D9EEB"/>
              </a:solidFill>
              <a:latin typeface="Alegreya Sans"/>
              <a:ea typeface="Alegreya Sans"/>
              <a:cs typeface="Alegreya Sans"/>
              <a:sym typeface="Alegrey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Levels of Abstraction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54625" y="1812850"/>
            <a:ext cx="8159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NeuroML2 operates (at least syntactically) closer to the level of abstraction employed by electrophysiologists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The gory details exist, but elsewhere: </a:t>
            </a:r>
            <a:r>
              <a:rPr i="1" lang="pt-BR"/>
              <a:t>LEMS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i.e. what to do with α, β; the definition of an </a:t>
            </a: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ExpRate</a:t>
            </a:r>
            <a:r>
              <a:rPr lang="pt-BR"/>
              <a:t>; how all of that is converted to conductances/currents…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But we seldom need (want!) to interact with that level (look under the hood)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19" name="Google Shape;119;p17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Declarative vs Imperative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834500" y="4992650"/>
            <a:ext cx="3550800" cy="137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3366"/>
                </a:solidFill>
                <a:latin typeface="Fira Mono"/>
                <a:ea typeface="Fira Mono"/>
                <a:cs typeface="Fira Mono"/>
                <a:sym typeface="Fira Mono"/>
              </a:rPr>
              <a:t>SOLVE{...} METHOD euler</a:t>
            </a:r>
            <a:endParaRPr b="1">
              <a:solidFill>
                <a:srgbClr val="00336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3366"/>
                </a:solidFill>
                <a:latin typeface="Fira Mono"/>
                <a:ea typeface="Fira Mono"/>
                <a:cs typeface="Fira Mono"/>
                <a:sym typeface="Fira Mono"/>
              </a:rPr>
              <a:t>...</a:t>
            </a:r>
            <a:endParaRPr b="1">
              <a:solidFill>
                <a:srgbClr val="00336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3366"/>
                </a:solidFill>
                <a:latin typeface="Fira Mono"/>
                <a:ea typeface="Fira Mono"/>
                <a:cs typeface="Fira Mono"/>
                <a:sym typeface="Fira Mono"/>
              </a:rPr>
              <a:t>DERIVATIVE {...}</a:t>
            </a:r>
            <a:endParaRPr b="1">
              <a:solidFill>
                <a:srgbClr val="00336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3366"/>
                </a:solidFill>
                <a:latin typeface="Fira Mono"/>
                <a:ea typeface="Fira Mono"/>
                <a:cs typeface="Fira Mono"/>
                <a:sym typeface="Fira Mono"/>
              </a:rPr>
              <a:t>...</a:t>
            </a:r>
            <a:endParaRPr b="1">
              <a:solidFill>
                <a:srgbClr val="00336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3366"/>
                </a:solidFill>
                <a:latin typeface="Fira Mono"/>
                <a:ea typeface="Fira Mono"/>
                <a:cs typeface="Fira Mono"/>
                <a:sym typeface="Fira Mono"/>
              </a:rPr>
              <a:t>FUNCTION trap(v){...}</a:t>
            </a:r>
            <a:endParaRPr b="1">
              <a:solidFill>
                <a:srgbClr val="003366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044000" y="4992650"/>
            <a:ext cx="3312000" cy="1375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7700"/>
                </a:solidFill>
                <a:latin typeface="Fira Mono"/>
                <a:ea typeface="Fira Mono"/>
                <a:cs typeface="Fira Mono"/>
                <a:sym typeface="Fira Mono"/>
              </a:rPr>
              <a:t>&lt;N</a:t>
            </a:r>
            <a:r>
              <a:rPr lang="pt-BR">
                <a:solidFill>
                  <a:srgbClr val="007700"/>
                </a:solidFill>
                <a:latin typeface="Fira Mono"/>
                <a:ea typeface="Fira Mono"/>
                <a:cs typeface="Fira Mono"/>
                <a:sym typeface="Fira Mono"/>
              </a:rPr>
              <a:t>etwork ...&gt;	</a:t>
            </a:r>
            <a:endParaRPr>
              <a:solidFill>
                <a:srgbClr val="0077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7700"/>
                </a:solidFill>
                <a:latin typeface="Fira Mono"/>
                <a:ea typeface="Fira Mono"/>
                <a:cs typeface="Fira Mono"/>
                <a:sym typeface="Fira Mono"/>
              </a:rPr>
              <a:t>    &lt;Cell ...&gt;</a:t>
            </a:r>
            <a:br>
              <a:rPr lang="pt-BR">
                <a:solidFill>
                  <a:srgbClr val="007700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lang="pt-BR">
                <a:solidFill>
                  <a:srgbClr val="007700"/>
                </a:solidFill>
                <a:latin typeface="Fira Mono"/>
                <a:ea typeface="Fira Mono"/>
                <a:cs typeface="Fira Mono"/>
                <a:sym typeface="Fira Mono"/>
              </a:rPr>
              <a:t>        &lt;Channel ...&gt;</a:t>
            </a:r>
            <a:endParaRPr>
              <a:solidFill>
                <a:srgbClr val="0077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7700"/>
                </a:solidFill>
                <a:latin typeface="Fira Mono"/>
                <a:ea typeface="Fira Mono"/>
                <a:cs typeface="Fira Mono"/>
                <a:sym typeface="Fira Mono"/>
              </a:rPr>
              <a:t>            &lt;Gate ...&gt;</a:t>
            </a:r>
            <a:endParaRPr>
              <a:solidFill>
                <a:srgbClr val="0077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7700"/>
                </a:solidFill>
                <a:latin typeface="Fira Mono"/>
                <a:ea typeface="Fira Mono"/>
                <a:cs typeface="Fira Mono"/>
                <a:sym typeface="Fira Mono"/>
              </a:rPr>
              <a:t>				&lt;Rate ...&gt;</a:t>
            </a:r>
            <a:endParaRPr>
              <a:solidFill>
                <a:srgbClr val="0077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Levels of Abstraction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854625" y="1812850"/>
            <a:ext cx="7623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Nevertheless, an electrophysiologist can (usually) make sense out of </a:t>
            </a:r>
            <a:r>
              <a:rPr i="1" lang="pt-BR"/>
              <a:t>carefully written</a:t>
            </a:r>
            <a:r>
              <a:rPr lang="pt-BR"/>
              <a:t> NMODL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there are functions called </a:t>
            </a:r>
            <a:r>
              <a:rPr lang="pt-BR"/>
              <a:t>α, β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the kinetics look familiar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When languages operate at the same level of abstraction, we can directly "translate" one to another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Morphology / hoc — similar level of abstraction</a:t>
            </a:r>
            <a:endParaRPr/>
          </a:p>
        </p:txBody>
      </p:sp>
      <p:sp>
        <p:nvSpPr>
          <p:cNvPr id="128" name="Google Shape;128;p18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Direct translation</a:t>
            </a:r>
            <a:endParaRPr/>
          </a:p>
        </p:txBody>
      </p:sp>
      <p:pic>
        <p:nvPicPr>
          <p:cNvPr descr="Image result for bijective wiki"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500" y="4925500"/>
            <a:ext cx="1932500" cy="19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Levels of Abstraction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54625" y="5657425"/>
            <a:ext cx="75861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ura-Bernal, Salvador, et al. "NetPyNE, a tool for data-driven multiscale modeling of brain circuits." Elife 8 (2019): e44494.</a:t>
            </a:r>
            <a:endParaRPr/>
          </a:p>
        </p:txBody>
      </p:sp>
      <p:sp>
        <p:nvSpPr>
          <p:cNvPr id="136" name="Google Shape;136;p19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NetPyNE: structured network specification 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5008"/>
            <a:ext cx="8550909" cy="370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Example: NMODL to NeuroML2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54625" y="1812850"/>
            <a:ext cx="7863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Fira Mono"/>
              <a:buChar char="○"/>
            </a:pP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pyneuroml</a:t>
            </a:r>
            <a:r>
              <a:rPr lang="pt-BR"/>
              <a:t> </a:t>
            </a:r>
            <a:r>
              <a:rPr lang="pt-BR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https://github.com/NeuroML/pyNeuroML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$pip install pyneuroml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everything you  need to get started with NeuroML2, bundled in a single Python package</a:t>
            </a:r>
            <a:endParaRPr/>
          </a:p>
        </p:txBody>
      </p:sp>
      <p:sp>
        <p:nvSpPr>
          <p:cNvPr id="144" name="Google Shape;144;p20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How we can help</a:t>
            </a:r>
            <a:endParaRPr/>
          </a:p>
        </p:txBody>
      </p:sp>
      <p:pic>
        <p:nvPicPr>
          <p:cNvPr descr="Image result for python logo png"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688" y="4940975"/>
            <a:ext cx="1355350" cy="135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wiss Army Knife, Pocket Knife, Blade, Stainless, Swiss"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675" y="4816552"/>
            <a:ext cx="2478624" cy="196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euroml logo" id="147" name="Google Shape;14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3923" y="5260127"/>
            <a:ext cx="3244850" cy="9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Example: NMODL to NeuroML2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854625" y="18128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&gt; pynml-modchananalysis NaConductance2.mod                                                     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54" name="Google Shape;154;p21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Exploring channel dynamics with </a:t>
            </a: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pyneuroml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800" y="2963200"/>
            <a:ext cx="4576200" cy="34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963200"/>
            <a:ext cx="4576200" cy="3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Example: NMODL to NeuroML2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854625" y="18128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&gt; </a:t>
            </a: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pynml-chan</a:t>
            </a: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nelan</a:t>
            </a: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alysis NaConductance.channel.nml                                                     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63" name="Google Shape;163;p22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Exploring channel dynamics with </a:t>
            </a: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pyneuroml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800" y="2963200"/>
            <a:ext cx="4576200" cy="34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63200"/>
            <a:ext cx="4576200" cy="3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More reasons for NeuroML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54625" y="1812850"/>
            <a:ext cx="7937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Once we have a model in NeuroML, we (usually) need to convert it back to a simulator-specific format in order to simulate it.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Does that mean we need to go back to NMODL after all that?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OSB visualization is not all you get. Given its </a:t>
            </a:r>
            <a:r>
              <a:rPr i="1" lang="pt-BR"/>
              <a:t>regular</a:t>
            </a:r>
            <a:r>
              <a:rPr lang="pt-BR"/>
              <a:t> </a:t>
            </a:r>
            <a:r>
              <a:rPr i="1" lang="pt-BR"/>
              <a:t>structure</a:t>
            </a:r>
            <a:r>
              <a:rPr lang="pt-BR"/>
              <a:t>, we were able to create a number of </a:t>
            </a:r>
            <a:r>
              <a:rPr i="1" lang="pt-BR"/>
              <a:t>exporters</a:t>
            </a:r>
            <a:r>
              <a:rPr i="1" lang="pt-BR"/>
              <a:t>: 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We can also perform automated validation (structure, units)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What do we get besides visualization/simulation on OSB?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3813075" y="4845750"/>
            <a:ext cx="17028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graphicFrame>
        <p:nvGraphicFramePr>
          <p:cNvPr id="174" name="Google Shape;174;p23"/>
          <p:cNvGraphicFramePr/>
          <p:nvPr/>
        </p:nvGraphicFramePr>
        <p:xfrm>
          <a:off x="952500" y="461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{F27CE156-8E95-4D66-9998-D633C23EDB7E}</a:tableStyleId>
              </a:tblPr>
              <a:tblGrid>
                <a:gridCol w="1357900"/>
                <a:gridCol w="1219100"/>
                <a:gridCol w="466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NEURON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XPP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NeuroML2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MOOSE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BRIAN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PyNN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23"/>
          <p:cNvSpPr/>
          <p:nvPr/>
        </p:nvSpPr>
        <p:spPr>
          <a:xfrm>
            <a:off x="2016675" y="4632875"/>
            <a:ext cx="268500" cy="1177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Example: PyNeuroML usage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Exporting NeuroML2 to different formats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854625" y="1660456"/>
            <a:ext cx="6890400" cy="13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Native interpreter (Java)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&gt; </a:t>
            </a: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pynml LEMS_NML2_Ex5_DetCell.xml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26" y="3203347"/>
            <a:ext cx="3790475" cy="31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500" y="3203351"/>
            <a:ext cx="3790475" cy="313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Converting NMODL to NeuroML  </a:t>
            </a:r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513200" y="4971600"/>
            <a:ext cx="61176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mailto:</a:t>
            </a:r>
            <a:r>
              <a:rPr lang="pt-BR" sz="2400" u="sng">
                <a:solidFill>
                  <a:schemeClr val="hlink"/>
                </a:solidFill>
                <a:hlinkClick r:id="rId3"/>
              </a:rPr>
              <a:t>p.gleeson@ucl.ac.uk</a:t>
            </a:r>
            <a:endParaRPr sz="2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2" name="Google Shape;42;p7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Simple</a:t>
            </a:r>
            <a:r>
              <a:rPr lang="pt-BR"/>
              <a:t>™</a:t>
            </a:r>
            <a:r>
              <a:rPr lang="pt-BR"/>
              <a:t>, OSB sponsored way of converting models to NeuroML2</a:t>
            </a:r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100" y="2094425"/>
            <a:ext cx="2627800" cy="26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Example: PyNeuroML usage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Exporting NeuroML2 to different formats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854625" y="1660456"/>
            <a:ext cx="6890400" cy="13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i="1" lang="pt-BR"/>
              <a:t>NEURON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&gt; pynml LEMS_NML2_Ex5_DetCell.xml -neuron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25" y="3218925"/>
            <a:ext cx="3591125" cy="32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850" y="3233621"/>
            <a:ext cx="3591125" cy="325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Example: PyNeuroML usage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Exporting NeuroML2 to different formats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854625" y="1660456"/>
            <a:ext cx="6890400" cy="13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i="1" lang="pt-BR"/>
              <a:t>Brian2</a:t>
            </a:r>
            <a:r>
              <a:rPr lang="pt-BR"/>
              <a:t>  </a:t>
            </a:r>
            <a:r>
              <a:rPr lang="pt-BR" u="sng">
                <a:solidFill>
                  <a:schemeClr val="accent5"/>
                </a:solidFill>
                <a:hlinkClick r:id="rId3"/>
              </a:rPr>
              <a:t>https://brian2.readthedocs.io/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&gt; pynml LEMS_NML2_Ex5_DetCell.xml -brian2 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 b="59" l="0" r="0" t="59"/>
          <a:stretch/>
        </p:blipFill>
        <p:spPr>
          <a:xfrm>
            <a:off x="854625" y="3218925"/>
            <a:ext cx="3591125" cy="32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5">
            <a:alphaModFix/>
          </a:blip>
          <a:srcRect b="59" l="0" r="0" t="59"/>
          <a:stretch/>
        </p:blipFill>
        <p:spPr>
          <a:xfrm>
            <a:off x="4996850" y="3233621"/>
            <a:ext cx="3591125" cy="325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Future Plans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854625" y="1812850"/>
            <a:ext cx="7921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The final frontier: automatic conversion from NMODL to NeuroML2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We first have to parse NMODL </a:t>
            </a:r>
            <a:r>
              <a:rPr i="1" lang="pt-BR"/>
              <a:t>syntax</a:t>
            </a:r>
            <a:r>
              <a:rPr lang="pt-BR"/>
              <a:t>: </a:t>
            </a: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https://github.com/BlueBrain/nmodl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Hard part: </a:t>
            </a:r>
            <a:r>
              <a:rPr i="1" lang="pt-BR"/>
              <a:t>semantic</a:t>
            </a:r>
            <a:r>
              <a:rPr lang="pt-BR"/>
              <a:t> analysis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“Expert” humans can figure out that a </a:t>
            </a:r>
            <a:r>
              <a:rPr i="1" lang="pt-BR"/>
              <a:t>mod</a:t>
            </a:r>
            <a:r>
              <a:rPr lang="pt-BR"/>
              <a:t> file is employing HH formalism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How can we transfer that knowledge to the  automated translator?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Interesting problem (compilers): pattern matching, symbolic computing  </a:t>
            </a:r>
            <a:endParaRPr/>
          </a:p>
        </p:txBody>
      </p:sp>
      <p:sp>
        <p:nvSpPr>
          <p:cNvPr id="209" name="Google Shape;209;p27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Automated conversion (whenever applicable)</a:t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700" y="4940388"/>
            <a:ext cx="31813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c mouse cheese" id="211" name="Google Shape;21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475" y="5097910"/>
            <a:ext cx="1972646" cy="12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 want DATA!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854625" y="1812850"/>
            <a:ext cx="8169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 </a:t>
            </a:r>
            <a:r>
              <a:rPr i="1" lang="pt-BR"/>
              <a:t>S</a:t>
            </a:r>
            <a:r>
              <a:rPr i="1" lang="pt-BR"/>
              <a:t>tructured </a:t>
            </a:r>
            <a:r>
              <a:rPr lang="pt-BR"/>
              <a:t>information</a:t>
            </a:r>
            <a:r>
              <a:rPr lang="pt-BR"/>
              <a:t> is central to OSB (and associated technologies)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A number of other initiatives have also recognised </a:t>
            </a:r>
            <a:r>
              <a:rPr i="1" lang="pt-BR"/>
              <a:t>the need to standardize</a:t>
            </a:r>
            <a:endParaRPr i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Example: the</a:t>
            </a:r>
            <a:r>
              <a:rPr i="1" lang="pt-BR"/>
              <a:t> Neurodata Without Borders</a:t>
            </a:r>
            <a:r>
              <a:rPr lang="pt-BR"/>
              <a:t> </a:t>
            </a:r>
            <a:r>
              <a:rPr lang="pt-BR"/>
              <a:t>Consortium has created a </a:t>
            </a:r>
            <a:r>
              <a:rPr lang="pt-BR"/>
              <a:t>standard for neurophysiology data, NWB:N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More on that tomorrow!</a:t>
            </a:r>
            <a:r>
              <a:rPr lang="pt-BR"/>
              <a:t> </a:t>
            </a:r>
            <a:endParaRPr/>
          </a:p>
        </p:txBody>
      </p:sp>
      <p:sp>
        <p:nvSpPr>
          <p:cNvPr id="218" name="Google Shape;218;p28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How does all that apply to experimental data?</a:t>
            </a:r>
            <a:endParaRPr/>
          </a:p>
        </p:txBody>
      </p:sp>
      <p:pic>
        <p:nvPicPr>
          <p:cNvPr descr="NWB:N"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25" y="4417275"/>
            <a:ext cx="5360450" cy="6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425" y="5895975"/>
            <a:ext cx="22479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xo_BRAIN-Initiative.png" id="221" name="Google Shape;22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725" y="5419725"/>
            <a:ext cx="21145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What is NeuroML, and why should I care?</a:t>
            </a:r>
            <a:endParaRPr/>
          </a:p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54625" y="18128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OSB accepts models in any format!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 …. but with NML2 models, magic things can happen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http://opensourcebrain.org/projects/acnet2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http://opensourcebrain.org/projects/vogelsetal2011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http://opensourcebrain.org/projects/multicompgrc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Open Source Brain and NeuroML2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9925"/>
            <a:ext cx="9144000" cy="5178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9875"/>
            <a:ext cx="9144000" cy="5178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9925"/>
            <a:ext cx="9144000" cy="517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</a:t>
            </a:r>
            <a:r>
              <a:rPr i="1" lang="pt-BR"/>
              <a:t>NEURON</a:t>
            </a:r>
            <a:r>
              <a:rPr lang="pt-BR"/>
              <a:t> simulator</a:t>
            </a:r>
            <a:endParaRPr/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54625" y="18128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https://www.neuron.yale.edu/neuron/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Cells, Networks: </a:t>
            </a:r>
            <a:r>
              <a:rPr i="1" lang="pt-BR"/>
              <a:t>hoc </a:t>
            </a:r>
            <a:r>
              <a:rPr lang="pt-BR"/>
              <a:t>language (accessible from Python)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morphologies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synaptic connections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pt-BR"/>
              <a:t>.hoc</a:t>
            </a:r>
            <a:r>
              <a:rPr lang="pt-BR"/>
              <a:t> files 	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Ion Channels (membrane mechanisms): </a:t>
            </a:r>
            <a:r>
              <a:rPr i="1" lang="pt-BR"/>
              <a:t>NMODL</a:t>
            </a:r>
            <a:endParaRPr i="1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.</a:t>
            </a:r>
            <a:r>
              <a:rPr i="1" lang="pt-BR"/>
              <a:t>mod</a:t>
            </a:r>
            <a:r>
              <a:rPr lang="pt-BR"/>
              <a:t> files</a:t>
            </a:r>
            <a:endParaRPr/>
          </a:p>
        </p:txBody>
      </p:sp>
      <p:sp>
        <p:nvSpPr>
          <p:cNvPr id="75" name="Google Shape;75;p12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Defining models in </a:t>
            </a:r>
            <a:r>
              <a:rPr i="1" lang="pt-BR"/>
              <a:t>NEURON</a:t>
            </a:r>
            <a:endParaRPr i="1"/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450" y="3900922"/>
            <a:ext cx="1759101" cy="265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What is NeuroML, and why should I care?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54625" y="18128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NML is </a:t>
            </a:r>
            <a:r>
              <a:rPr i="1" lang="pt-BR"/>
              <a:t>structured</a:t>
            </a:r>
            <a:r>
              <a:rPr lang="pt-BR"/>
              <a:t> (not unlike a </a:t>
            </a:r>
            <a:r>
              <a:rPr i="1" lang="pt-BR"/>
              <a:t>Type System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Why can OSB process any NeuroML2 file?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00" y="3518850"/>
            <a:ext cx="642937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3645445" y="3129950"/>
            <a:ext cx="2133000" cy="34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5791925" y="3129950"/>
            <a:ext cx="2133000" cy="34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1800" y="29400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It is all about </a:t>
            </a:r>
            <a:r>
              <a:rPr b="1" lang="pt-BR">
                <a:solidFill>
                  <a:schemeClr val="lt1"/>
                </a:solidFill>
                <a:latin typeface="Alegreya Sans"/>
                <a:ea typeface="Alegreya Sans"/>
                <a:cs typeface="Alegreya Sans"/>
                <a:sym typeface="Alegreya Sans"/>
              </a:rPr>
              <a:t>Structure</a:t>
            </a:r>
            <a:endParaRPr b="1">
              <a:solidFill>
                <a:schemeClr val="lt1"/>
              </a:solidFill>
              <a:latin typeface="Alegreya Sans"/>
              <a:ea typeface="Alegreya Sans"/>
              <a:cs typeface="Alegreya Sans"/>
              <a:sym typeface="Alegrey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54625" y="1812850"/>
            <a:ext cx="7737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A </a:t>
            </a:r>
            <a:r>
              <a:rPr lang="pt-BR"/>
              <a:t> </a:t>
            </a:r>
            <a:r>
              <a:rPr i="1" lang="pt-BR"/>
              <a:t>Type System</a:t>
            </a:r>
            <a:r>
              <a:rPr lang="pt-BR"/>
              <a:t> (composability rules) is what grants NML its superpowers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 </a:t>
            </a: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nmodl</a:t>
            </a:r>
            <a:r>
              <a:rPr lang="pt-BR"/>
              <a:t> is also powerful, but can be used as a general purpose language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 </a:t>
            </a: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VERBATIM</a:t>
            </a:r>
            <a:r>
              <a:rPr lang="pt-BR"/>
              <a:t> blocks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 many different ways of achieving same goal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 prone to </a:t>
            </a:r>
            <a:r>
              <a:rPr i="1" lang="pt-BR"/>
              <a:t>unstructuredness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/>
              <a:t>OSB could in theory treat </a:t>
            </a:r>
            <a:r>
              <a:rPr lang="pt-BR">
                <a:latin typeface="Fira Mono"/>
                <a:ea typeface="Fira Mono"/>
                <a:cs typeface="Fira Mono"/>
                <a:sym typeface="Fira Mono"/>
              </a:rPr>
              <a:t>nmodl</a:t>
            </a:r>
            <a:r>
              <a:rPr lang="pt-BR"/>
              <a:t> the same way it treats NML…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 …. if only people stuck to "good practices"!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2" type="title"/>
          </p:nvPr>
        </p:nvSpPr>
        <p:spPr>
          <a:xfrm>
            <a:off x="854625" y="1040608"/>
            <a:ext cx="8770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Structure in NeuroML / NMODL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tructure crystal"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75" y="4886275"/>
            <a:ext cx="1809750" cy="17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