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87" r:id="rId4"/>
    <p:sldId id="257" r:id="rId5"/>
    <p:sldId id="270" r:id="rId6"/>
    <p:sldId id="266" r:id="rId7"/>
    <p:sldId id="258" r:id="rId8"/>
    <p:sldId id="259" r:id="rId9"/>
    <p:sldId id="260" r:id="rId10"/>
    <p:sldId id="261" r:id="rId11"/>
    <p:sldId id="26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92" r:id="rId20"/>
    <p:sldId id="293" r:id="rId21"/>
    <p:sldId id="278" r:id="rId22"/>
    <p:sldId id="263" r:id="rId23"/>
    <p:sldId id="267" r:id="rId24"/>
    <p:sldId id="289" r:id="rId25"/>
    <p:sldId id="281" r:id="rId26"/>
    <p:sldId id="294" r:id="rId27"/>
    <p:sldId id="282" r:id="rId28"/>
    <p:sldId id="283" r:id="rId29"/>
    <p:sldId id="290" r:id="rId30"/>
    <p:sldId id="284" r:id="rId31"/>
    <p:sldId id="291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173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24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Q4 2013 - Net Enterprise Mobile Activations by Industry</a:t>
            </a:r>
            <a:r>
              <a:rPr lang="en-US" baseline="0"/>
              <a:t> 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5"/>
              <c:layout/>
              <c:tx>
                <c:rich>
                  <a:bodyPr/>
                  <a:lstStyle/>
                  <a:p>
                    <a:r>
                      <a:rPr lang="en-US"/>
                      <a:t>Comm.
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Sheet1!$A$8:$A$17</c:f>
              <c:strCache>
                <c:ptCount val="10"/>
                <c:pt idx="0">
                  <c:v>Business &amp; Professional Services</c:v>
                </c:pt>
                <c:pt idx="1">
                  <c:v>Manufacturing</c:v>
                </c:pt>
                <c:pt idx="2">
                  <c:v>Financial Services</c:v>
                </c:pt>
                <c:pt idx="3">
                  <c:v>Government &amp; Public Sector</c:v>
                </c:pt>
                <c:pt idx="4">
                  <c:v>Healthcare</c:v>
                </c:pt>
                <c:pt idx="5">
                  <c:v>Communications</c:v>
                </c:pt>
                <c:pt idx="6">
                  <c:v>Entertainment, Information &amp; Media</c:v>
                </c:pt>
                <c:pt idx="7">
                  <c:v>Energy &amp; Utilities</c:v>
                </c:pt>
                <c:pt idx="8">
                  <c:v>Legal</c:v>
                </c:pt>
                <c:pt idx="9">
                  <c:v>Other</c:v>
                </c:pt>
              </c:strCache>
            </c:strRef>
          </c:cat>
          <c:val>
            <c:numRef>
              <c:f>Sheet1!$B$8:$B$17</c:f>
              <c:numCache>
                <c:formatCode>General</c:formatCode>
                <c:ptCount val="10"/>
                <c:pt idx="0">
                  <c:v>19.6</c:v>
                </c:pt>
                <c:pt idx="1">
                  <c:v>11.6</c:v>
                </c:pt>
                <c:pt idx="2">
                  <c:v>39.3</c:v>
                </c:pt>
                <c:pt idx="3">
                  <c:v>6.5</c:v>
                </c:pt>
                <c:pt idx="4">
                  <c:v>5.3</c:v>
                </c:pt>
                <c:pt idx="5">
                  <c:v>2.8</c:v>
                </c:pt>
                <c:pt idx="6">
                  <c:v>2.5</c:v>
                </c:pt>
                <c:pt idx="7">
                  <c:v>2.5</c:v>
                </c:pt>
                <c:pt idx="8">
                  <c:v>2.1</c:v>
                </c:pt>
                <c:pt idx="9">
                  <c:v>7.8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 and iPhone</c:v>
                </c:pt>
                <c:pt idx="2">
                  <c:v>Windows Phone 7 &amp; 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474102.0</c:v>
                </c:pt>
                <c:pt idx="1">
                  <c:v>343424.0</c:v>
                </c:pt>
                <c:pt idx="2">
                  <c:v>28195.0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1257064"/>
        <c:axId val="-2121260024"/>
      </c:barChart>
      <c:catAx>
        <c:axId val="-21212570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1260024"/>
        <c:crosses val="autoZero"/>
        <c:auto val="1"/>
        <c:lblAlgn val="ctr"/>
        <c:lblOffset val="100"/>
        <c:noMultiLvlLbl val="0"/>
      </c:catAx>
      <c:valAx>
        <c:axId val="-2121260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12570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13B93-4A4C-43F1-9D1B-F2E04814484B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9C602-EDEF-4C95-BAD6-03C4FD9C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26331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85800" y="2571750"/>
            <a:ext cx="7772400" cy="0"/>
          </a:xfrm>
          <a:prstGeom prst="line">
            <a:avLst/>
          </a:prstGeom>
          <a:ln>
            <a:solidFill>
              <a:schemeClr val="bg1">
                <a:lumMod val="6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800" y="209550"/>
            <a:ext cx="2971800" cy="6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2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590550"/>
            <a:ext cx="8534400" cy="0"/>
          </a:xfrm>
          <a:prstGeom prst="line">
            <a:avLst/>
          </a:prstGeom>
          <a:ln>
            <a:solidFill>
              <a:schemeClr val="bg1">
                <a:lumMod val="6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2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1BD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590550"/>
            <a:ext cx="8534400" cy="0"/>
          </a:xfrm>
          <a:prstGeom prst="line">
            <a:avLst/>
          </a:prstGeom>
          <a:ln>
            <a:solidFill>
              <a:schemeClr val="bg1">
                <a:lumMod val="6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52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66750"/>
            <a:ext cx="4038600" cy="39278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66750"/>
            <a:ext cx="4038600" cy="39278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590550"/>
            <a:ext cx="8534400" cy="0"/>
          </a:xfrm>
          <a:prstGeom prst="line">
            <a:avLst/>
          </a:prstGeom>
          <a:ln>
            <a:solidFill>
              <a:schemeClr val="bg1">
                <a:lumMod val="6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1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1"/>
            <a:ext cx="4040188" cy="3810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47750"/>
            <a:ext cx="4040188" cy="35468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666751"/>
            <a:ext cx="4041775" cy="3810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47750"/>
            <a:ext cx="4041775" cy="35468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590550"/>
            <a:ext cx="8534400" cy="0"/>
          </a:xfrm>
          <a:prstGeom prst="line">
            <a:avLst/>
          </a:prstGeom>
          <a:ln>
            <a:solidFill>
              <a:schemeClr val="bg1">
                <a:lumMod val="6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4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590550"/>
            <a:ext cx="8534400" cy="0"/>
          </a:xfrm>
          <a:prstGeom prst="line">
            <a:avLst/>
          </a:prstGeom>
          <a:ln>
            <a:solidFill>
              <a:schemeClr val="bg1">
                <a:lumMod val="6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534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3910-DA40-42E1-9178-E200DB7820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4F81BD"/>
          </a:solidFill>
          <a:latin typeface="Calibr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rgbClr val="17365D"/>
          </a:solidFill>
          <a:latin typeface="Calibr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l.com/content/dam/www/public/us/en/documents/white-papers/android-devices-in-byod-environment-paper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lectric/gradle-android-test-plugin" TargetMode="External"/><Relationship Id="rId4" Type="http://schemas.openxmlformats.org/officeDocument/2006/relationships/hyperlink" Target="https://code.google.com/p/mockit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bolectric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robotium/" TargetMode="External"/><Relationship Id="rId4" Type="http://schemas.openxmlformats.org/officeDocument/2006/relationships/hyperlink" Target="http://appium.io/" TargetMode="External"/><Relationship Id="rId5" Type="http://schemas.openxmlformats.org/officeDocument/2006/relationships/hyperlink" Target="http://square.github.io/spo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android-test-kit/wiki/Espress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Wharton/sdk-manager-plugin" TargetMode="External"/><Relationship Id="rId4" Type="http://schemas.openxmlformats.org/officeDocument/2006/relationships/hyperlink" Target="https://wiki.jenkins-ci.org/display/JENKINS/Android+Emulator+Plugin" TargetMode="External"/><Relationship Id="rId5" Type="http://schemas.openxmlformats.org/officeDocument/2006/relationships/hyperlink" Target="https://wiki.jenkins-ci.org/display/JENKINS/Android+Lint+Plugin" TargetMode="External"/><Relationship Id="rId6" Type="http://schemas.openxmlformats.org/officeDocument/2006/relationships/hyperlink" Target="http://rkistner.github.io/android/2013/02/05/android-builds-on-travis-ci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uefletch.com/2014/03/20/selling-android-as-an-enterprise-platfor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as an Enterprise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Fit Android into an Enterprise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3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and Consumer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for businesses to have exposure on Android (DUH!)</a:t>
            </a:r>
          </a:p>
          <a:p>
            <a:r>
              <a:rPr lang="en-US" dirty="0" smtClean="0"/>
              <a:t>There are over 1 Billion Devices out there and 1 Billion Reasons to develop an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47520"/>
            <a:ext cx="8382000" cy="33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534400" cy="3962400"/>
          </a:xfrm>
        </p:spPr>
        <p:txBody>
          <a:bodyPr/>
          <a:lstStyle/>
          <a:p>
            <a:r>
              <a:rPr lang="en-US" dirty="0" smtClean="0"/>
              <a:t>Security is the leading concern that most enterprises have with Android… </a:t>
            </a:r>
          </a:p>
          <a:p>
            <a:r>
              <a:rPr lang="en-US" dirty="0" smtClean="0"/>
              <a:t>…and rightfully so.</a:t>
            </a:r>
          </a:p>
          <a:p>
            <a:endParaRPr lang="en-US" dirty="0"/>
          </a:p>
          <a:p>
            <a:r>
              <a:rPr lang="en-US" dirty="0" smtClean="0"/>
              <a:t>Recent mishaps and other bad press… </a:t>
            </a:r>
          </a:p>
          <a:p>
            <a:pPr lvl="1"/>
            <a:r>
              <a:rPr lang="en-US" dirty="0" smtClean="0"/>
              <a:t>Android Master Key Vulnerability</a:t>
            </a:r>
          </a:p>
          <a:p>
            <a:pPr lvl="1"/>
            <a:r>
              <a:rPr lang="en-US" dirty="0" smtClean="0"/>
              <a:t>Android Malware increases 600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WhatsApp</a:t>
            </a:r>
            <a:r>
              <a:rPr lang="en-US" dirty="0" smtClean="0"/>
              <a:t> privacy issues </a:t>
            </a:r>
          </a:p>
          <a:p>
            <a:pPr lvl="1"/>
            <a:endParaRPr lang="en-US" dirty="0"/>
          </a:p>
          <a:p>
            <a:r>
              <a:rPr lang="en-US" dirty="0" smtClean="0"/>
              <a:t>Some legit (master key), some not.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123950"/>
            <a:ext cx="3179063" cy="28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Lots of improvements starting with Android 4.x</a:t>
            </a:r>
          </a:p>
          <a:p>
            <a:r>
              <a:rPr lang="en-US" dirty="0" smtClean="0"/>
              <a:t>Security and enterprise has actually be a major focus for Google over the last 3 years</a:t>
            </a:r>
          </a:p>
          <a:p>
            <a:r>
              <a:rPr lang="en-US" dirty="0" smtClean="0"/>
              <a:t>Improvements in 4.x versions: </a:t>
            </a:r>
          </a:p>
          <a:p>
            <a:pPr lvl="1"/>
            <a:r>
              <a:rPr lang="en-US" dirty="0" smtClean="0"/>
              <a:t>Keychain </a:t>
            </a:r>
            <a:r>
              <a:rPr lang="en-US" dirty="0"/>
              <a:t>API for secure storage of app- and user-credentials</a:t>
            </a:r>
          </a:p>
          <a:p>
            <a:pPr lvl="1"/>
            <a:r>
              <a:rPr lang="en-US" dirty="0"/>
              <a:t>Address Space Layout Randomization (ASLR) for added memory security</a:t>
            </a:r>
          </a:p>
          <a:p>
            <a:pPr lvl="1"/>
            <a:r>
              <a:rPr lang="en-US" dirty="0"/>
              <a:t>Built-in VPN client and VPN Client API </a:t>
            </a:r>
          </a:p>
          <a:p>
            <a:pPr lvl="1"/>
            <a:r>
              <a:rPr lang="en-US" dirty="0" smtClean="0"/>
              <a:t>App </a:t>
            </a:r>
            <a:r>
              <a:rPr lang="en-US" dirty="0"/>
              <a:t>encryption to ensure secure transmission of apps from the Play Store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Verification to combat malware</a:t>
            </a:r>
          </a:p>
          <a:p>
            <a:pPr lvl="1"/>
            <a:r>
              <a:rPr lang="en-US" dirty="0"/>
              <a:t>Always-On VPN Configuration to prevent apps from using </a:t>
            </a:r>
            <a:r>
              <a:rPr lang="en-US" dirty="0" smtClean="0"/>
              <a:t>unsecure networks </a:t>
            </a:r>
            <a:endParaRPr lang="en-US" dirty="0"/>
          </a:p>
          <a:p>
            <a:pPr lvl="1"/>
            <a:r>
              <a:rPr lang="en-US" dirty="0"/>
              <a:t>Secure USB Debugging to prevent access from unauthorized computers</a:t>
            </a:r>
          </a:p>
          <a:p>
            <a:pPr lvl="1"/>
            <a:r>
              <a:rPr lang="en-US" dirty="0" smtClean="0"/>
              <a:t>Restricted </a:t>
            </a:r>
            <a:r>
              <a:rPr lang="en-US" dirty="0"/>
              <a:t>User Profiles for kiosk and multi-user devices</a:t>
            </a:r>
          </a:p>
          <a:p>
            <a:pPr lvl="1"/>
            <a:r>
              <a:rPr lang="en-US" dirty="0" smtClean="0"/>
              <a:t>Introduction </a:t>
            </a:r>
            <a:r>
              <a:rPr lang="en-US" dirty="0"/>
              <a:t>of SE Linux to augment Android’s existing UID-based application sandbox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additional cryptographic algorithms – ECDSA and </a:t>
            </a:r>
            <a:r>
              <a:rPr lang="en-US" dirty="0" err="1"/>
              <a:t>Scrypt</a:t>
            </a:r>
            <a:r>
              <a:rPr lang="en-US" dirty="0"/>
              <a:t> Key Derivation</a:t>
            </a:r>
          </a:p>
          <a:p>
            <a:pPr lvl="1"/>
            <a:r>
              <a:rPr lang="en-US" dirty="0"/>
              <a:t>VPN profiles per user in multi-user environments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Android, Device Management, and Policy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Lots MDM Providers</a:t>
            </a:r>
          </a:p>
          <a:p>
            <a:pPr lvl="1"/>
            <a:r>
              <a:rPr lang="en-US" dirty="0" err="1" smtClean="0"/>
              <a:t>Airwatch</a:t>
            </a:r>
            <a:r>
              <a:rPr lang="en-US" dirty="0" smtClean="0"/>
              <a:t>, Good, </a:t>
            </a:r>
            <a:r>
              <a:rPr lang="en-US" dirty="0" err="1" smtClean="0"/>
              <a:t>Soti</a:t>
            </a:r>
            <a:r>
              <a:rPr lang="en-US" dirty="0" smtClean="0"/>
              <a:t>, </a:t>
            </a:r>
            <a:r>
              <a:rPr lang="en-US" dirty="0" err="1" smtClean="0"/>
              <a:t>MobileIron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Comparison blog post at </a:t>
            </a:r>
            <a:r>
              <a:rPr lang="en-US" dirty="0" err="1" smtClean="0"/>
              <a:t>BlueFletch.com</a:t>
            </a:r>
            <a:endParaRPr lang="en-US" dirty="0" smtClean="0"/>
          </a:p>
          <a:p>
            <a:r>
              <a:rPr lang="en-US" dirty="0" smtClean="0"/>
              <a:t>Unfortunately, security is a spectrum</a:t>
            </a:r>
          </a:p>
          <a:p>
            <a:pPr lvl="1"/>
            <a:r>
              <a:rPr lang="en-US" dirty="0" smtClean="0"/>
              <a:t>Limited by your worst device in a BYOD environment</a:t>
            </a:r>
          </a:p>
          <a:p>
            <a:r>
              <a:rPr lang="en-US" dirty="0" smtClean="0"/>
              <a:t>Fragmentation in Devices</a:t>
            </a:r>
          </a:p>
          <a:p>
            <a:pPr lvl="1"/>
            <a:r>
              <a:rPr lang="en-US" dirty="0" smtClean="0"/>
              <a:t>Manufacturer’s build extensions into the OS for MDM</a:t>
            </a:r>
          </a:p>
          <a:p>
            <a:pPr lvl="1"/>
            <a:r>
              <a:rPr lang="en-US" dirty="0" smtClean="0"/>
              <a:t>Samsung with KNOX is far and away the leader – 56% of Android Market</a:t>
            </a:r>
          </a:p>
          <a:p>
            <a:pPr lvl="1"/>
            <a:r>
              <a:rPr lang="en-US" dirty="0" smtClean="0"/>
              <a:t>Moto, HTC, LG all have extensions as well</a:t>
            </a:r>
          </a:p>
          <a:p>
            <a:r>
              <a:rPr lang="en-US" dirty="0" smtClean="0"/>
              <a:t>Fragmentation in OS</a:t>
            </a:r>
          </a:p>
          <a:p>
            <a:r>
              <a:rPr lang="en-US" dirty="0" smtClean="0"/>
              <a:t>IBM Model for assigning trust levels </a:t>
            </a:r>
          </a:p>
          <a:p>
            <a:pPr lvl="1"/>
            <a:r>
              <a:rPr lang="en-US" u="sng" dirty="0">
                <a:hlinkClick r:id="rId2"/>
              </a:rPr>
              <a:t>http://www.intel.com/content/dam/www/public/us/en/documents/white-papers/android-devices-in-byod-environment-paper.pdf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  Why is it important in the enterprise? </a:t>
            </a:r>
          </a:p>
          <a:p>
            <a:pPr lvl="1"/>
            <a:r>
              <a:rPr lang="en-US" dirty="0" smtClean="0"/>
              <a:t>It’s literally your signature in the Play Store and with the OS</a:t>
            </a:r>
          </a:p>
          <a:p>
            <a:pPr lvl="1"/>
            <a:r>
              <a:rPr lang="en-US" dirty="0" smtClean="0"/>
              <a:t>Used as a trust mechanism during app updates</a:t>
            </a:r>
          </a:p>
          <a:p>
            <a:pPr lvl="1"/>
            <a:r>
              <a:rPr lang="en-US" dirty="0" smtClean="0"/>
              <a:t>Allows multiple apps to share a common trust</a:t>
            </a:r>
          </a:p>
          <a:p>
            <a:pPr lvl="1"/>
            <a:r>
              <a:rPr lang="en-US" dirty="0" smtClean="0"/>
              <a:t>Allows you to easily determine if an app in the wild belongs to you</a:t>
            </a:r>
            <a:endParaRPr lang="en-US" dirty="0"/>
          </a:p>
          <a:p>
            <a:r>
              <a:rPr lang="en-US" dirty="0" smtClean="0"/>
              <a:t>What about self-signed keys?</a:t>
            </a:r>
            <a:endParaRPr lang="en-US" dirty="0"/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Worst – private key and password lives on your developer’s PC</a:t>
            </a:r>
          </a:p>
          <a:p>
            <a:pPr lvl="1"/>
            <a:r>
              <a:rPr lang="en-US" dirty="0" smtClean="0"/>
              <a:t>Better – private key and password protected on build box, referenced during release builds</a:t>
            </a:r>
          </a:p>
          <a:p>
            <a:pPr lvl="1"/>
            <a:r>
              <a:rPr lang="en-US" dirty="0" smtClean="0"/>
              <a:t>Best (but $$$) – Symantec or Thales Security solution, requires new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Teams and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666750"/>
            <a:ext cx="60960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you’re a Java-shop with a formal build process, this is an easy win.</a:t>
            </a:r>
          </a:p>
          <a:p>
            <a:endParaRPr lang="en-US" dirty="0"/>
          </a:p>
          <a:p>
            <a:r>
              <a:rPr lang="en-US" dirty="0" smtClean="0"/>
              <a:t>The tooling… 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Android Studio /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 Version Control…</a:t>
            </a:r>
          </a:p>
          <a:p>
            <a:pPr lvl="1"/>
            <a:r>
              <a:rPr lang="en-US" dirty="0"/>
              <a:t>		</a:t>
            </a:r>
            <a:r>
              <a:rPr lang="en-US" dirty="0" smtClean="0"/>
              <a:t>	Literally everything supported by Eclipse/</a:t>
            </a:r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And the Continuous Integration…</a:t>
            </a:r>
          </a:p>
          <a:p>
            <a:pPr lvl="1"/>
            <a:r>
              <a:rPr lang="en-US" dirty="0" smtClean="0"/>
              <a:t>Good support for Jenkins, Hudson, Travis CI, and others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1352550"/>
            <a:ext cx="31813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1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Major Options – Again, being a Java-shop helps…</a:t>
            </a:r>
          </a:p>
          <a:p>
            <a:pPr lvl="1"/>
            <a:r>
              <a:rPr lang="en-US" dirty="0" smtClean="0"/>
              <a:t>The old fallback – Ant</a:t>
            </a:r>
          </a:p>
          <a:p>
            <a:pPr lvl="1"/>
            <a:r>
              <a:rPr lang="en-US" dirty="0" smtClean="0"/>
              <a:t>The framework that everyone loves to hate – Maven</a:t>
            </a:r>
          </a:p>
          <a:p>
            <a:pPr lvl="1"/>
            <a:r>
              <a:rPr lang="en-US" dirty="0" smtClean="0"/>
              <a:t>The hip and trendy - </a:t>
            </a:r>
            <a:r>
              <a:rPr lang="en-US" dirty="0" err="1" smtClean="0"/>
              <a:t>Gradle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Awesome Grunt Task Wrapper</a:t>
            </a:r>
          </a:p>
          <a:p>
            <a:pPr lvl="1"/>
            <a:r>
              <a:rPr lang="en-US" dirty="0" smtClean="0"/>
              <a:t>Great way to abstract multi-platform builds</a:t>
            </a:r>
          </a:p>
          <a:p>
            <a:pPr lvl="1"/>
            <a:r>
              <a:rPr lang="en-US" dirty="0" smtClean="0"/>
              <a:t>Successfully implemented on client engagement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409950"/>
            <a:ext cx="1352550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809750"/>
            <a:ext cx="1549400" cy="1327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285750"/>
            <a:ext cx="1917922" cy="11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3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Teams &amp;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need new staff? </a:t>
            </a:r>
          </a:p>
          <a:p>
            <a:pPr lvl="1"/>
            <a:r>
              <a:rPr lang="en-US" dirty="0" smtClean="0"/>
              <a:t>Mobile Architect and Designer are definitely valuable</a:t>
            </a:r>
          </a:p>
          <a:p>
            <a:pPr lvl="1"/>
            <a:r>
              <a:rPr lang="en-US" dirty="0" smtClean="0"/>
              <a:t>Good Java developers can pick up native Android fairly easy </a:t>
            </a:r>
          </a:p>
          <a:p>
            <a:pPr lvl="1"/>
            <a:r>
              <a:rPr lang="en-US" dirty="0" smtClean="0"/>
              <a:t>Even good C# developers can pick up native Android fairly easy</a:t>
            </a:r>
            <a:endParaRPr lang="en-US" dirty="0"/>
          </a:p>
          <a:p>
            <a:r>
              <a:rPr lang="en-US" dirty="0" smtClean="0"/>
              <a:t>Mobile Frameworks make this easier</a:t>
            </a:r>
          </a:p>
          <a:p>
            <a:pPr marL="742950" lvl="2" indent="-342900">
              <a:buClr>
                <a:srgbClr val="4F81BD"/>
              </a:buClr>
            </a:pPr>
            <a:r>
              <a:rPr lang="en-US" dirty="0" err="1"/>
              <a:t>Xamarin</a:t>
            </a:r>
            <a:r>
              <a:rPr lang="en-US" dirty="0"/>
              <a:t>, </a:t>
            </a:r>
            <a:r>
              <a:rPr lang="en-US" dirty="0" err="1"/>
              <a:t>Phonegap</a:t>
            </a:r>
            <a:r>
              <a:rPr lang="en-US" dirty="0"/>
              <a:t>, Titanium are good </a:t>
            </a:r>
            <a:r>
              <a:rPr lang="en-US" dirty="0" smtClean="0"/>
              <a:t>fallbacks</a:t>
            </a:r>
          </a:p>
          <a:p>
            <a:pPr marL="742950" lvl="2" indent="-342900">
              <a:buClr>
                <a:srgbClr val="4F81BD"/>
              </a:buClr>
            </a:pPr>
            <a:r>
              <a:rPr lang="en-US" dirty="0" smtClean="0"/>
              <a:t>Out of scope for this conversation – check Google or the BlueFletch blog for a good breakdown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err="1" smtClean="0"/>
              <a:t>Robolectric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://robolectric.org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Android Test Plugin 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://github.com/robolectric/gradle-android-test-</a:t>
            </a:r>
            <a:r>
              <a:rPr lang="en-US" dirty="0" smtClean="0">
                <a:hlinkClick r:id="rId3"/>
              </a:rPr>
              <a:t>plugin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Mockito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https://code.google.com/p/mockito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Good Example / Reference Project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robolectric</a:t>
            </a:r>
            <a:r>
              <a:rPr lang="en-US" dirty="0"/>
              <a:t>/</a:t>
            </a:r>
            <a:r>
              <a:rPr lang="en-US" dirty="0" err="1"/>
              <a:t>deckard-gradle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is…</a:t>
            </a:r>
          </a:p>
          <a:p>
            <a:r>
              <a:rPr lang="en-US" dirty="0" smtClean="0"/>
              <a:t>…still way too difficult in the Android Studio + </a:t>
            </a:r>
            <a:r>
              <a:rPr lang="en-US" dirty="0" err="1" smtClean="0"/>
              <a:t>Gradle</a:t>
            </a:r>
            <a:r>
              <a:rPr lang="en-US" dirty="0" smtClean="0"/>
              <a:t> software stack </a:t>
            </a:r>
          </a:p>
          <a:p>
            <a:endParaRPr lang="en-US" dirty="0"/>
          </a:p>
          <a:p>
            <a:r>
              <a:rPr lang="en-US" dirty="0" smtClean="0"/>
              <a:t>Issues we’ve encountered: </a:t>
            </a:r>
          </a:p>
          <a:p>
            <a:pPr lvl="1"/>
            <a:r>
              <a:rPr lang="en-US" dirty="0" smtClean="0"/>
              <a:t>Complex set-up, even with good Deckard references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 conflicts </a:t>
            </a:r>
          </a:p>
          <a:p>
            <a:pPr lvl="1"/>
            <a:r>
              <a:rPr lang="en-US" dirty="0" smtClean="0"/>
              <a:t>IDE integration… what IDE integration? </a:t>
            </a:r>
          </a:p>
          <a:p>
            <a:pPr lvl="1"/>
            <a:endParaRPr lang="en-US" dirty="0"/>
          </a:p>
          <a:p>
            <a:r>
              <a:rPr lang="en-US" dirty="0" smtClean="0"/>
              <a:t>Really need some </a:t>
            </a:r>
            <a:r>
              <a:rPr lang="en-US" i="1" dirty="0" smtClean="0"/>
              <a:t>unit </a:t>
            </a:r>
            <a:r>
              <a:rPr lang="en-US" dirty="0" smtClean="0"/>
              <a:t>test support from the Android Tools 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IMG_20140421_183446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9354" l="9957" r="89935">
                        <a14:foregroundMark x1="45318" y1="95800" x2="45318" y2="95800"/>
                        <a14:foregroundMark x1="54252" y1="25687" x2="54252" y2="25687"/>
                        <a14:foregroundMark x1="47147" y1="19952" x2="47147" y2="19952"/>
                        <a14:backgroundMark x1="65554" y1="61228" x2="65554" y2="61228"/>
                        <a14:backgroundMark x1="68461" y1="33199" x2="68461" y2="33199"/>
                        <a14:backgroundMark x1="69537" y1="23708" x2="69537" y2="23708"/>
                        <a14:backgroundMark x1="67707" y1="38934" x2="67707" y2="38934"/>
                        <a14:backgroundMark x1="61356" y1="37520" x2="61356" y2="37520"/>
                        <a14:backgroundMark x1="61625" y1="21931" x2="61625" y2="21931"/>
                        <a14:backgroundMark x1="28956" y1="18174" x2="28956" y2="18174"/>
                        <a14:backgroundMark x1="40797" y1="16599" x2="40797" y2="16599"/>
                        <a14:backgroundMark x1="53175" y1="17973" x2="53175" y2="17973"/>
                        <a14:backgroundMark x1="50323" y1="15226" x2="50323" y2="15226"/>
                        <a14:backgroundMark x1="57427" y1="19750" x2="57427" y2="19750"/>
                        <a14:backgroundMark x1="61356" y1="84330" x2="61356" y2="84330"/>
                        <a14:backgroundMark x1="42680" y1="16397" x2="42680" y2="16397"/>
                        <a14:backgroundMark x1="54790" y1="20921" x2="54790" y2="20921"/>
                        <a14:backgroundMark x1="48224" y1="16599" x2="48224" y2="16599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1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Matt Mehalso</a:t>
            </a:r>
          </a:p>
          <a:p>
            <a:r>
              <a:rPr lang="en-US" dirty="0" smtClean="0"/>
              <a:t>My Resume</a:t>
            </a:r>
          </a:p>
          <a:p>
            <a:pPr lvl="1"/>
            <a:r>
              <a:rPr lang="en-US" dirty="0" smtClean="0"/>
              <a:t>Senior Software Engineer &amp; Mobile Consultant @ BlueFletch</a:t>
            </a:r>
          </a:p>
          <a:p>
            <a:pPr lvl="1"/>
            <a:r>
              <a:rPr lang="en-US" dirty="0" smtClean="0"/>
              <a:t>8+ Years of experience in…</a:t>
            </a:r>
          </a:p>
          <a:p>
            <a:pPr lvl="2"/>
            <a:r>
              <a:rPr lang="en-US" dirty="0" smtClean="0"/>
              <a:t>Custom Enterprise Java solutions</a:t>
            </a:r>
          </a:p>
          <a:p>
            <a:pPr lvl="2"/>
            <a:r>
              <a:rPr lang="en-US" dirty="0" smtClean="0"/>
              <a:t>Custom mobile solutions in Logistics, Finance, and Retail</a:t>
            </a:r>
          </a:p>
          <a:p>
            <a:pPr lvl="2"/>
            <a:r>
              <a:rPr lang="en-US" dirty="0" smtClean="0"/>
              <a:t>Back-end mobile infrastructure</a:t>
            </a:r>
          </a:p>
          <a:p>
            <a:pPr lvl="2"/>
            <a:r>
              <a:rPr lang="en-US" dirty="0" smtClean="0"/>
              <a:t>Java, Web (HTML5/JS), and C/C++, in that order</a:t>
            </a:r>
          </a:p>
          <a:p>
            <a:r>
              <a:rPr lang="en-US" dirty="0" smtClean="0"/>
              <a:t>Current Project</a:t>
            </a:r>
          </a:p>
          <a:p>
            <a:pPr lvl="1"/>
            <a:r>
              <a:rPr lang="en-US" dirty="0" smtClean="0"/>
              <a:t>Over a year of architecture, design, and development using Android on a shared ruggedized device</a:t>
            </a:r>
          </a:p>
          <a:p>
            <a:pPr lvl="1"/>
            <a:r>
              <a:rPr lang="en-US" dirty="0" smtClean="0"/>
              <a:t>Currently in the initial stages of deployment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Testing  </a:t>
            </a:r>
          </a:p>
          <a:p>
            <a:pPr lvl="1"/>
            <a:r>
              <a:rPr lang="en-US" dirty="0"/>
              <a:t>Android Instrument Tests</a:t>
            </a:r>
          </a:p>
          <a:p>
            <a:pPr lvl="1"/>
            <a:r>
              <a:rPr lang="en-US" dirty="0"/>
              <a:t>Espresso - </a:t>
            </a:r>
            <a:r>
              <a:rPr lang="en-US" dirty="0">
                <a:hlinkClick r:id="rId2"/>
              </a:rPr>
              <a:t>https://code.google.com/p/android-test-kit/wiki/</a:t>
            </a:r>
            <a:r>
              <a:rPr lang="en-US" dirty="0" smtClean="0">
                <a:hlinkClick r:id="rId2"/>
              </a:rPr>
              <a:t>Espresso</a:t>
            </a:r>
            <a:endParaRPr lang="en-US" dirty="0"/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err="1" smtClean="0"/>
              <a:t>Robotium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https://code.google.com/p/robotium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 err="1" smtClean="0"/>
              <a:t>Appium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>
                <a:hlinkClick r:id="rId4"/>
              </a:rPr>
              <a:t>http://appium.io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Lots of others…</a:t>
            </a:r>
          </a:p>
          <a:p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Spoon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http://square.github.io/spoon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6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 – Mobile Framework Comparison</a:t>
            </a:r>
          </a:p>
          <a:p>
            <a:pPr lvl="1"/>
            <a:r>
              <a:rPr lang="en-US" dirty="0" smtClean="0"/>
              <a:t>Android – 474,102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 – 343,424</a:t>
            </a:r>
          </a:p>
          <a:p>
            <a:pPr lvl="1"/>
            <a:r>
              <a:rPr lang="en-US" dirty="0" smtClean="0"/>
              <a:t>Windows Phone – 28,195</a:t>
            </a:r>
          </a:p>
          <a:p>
            <a:r>
              <a:rPr lang="en-US" dirty="0" smtClean="0"/>
              <a:t>Responses to enterprise questions can be… hostile</a:t>
            </a:r>
          </a:p>
          <a:p>
            <a:r>
              <a:rPr lang="en-US" dirty="0" smtClean="0"/>
              <a:t>Open Source Libraries</a:t>
            </a:r>
          </a:p>
          <a:p>
            <a:pPr lvl="1"/>
            <a:r>
              <a:rPr lang="en-US" dirty="0" smtClean="0"/>
              <a:t>Lots of Android-specific Options – see Square</a:t>
            </a:r>
          </a:p>
          <a:p>
            <a:pPr lvl="1"/>
            <a:r>
              <a:rPr lang="en-US" dirty="0" smtClean="0"/>
              <a:t>Lots of Java Open Source work in 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94781323"/>
              </p:ext>
            </p:extLst>
          </p:nvPr>
        </p:nvGraphicFramePr>
        <p:xfrm>
          <a:off x="6553200" y="819150"/>
          <a:ext cx="22098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673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Android -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how is all this doublespeak applied?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Tough Requirements – How’d we do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534400" cy="4476750"/>
          </a:xfrm>
        </p:spPr>
        <p:txBody>
          <a:bodyPr>
            <a:normAutofit/>
          </a:bodyPr>
          <a:lstStyle/>
          <a:p>
            <a:r>
              <a:rPr lang="en-US" dirty="0" smtClean="0"/>
              <a:t>Nexus-Style, with the platform key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58355"/>
              </p:ext>
            </p:extLst>
          </p:nvPr>
        </p:nvGraphicFramePr>
        <p:xfrm>
          <a:off x="381000" y="1200150"/>
          <a:ext cx="8305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How’d we do it?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PowerManager.reboot</a:t>
                      </a:r>
                      <a:r>
                        <a:rPr lang="en-US" dirty="0" smtClean="0"/>
                        <a:t>() + system 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AlarmManager.setTime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+ system 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Defaults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 </a:t>
                      </a:r>
                      <a:r>
                        <a:rPr lang="en-US" dirty="0" err="1" smtClean="0"/>
                        <a:t>PackageManager.setPreferredApplications</a:t>
                      </a:r>
                      <a:r>
                        <a:rPr lang="en-US" dirty="0" smtClean="0"/>
                        <a:t> + system 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 Certs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 </a:t>
                      </a:r>
                      <a:r>
                        <a:rPr lang="en-US" dirty="0" err="1" smtClean="0"/>
                        <a:t>ICertificateChainService</a:t>
                      </a:r>
                      <a:r>
                        <a:rPr lang="en-US" dirty="0" smtClean="0"/>
                        <a:t> + system 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</a:t>
                      </a:r>
                      <a:r>
                        <a:rPr lang="en-US" baseline="0" dirty="0" smtClean="0"/>
                        <a:t> / Uninstall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PackageManager.install</a:t>
                      </a:r>
                      <a:r>
                        <a:rPr lang="en-US" dirty="0" smtClean="0"/>
                        <a:t> / delete + system 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Tough Requirements – How’d we do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534400" cy="4476750"/>
          </a:xfrm>
        </p:spPr>
        <p:txBody>
          <a:bodyPr>
            <a:normAutofit/>
          </a:bodyPr>
          <a:lstStyle/>
          <a:p>
            <a:r>
              <a:rPr lang="en-US" dirty="0" smtClean="0"/>
              <a:t>The Vendor’s preference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47129"/>
              </p:ext>
            </p:extLst>
          </p:nvPr>
        </p:nvGraphicFramePr>
        <p:xfrm>
          <a:off x="381000" y="1200150"/>
          <a:ext cx="8305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How’d we do it?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Defaults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 Certs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</a:t>
                      </a:r>
                      <a:r>
                        <a:rPr lang="en-US" baseline="0" dirty="0" smtClean="0"/>
                        <a:t> / Uninstall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</a:t>
                      </a:r>
                      <a:r>
                        <a:rPr lang="en-US" baseline="0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5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How’d we do builds?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Builds</a:t>
            </a:r>
          </a:p>
          <a:p>
            <a:pPr lvl="1"/>
            <a:r>
              <a:rPr lang="en-US" dirty="0" smtClean="0"/>
              <a:t>Android </a:t>
            </a:r>
            <a:r>
              <a:rPr lang="en-US" dirty="0" err="1" smtClean="0"/>
              <a:t>Gradle</a:t>
            </a:r>
            <a:r>
              <a:rPr lang="en-US" dirty="0" smtClean="0"/>
              <a:t> + Extensions</a:t>
            </a:r>
          </a:p>
          <a:p>
            <a:pPr lvl="1"/>
            <a:r>
              <a:rPr lang="en-US" dirty="0" smtClean="0"/>
              <a:t>Build Version Dynamically</a:t>
            </a:r>
          </a:p>
          <a:p>
            <a:pPr lvl="1"/>
            <a:r>
              <a:rPr lang="en-US" dirty="0" smtClean="0"/>
              <a:t>Increment Version Capability</a:t>
            </a:r>
          </a:p>
          <a:p>
            <a:endParaRPr lang="en-US" dirty="0"/>
          </a:p>
          <a:p>
            <a:r>
              <a:rPr lang="en-US" dirty="0" smtClean="0"/>
              <a:t>Multiple Device Types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feature called Build ‘Flavors’</a:t>
            </a:r>
          </a:p>
          <a:p>
            <a:pPr lvl="1"/>
            <a:r>
              <a:rPr lang="en-US" dirty="0" smtClean="0"/>
              <a:t>Define flavors = “vendor1”, “vendor2”</a:t>
            </a:r>
          </a:p>
          <a:p>
            <a:pPr lvl="1"/>
            <a:r>
              <a:rPr lang="en-US" dirty="0" smtClean="0"/>
              <a:t>Define source trees for each</a:t>
            </a:r>
          </a:p>
          <a:p>
            <a:pPr lvl="1"/>
            <a:r>
              <a:rPr lang="en-US" dirty="0" smtClean="0"/>
              <a:t>Call: </a:t>
            </a:r>
            <a:r>
              <a:rPr lang="en-US" dirty="0" err="1" smtClean="0"/>
              <a:t>gradle</a:t>
            </a:r>
            <a:r>
              <a:rPr lang="en-US" dirty="0" smtClean="0"/>
              <a:t> assembleVendor1 assembleVendor2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Flavored Builds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666750"/>
            <a:ext cx="2590800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/</a:t>
            </a:r>
            <a:r>
              <a:rPr lang="en-US" b="1" dirty="0" err="1" smtClean="0"/>
              <a:t>src</a:t>
            </a:r>
            <a:r>
              <a:rPr lang="en-US" b="1" dirty="0" smtClean="0"/>
              <a:t>/main</a:t>
            </a:r>
          </a:p>
          <a:p>
            <a:r>
              <a:rPr lang="en-US" dirty="0" smtClean="0"/>
              <a:t>+ java</a:t>
            </a:r>
          </a:p>
          <a:p>
            <a:r>
              <a:rPr lang="en-US" dirty="0" smtClean="0"/>
              <a:t>+res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2190750"/>
            <a:ext cx="2590800" cy="1295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/</a:t>
            </a:r>
            <a:r>
              <a:rPr lang="en-US" b="1" dirty="0" err="1" smtClean="0"/>
              <a:t>src</a:t>
            </a:r>
            <a:r>
              <a:rPr lang="en-US" b="1" dirty="0" smtClean="0"/>
              <a:t>/flavor1</a:t>
            </a:r>
          </a:p>
          <a:p>
            <a:r>
              <a:rPr lang="en-US" dirty="0" smtClean="0"/>
              <a:t>+ java</a:t>
            </a:r>
          </a:p>
          <a:p>
            <a:r>
              <a:rPr lang="en-US" dirty="0" smtClean="0"/>
              <a:t>+res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3714750"/>
            <a:ext cx="2590800" cy="1295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/</a:t>
            </a:r>
            <a:r>
              <a:rPr lang="en-US" b="1" dirty="0" err="1" smtClean="0"/>
              <a:t>src</a:t>
            </a:r>
            <a:r>
              <a:rPr lang="en-US" b="1" dirty="0" smtClean="0"/>
              <a:t>/flavor2</a:t>
            </a:r>
          </a:p>
          <a:p>
            <a:r>
              <a:rPr lang="en-US" dirty="0" smtClean="0"/>
              <a:t>+ java</a:t>
            </a:r>
          </a:p>
          <a:p>
            <a:r>
              <a:rPr lang="en-US" dirty="0" smtClean="0"/>
              <a:t>+res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590550"/>
            <a:ext cx="243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assembleFlavor1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5905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3276600" y="1314450"/>
            <a:ext cx="24384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3276600" y="2800350"/>
            <a:ext cx="2438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2038350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6019800" y="2190750"/>
            <a:ext cx="2590800" cy="1295400"/>
          </a:xfrm>
          <a:prstGeom prst="snip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app-flavor1.apk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91000" y="590550"/>
            <a:ext cx="243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assembleFlavor2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3"/>
          </p:cNvCxnSpPr>
          <p:nvPr/>
        </p:nvCxnSpPr>
        <p:spPr>
          <a:xfrm flipV="1">
            <a:off x="3276600" y="3028950"/>
            <a:ext cx="243840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2952750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5943600" y="2190750"/>
            <a:ext cx="2590800" cy="1295400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app-flavor2.apk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975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6" grpId="0"/>
      <p:bldP spid="16" grpId="1"/>
      <p:bldP spid="17" grpId="0" animBg="1"/>
      <p:bldP spid="17" grpId="1" animBg="1"/>
      <p:bldP spid="18" grpId="0"/>
      <p:bldP spid="21" grpId="0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Builds + App 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Signing Keys Distributed by Risk Level	</a:t>
            </a:r>
          </a:p>
          <a:p>
            <a:pPr lvl="1"/>
            <a:r>
              <a:rPr lang="en-US" dirty="0" smtClean="0"/>
              <a:t>Platform apps </a:t>
            </a:r>
            <a:r>
              <a:rPr lang="en-US" i="1" dirty="0" smtClean="0"/>
              <a:t>share </a:t>
            </a:r>
            <a:r>
              <a:rPr lang="en-US" dirty="0" smtClean="0"/>
              <a:t>a key</a:t>
            </a:r>
          </a:p>
          <a:p>
            <a:pPr lvl="1"/>
            <a:r>
              <a:rPr lang="en-US" dirty="0" smtClean="0"/>
              <a:t>Risky apps</a:t>
            </a:r>
            <a:r>
              <a:rPr lang="en-US" dirty="0"/>
              <a:t> </a:t>
            </a:r>
            <a:r>
              <a:rPr lang="en-US" dirty="0" smtClean="0"/>
              <a:t>get their </a:t>
            </a:r>
            <a:r>
              <a:rPr lang="en-US" i="1" dirty="0" smtClean="0"/>
              <a:t>own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Other apps </a:t>
            </a:r>
            <a:r>
              <a:rPr lang="en-US" i="1" dirty="0" smtClean="0"/>
              <a:t>share </a:t>
            </a:r>
            <a:r>
              <a:rPr lang="en-US" dirty="0" smtClean="0"/>
              <a:t>a key</a:t>
            </a:r>
          </a:p>
          <a:p>
            <a:r>
              <a:rPr lang="en-US" dirty="0" smtClean="0"/>
              <a:t>Keys created by security organization, signed by a root CA</a:t>
            </a:r>
          </a:p>
          <a:p>
            <a:r>
              <a:rPr lang="en-US" dirty="0" smtClean="0"/>
              <a:t>Staged with configuration on build box in protected location</a:t>
            </a:r>
          </a:p>
          <a:p>
            <a:r>
              <a:rPr lang="en-US" dirty="0" smtClean="0"/>
              <a:t>Build scripts updated to inject an optional signing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7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it all together!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: Different vendors, different flavors – the enterprise version of fragmentation! </a:t>
            </a:r>
          </a:p>
          <a:p>
            <a:r>
              <a:rPr lang="en-US" dirty="0" smtClean="0"/>
              <a:t>DEMO : Protect your signing key in the CI environment</a:t>
            </a:r>
          </a:p>
          <a:p>
            <a:r>
              <a:rPr lang="en-US" dirty="0" smtClean="0"/>
              <a:t>DEMO : Release Builds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Reading, Tools,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in the Enterprise</a:t>
            </a:r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2"/>
              </a:rPr>
              <a:t>http://bluefletch.com/2014/03/20/selling-android-as-an-enterprise-platform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Tools</a:t>
            </a:r>
          </a:p>
          <a:p>
            <a:pPr lvl="1"/>
            <a:r>
              <a:rPr lang="en-US" dirty="0" smtClean="0"/>
              <a:t>Android SDK </a:t>
            </a:r>
            <a:r>
              <a:rPr lang="en-US" dirty="0" err="1" smtClean="0"/>
              <a:t>Gradle</a:t>
            </a:r>
            <a:r>
              <a:rPr lang="en-US" dirty="0" smtClean="0"/>
              <a:t> Plugin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://github.com/JakeWharton/sdk-manager-</a:t>
            </a:r>
            <a:r>
              <a:rPr lang="en-US" dirty="0" smtClean="0">
                <a:hlinkClick r:id="rId3"/>
              </a:rPr>
              <a:t>plugin</a:t>
            </a:r>
            <a:endParaRPr lang="en-US" dirty="0"/>
          </a:p>
          <a:p>
            <a:pPr lvl="1"/>
            <a:r>
              <a:rPr lang="en-US" dirty="0" smtClean="0"/>
              <a:t>Jenkins Android Emulator </a:t>
            </a:r>
            <a:r>
              <a:rPr lang="en-US" dirty="0" err="1" smtClean="0"/>
              <a:t>Plugin</a:t>
            </a:r>
            <a:r>
              <a:rPr lang="en-US" dirty="0" err="1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://wiki.jenkins-ci.org/display/JENKINS/Android+Emulator+</a:t>
            </a:r>
            <a:r>
              <a:rPr lang="en-US" dirty="0" smtClean="0">
                <a:hlinkClick r:id="rId4"/>
              </a:rPr>
              <a:t>Plugin</a:t>
            </a:r>
            <a:endParaRPr lang="en-US" dirty="0" smtClean="0"/>
          </a:p>
          <a:p>
            <a:pPr lvl="1"/>
            <a:r>
              <a:rPr lang="en-US" dirty="0" smtClean="0"/>
              <a:t>Jenkins Android Lint Plugin </a:t>
            </a:r>
            <a:r>
              <a:rPr lang="en-US" dirty="0">
                <a:hlinkClick r:id="rId5"/>
              </a:rPr>
              <a:t>https://wiki.jenkins-ci.org/display/JENKINS/Android+Lint+</a:t>
            </a:r>
            <a:r>
              <a:rPr lang="en-US" dirty="0" smtClean="0">
                <a:hlinkClick r:id="rId5"/>
              </a:rPr>
              <a:t>Plugin</a:t>
            </a:r>
            <a:endParaRPr lang="en-US" dirty="0" smtClean="0"/>
          </a:p>
          <a:p>
            <a:pPr lvl="1"/>
            <a:r>
              <a:rPr lang="en-US" dirty="0" smtClean="0"/>
              <a:t>Travis CI and Android Builds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://rkistner.github.io/android/2013/02/05/android-builds-on-travis-ci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BlueFletch</a:t>
            </a:r>
            <a:r>
              <a:rPr lang="en-US" dirty="0" smtClean="0"/>
              <a:t>? Blue What?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5344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err="1" smtClean="0"/>
              <a:t>BlueFletch</a:t>
            </a:r>
            <a:r>
              <a:rPr lang="en-US" sz="2600" dirty="0" smtClean="0"/>
              <a:t> does cross platform mobile development for the enterprise.</a:t>
            </a:r>
            <a:endParaRPr lang="en-US" sz="26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What does that mean?</a:t>
            </a:r>
            <a:endParaRPr lang="en-US" dirty="0" smtClean="0"/>
          </a:p>
          <a:p>
            <a:pPr lvl="1"/>
            <a:r>
              <a:rPr lang="en-US" dirty="0" smtClean="0"/>
              <a:t>Mobile Business Solutions</a:t>
            </a:r>
          </a:p>
          <a:p>
            <a:pPr lvl="1"/>
            <a:r>
              <a:rPr lang="en-US" dirty="0" smtClean="0"/>
              <a:t>Proof of Concepts</a:t>
            </a:r>
          </a:p>
          <a:p>
            <a:pPr lvl="1"/>
            <a:r>
              <a:rPr lang="en-US" dirty="0" smtClean="0"/>
              <a:t>Technology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81350"/>
            <a:ext cx="2027464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81350"/>
            <a:ext cx="1408921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264795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That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3150" y="264795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This…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80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is a viable enterprise platform</a:t>
            </a:r>
          </a:p>
          <a:p>
            <a:pPr lvl="1"/>
            <a:r>
              <a:rPr lang="en-US" dirty="0" smtClean="0"/>
              <a:t>Latest versions are secure – aim for Android 4.x</a:t>
            </a:r>
          </a:p>
          <a:p>
            <a:pPr lvl="1"/>
            <a:r>
              <a:rPr lang="en-US" dirty="0" smtClean="0"/>
              <a:t>More flexible and customizable than other platforms</a:t>
            </a:r>
          </a:p>
          <a:p>
            <a:pPr lvl="1"/>
            <a:r>
              <a:rPr lang="en-US" dirty="0" smtClean="0"/>
              <a:t>Easy to integrate into an enterprise organization</a:t>
            </a:r>
          </a:p>
          <a:p>
            <a:pPr lvl="2"/>
            <a:r>
              <a:rPr lang="en-US" dirty="0" smtClean="0"/>
              <a:t>Experience with MDM makes this easier</a:t>
            </a:r>
          </a:p>
          <a:p>
            <a:pPr lvl="2"/>
            <a:r>
              <a:rPr lang="en-US" dirty="0" smtClean="0"/>
              <a:t>Having a staff learned in Java is a big bonus</a:t>
            </a:r>
          </a:p>
          <a:p>
            <a:r>
              <a:rPr lang="en-US" dirty="0" smtClean="0"/>
              <a:t>We’ve learned a lot on our client engagement</a:t>
            </a:r>
          </a:p>
          <a:p>
            <a:pPr lvl="1"/>
            <a:r>
              <a:rPr lang="en-US" dirty="0" smtClean="0"/>
              <a:t>Proof that Android is an option, and a good one</a:t>
            </a:r>
          </a:p>
          <a:p>
            <a:pPr lvl="1"/>
            <a:r>
              <a:rPr lang="en-US" dirty="0" smtClean="0"/>
              <a:t>Android’s flexibility makes it a serious contender for specific enterprise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it, folks!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  </a:t>
            </a:r>
          </a:p>
          <a:p>
            <a:r>
              <a:rPr lang="en-US" dirty="0" smtClean="0"/>
              <a:t>Drinks</a:t>
            </a:r>
            <a:r>
              <a:rPr lang="en-US" dirty="0" smtClean="0"/>
              <a:t>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– A little history…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Android’s Early Years </a:t>
            </a:r>
          </a:p>
          <a:p>
            <a:pPr lvl="1"/>
            <a:r>
              <a:rPr lang="en-US" dirty="0" smtClean="0"/>
              <a:t>2008 to 2010</a:t>
            </a:r>
          </a:p>
          <a:p>
            <a:pPr lvl="1"/>
            <a:r>
              <a:rPr lang="en-US" dirty="0" smtClean="0"/>
              <a:t>Consumer-Centric App Model</a:t>
            </a:r>
          </a:p>
          <a:p>
            <a:pPr lvl="1"/>
            <a:r>
              <a:rPr lang="en-US" dirty="0" smtClean="0"/>
              <a:t>We’re so open, man! </a:t>
            </a:r>
          </a:p>
          <a:p>
            <a:r>
              <a:rPr lang="en-US" dirty="0" smtClean="0"/>
              <a:t>Android 2.2 &amp; the Half-Hearted Attempt at MDM</a:t>
            </a:r>
          </a:p>
          <a:p>
            <a:pPr lvl="1"/>
            <a:r>
              <a:rPr lang="en-US" dirty="0" smtClean="0"/>
              <a:t>Introduction of Device Admin APIs</a:t>
            </a:r>
          </a:p>
          <a:p>
            <a:pPr lvl="1"/>
            <a:r>
              <a:rPr lang="en-US" dirty="0" smtClean="0"/>
              <a:t>Security Still a Problem</a:t>
            </a:r>
          </a:p>
          <a:p>
            <a:r>
              <a:rPr lang="en-US" dirty="0" smtClean="0"/>
              <a:t>Android 4.x Improvements</a:t>
            </a:r>
          </a:p>
          <a:p>
            <a:pPr lvl="1"/>
            <a:r>
              <a:rPr lang="en-US" dirty="0" smtClean="0"/>
              <a:t>Security, Security, Security!</a:t>
            </a:r>
          </a:p>
          <a:p>
            <a:pPr lvl="1"/>
            <a:r>
              <a:rPr lang="en-US" dirty="0" smtClean="0"/>
              <a:t>Real Enterprise Features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647950"/>
            <a:ext cx="4089400" cy="27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2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‘Android in the Enterprise’ Mean?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EXTREMELY broad topic – no different than ‘mobile’ in the enterprise</a:t>
            </a:r>
          </a:p>
          <a:p>
            <a:r>
              <a:rPr lang="en-US" dirty="0" smtClean="0"/>
              <a:t>Consider both hardware and software</a:t>
            </a:r>
          </a:p>
          <a:p>
            <a:r>
              <a:rPr lang="en-US" dirty="0" smtClean="0"/>
              <a:t>I’ll try to touch on a few different variations:</a:t>
            </a:r>
          </a:p>
          <a:p>
            <a:pPr lvl="1"/>
            <a:r>
              <a:rPr lang="en-US" dirty="0" smtClean="0"/>
              <a:t>Android as a Bring-Your-Own-Device Platform</a:t>
            </a:r>
          </a:p>
          <a:p>
            <a:pPr lvl="1"/>
            <a:r>
              <a:rPr lang="en-US" dirty="0" smtClean="0"/>
              <a:t>Android as a Ruggedized Device or Embedded System</a:t>
            </a:r>
          </a:p>
          <a:p>
            <a:pPr lvl="1"/>
            <a:r>
              <a:rPr lang="en-US" dirty="0" smtClean="0"/>
              <a:t>Android Software Development in the Enterprise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Enterprise Mobile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Dominates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Android saw rapid growth in 2012</a:t>
            </a:r>
          </a:p>
          <a:p>
            <a:r>
              <a:rPr lang="en-US" dirty="0" smtClean="0"/>
              <a:t>War of the enterprise features – ios7 vs. Samsung KNOX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09550"/>
            <a:ext cx="2057400" cy="743956"/>
          </a:xfrm>
          <a:prstGeom prst="rect">
            <a:avLst/>
          </a:prstGeom>
        </p:spPr>
      </p:pic>
      <p:pic>
        <p:nvPicPr>
          <p:cNvPr id="7" name="Picture 6" descr="Screen Shot 2014-03-14 at 10.58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5867400" cy="24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3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Activations by Industry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666750"/>
          <a:ext cx="8534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693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1352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Mobile = BYOD, Right?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534400" cy="3962400"/>
          </a:xfrm>
        </p:spPr>
        <p:txBody>
          <a:bodyPr/>
          <a:lstStyle/>
          <a:p>
            <a:r>
              <a:rPr lang="en-US" dirty="0" smtClean="0"/>
              <a:t>Android &amp; BYOD</a:t>
            </a:r>
          </a:p>
          <a:p>
            <a:pPr lvl="1"/>
            <a:r>
              <a:rPr lang="en-US" dirty="0" smtClean="0"/>
              <a:t>Most Common </a:t>
            </a:r>
          </a:p>
          <a:p>
            <a:r>
              <a:rPr lang="en-US" dirty="0" smtClean="0"/>
              <a:t>Support For…</a:t>
            </a:r>
          </a:p>
          <a:p>
            <a:pPr lvl="1"/>
            <a:r>
              <a:rPr lang="en-US" dirty="0"/>
              <a:t>Support a custom enterprise ‘Application Store’ </a:t>
            </a:r>
          </a:p>
          <a:p>
            <a:pPr lvl="1"/>
            <a:r>
              <a:rPr lang="en-US" dirty="0"/>
              <a:t>Deployment of in-house, internally-facing applications</a:t>
            </a:r>
          </a:p>
          <a:p>
            <a:pPr lvl="1"/>
            <a:r>
              <a:rPr lang="en-US" dirty="0"/>
              <a:t>Support VPN connections to your corporate network</a:t>
            </a:r>
          </a:p>
          <a:p>
            <a:pPr lvl="1"/>
            <a:r>
              <a:rPr lang="en-US" dirty="0"/>
              <a:t>Support corporate e-mail</a:t>
            </a:r>
          </a:p>
          <a:p>
            <a:pPr lvl="1"/>
            <a:r>
              <a:rPr lang="en-US" dirty="0"/>
              <a:t>Deploy corporate WIFI configurations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8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as a Ruggedized or Embedded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Android has a chance to shine</a:t>
            </a:r>
          </a:p>
          <a:p>
            <a:pPr lvl="1"/>
            <a:r>
              <a:rPr lang="en-US" dirty="0" smtClean="0"/>
              <a:t>OS is Flexible and Customizable</a:t>
            </a:r>
          </a:p>
          <a:p>
            <a:pPr lvl="1"/>
            <a:r>
              <a:rPr lang="en-US" dirty="0" smtClean="0"/>
              <a:t>Hardware Vendors are Flexible and willing to Customize</a:t>
            </a:r>
          </a:p>
          <a:p>
            <a:r>
              <a:rPr lang="en-US" dirty="0" smtClean="0"/>
              <a:t>Compared to other platforms: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E04A-2914-4AF7-9CE2-EDF61DD2D18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67359"/>
              </p:ext>
            </p:extLst>
          </p:nvPr>
        </p:nvGraphicFramePr>
        <p:xfrm>
          <a:off x="533400" y="2190750"/>
          <a:ext cx="7696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 Phone Embedded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Custom Hardware Form Factor (example: ruggedized)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Y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Limited, 3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rd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 party cases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7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Hardware Extensions (example: barcode scanner)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Y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Limited, 3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rd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 party extensions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7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Custom OS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Extensions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Y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7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OS Restricted API Access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Y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ゴシック"/>
                          <a:cs typeface="Times New Roman"/>
                        </a:rPr>
                        <a:t>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27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Powerpoint Template.potx</Template>
  <TotalTime>1622</TotalTime>
  <Words>1755</Words>
  <Application>Microsoft Macintosh PowerPoint</Application>
  <PresentationFormat>On-screen Show (16:9)</PresentationFormat>
  <Paragraphs>358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Master Powerpoint Template</vt:lpstr>
      <vt:lpstr>Android as an Enterprise Platform</vt:lpstr>
      <vt:lpstr>Who Am I? </vt:lpstr>
      <vt:lpstr>BlueFletch? Blue What? </vt:lpstr>
      <vt:lpstr>First – A little history… </vt:lpstr>
      <vt:lpstr>So What does ‘Android in the Enterprise’ Mean? </vt:lpstr>
      <vt:lpstr>The Enterprise Mobile Landscape</vt:lpstr>
      <vt:lpstr>Mobile Activations by Industry</vt:lpstr>
      <vt:lpstr>Enterprise Mobile = BYOD, Right? </vt:lpstr>
      <vt:lpstr>Android as a Ruggedized or Embedded Platform</vt:lpstr>
      <vt:lpstr>Android and Consumer App Development</vt:lpstr>
      <vt:lpstr>Android and Security</vt:lpstr>
      <vt:lpstr>OS Security</vt:lpstr>
      <vt:lpstr>Android, Device Management, and Policy Enforcement</vt:lpstr>
      <vt:lpstr>Application Signing</vt:lpstr>
      <vt:lpstr>Platform Teams and SCM</vt:lpstr>
      <vt:lpstr>Building Android</vt:lpstr>
      <vt:lpstr>Project Teams &amp; App Development</vt:lpstr>
      <vt:lpstr>Testing</vt:lpstr>
      <vt:lpstr>Testing</vt:lpstr>
      <vt:lpstr>Testing</vt:lpstr>
      <vt:lpstr>The Android Community</vt:lpstr>
      <vt:lpstr>Enterprise Android - Applied</vt:lpstr>
      <vt:lpstr>Tough Requirements – How’d we do it? </vt:lpstr>
      <vt:lpstr>Tough Requirements – How’d we do it? </vt:lpstr>
      <vt:lpstr>How’d we do builds? </vt:lpstr>
      <vt:lpstr>Flavored Builds</vt:lpstr>
      <vt:lpstr>Builds + App Signing</vt:lpstr>
      <vt:lpstr>Pulling it all together!</vt:lpstr>
      <vt:lpstr>Additional Reading, Tools, Etc.</vt:lpstr>
      <vt:lpstr>Takeaways</vt:lpstr>
      <vt:lpstr>That’s it, folks!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</dc:creator>
  <cp:lastModifiedBy>Matt Mehalso</cp:lastModifiedBy>
  <cp:revision>54</cp:revision>
  <dcterms:created xsi:type="dcterms:W3CDTF">2013-07-11T23:40:09Z</dcterms:created>
  <dcterms:modified xsi:type="dcterms:W3CDTF">2014-04-24T00:21:19Z</dcterms:modified>
</cp:coreProperties>
</file>