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25" d="100"/>
          <a:sy n="25" d="100"/>
        </p:scale>
        <p:origin x="10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A35C1-E6C1-1440-9D08-595C1F756C52}"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312099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A35C1-E6C1-1440-9D08-595C1F756C52}"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4904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A35C1-E6C1-1440-9D08-595C1F756C52}"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121430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A35C1-E6C1-1440-9D08-595C1F756C52}"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15352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6A35C1-E6C1-1440-9D08-595C1F756C52}"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165991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A35C1-E6C1-1440-9D08-595C1F756C52}"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198180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A35C1-E6C1-1440-9D08-595C1F756C52}"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133330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A35C1-E6C1-1440-9D08-595C1F756C52}"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84503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A35C1-E6C1-1440-9D08-595C1F756C52}"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262492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946A35C1-E6C1-1440-9D08-595C1F756C52}"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250149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946A35C1-E6C1-1440-9D08-595C1F756C52}"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CEB55-82D6-BA4C-8C9E-12C6B49614C2}" type="slidenum">
              <a:rPr lang="en-US" smtClean="0"/>
              <a:t>‹#›</a:t>
            </a:fld>
            <a:endParaRPr lang="en-US"/>
          </a:p>
        </p:txBody>
      </p:sp>
    </p:spTree>
    <p:extLst>
      <p:ext uri="{BB962C8B-B14F-4D97-AF65-F5344CB8AC3E}">
        <p14:creationId xmlns:p14="http://schemas.microsoft.com/office/powerpoint/2010/main" val="6579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46A35C1-E6C1-1440-9D08-595C1F756C52}" type="datetimeFigureOut">
              <a:rPr lang="en-US" smtClean="0"/>
              <a:t>3/6/2019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3DCEB55-82D6-BA4C-8C9E-12C6B49614C2}" type="slidenum">
              <a:rPr lang="en-US" smtClean="0"/>
              <a:t>‹#›</a:t>
            </a:fld>
            <a:endParaRPr lang="en-US"/>
          </a:p>
        </p:txBody>
      </p:sp>
    </p:spTree>
    <p:extLst>
      <p:ext uri="{BB962C8B-B14F-4D97-AF65-F5344CB8AC3E}">
        <p14:creationId xmlns:p14="http://schemas.microsoft.com/office/powerpoint/2010/main" val="3378638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918400" cy="2194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23277-9309-4E6A-A148-7DB49B52ACB0}"/>
              </a:ext>
            </a:extLst>
          </p:cNvPr>
          <p:cNvSpPr>
            <a:spLocks noGrp="1"/>
          </p:cNvSpPr>
          <p:nvPr>
            <p:ph type="title"/>
          </p:nvPr>
        </p:nvSpPr>
        <p:spPr>
          <a:xfrm>
            <a:off x="800113" y="14481110"/>
            <a:ext cx="19826592" cy="5559552"/>
          </a:xfrm>
          <a:prstGeom prst="ellipse">
            <a:avLst/>
          </a:prstGeom>
        </p:spPr>
        <p:txBody>
          <a:bodyPr vert="horz" lIns="91440" tIns="45720" rIns="91440" bIns="45720" rtlCol="0" anchor="ctr">
            <a:normAutofit/>
          </a:bodyPr>
          <a:lstStyle/>
          <a:p>
            <a:pPr algn="r" defTabSz="914400"/>
            <a:r>
              <a:rPr lang="en-US" sz="6000" kern="1200" dirty="0">
                <a:solidFill>
                  <a:schemeClr val="tx1"/>
                </a:solidFill>
                <a:latin typeface="+mj-lt"/>
                <a:ea typeface="+mj-ea"/>
                <a:cs typeface="+mj-cs"/>
              </a:rPr>
              <a:t>Washington State Liquor &amp; Cannabis Board</a:t>
            </a:r>
            <a:br>
              <a:rPr lang="en-US" sz="6000" kern="1200" dirty="0">
                <a:solidFill>
                  <a:schemeClr val="tx1"/>
                </a:solidFill>
                <a:latin typeface="+mj-lt"/>
                <a:ea typeface="+mj-ea"/>
                <a:cs typeface="+mj-cs"/>
              </a:rPr>
            </a:br>
            <a:r>
              <a:rPr lang="en-US" sz="6000" kern="1200" dirty="0">
                <a:solidFill>
                  <a:schemeClr val="tx1"/>
                </a:solidFill>
                <a:latin typeface="+mj-lt"/>
                <a:ea typeface="+mj-ea"/>
                <a:cs typeface="+mj-cs"/>
              </a:rPr>
              <a:t>Senior Design</a:t>
            </a:r>
            <a:br>
              <a:rPr lang="en-US" sz="6000" kern="1200" dirty="0">
                <a:solidFill>
                  <a:schemeClr val="tx1"/>
                </a:solidFill>
                <a:latin typeface="+mj-lt"/>
                <a:ea typeface="+mj-ea"/>
                <a:cs typeface="+mj-cs"/>
              </a:rPr>
            </a:br>
            <a:r>
              <a:rPr lang="en-US" sz="6000" kern="1200" dirty="0">
                <a:solidFill>
                  <a:schemeClr val="tx1"/>
                </a:solidFill>
                <a:latin typeface="+mj-lt"/>
                <a:ea typeface="+mj-ea"/>
                <a:cs typeface="+mj-cs"/>
              </a:rPr>
              <a:t>By: Matthew Hancock </a:t>
            </a:r>
          </a:p>
        </p:txBody>
      </p:sp>
      <p:sp>
        <p:nvSpPr>
          <p:cNvPr id="27" name="Oval 2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130" y="1985536"/>
            <a:ext cx="6058260" cy="71801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6502" y="7893132"/>
            <a:ext cx="2598467" cy="3079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39738" y="7449561"/>
            <a:ext cx="792976" cy="939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8705" y="0"/>
            <a:ext cx="15389695" cy="1298958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061058" y="14481110"/>
            <a:ext cx="0" cy="5559552"/>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70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CB5E4E-7459-9F46-9B3D-3B648540A828}"/>
              </a:ext>
            </a:extLst>
          </p:cNvPr>
          <p:cNvSpPr txBox="1"/>
          <p:nvPr/>
        </p:nvSpPr>
        <p:spPr>
          <a:xfrm>
            <a:off x="-857250" y="2631792"/>
            <a:ext cx="19202400" cy="938719"/>
          </a:xfrm>
          <a:prstGeom prst="rect">
            <a:avLst/>
          </a:prstGeom>
          <a:noFill/>
        </p:spPr>
        <p:txBody>
          <a:bodyPr wrap="square" rtlCol="0">
            <a:spAutoFit/>
          </a:bodyPr>
          <a:lstStyle/>
          <a:p>
            <a:pPr algn="ctr"/>
            <a:r>
              <a:rPr lang="en-US" sz="5500" b="1" dirty="0"/>
              <a:t>Marijuana Traceability System</a:t>
            </a:r>
          </a:p>
        </p:txBody>
      </p:sp>
      <p:sp>
        <p:nvSpPr>
          <p:cNvPr id="5" name="TextBox 4">
            <a:extLst>
              <a:ext uri="{FF2B5EF4-FFF2-40B4-BE49-F238E27FC236}">
                <a16:creationId xmlns:a16="http://schemas.microsoft.com/office/drawing/2014/main" id="{8F2CB8A9-15E6-DA4A-AA3F-12E3B88F2E97}"/>
              </a:ext>
            </a:extLst>
          </p:cNvPr>
          <p:cNvSpPr txBox="1"/>
          <p:nvPr/>
        </p:nvSpPr>
        <p:spPr>
          <a:xfrm>
            <a:off x="4290645" y="4752025"/>
            <a:ext cx="23590805" cy="2631490"/>
          </a:xfrm>
          <a:prstGeom prst="rect">
            <a:avLst/>
          </a:prstGeom>
          <a:noFill/>
        </p:spPr>
        <p:txBody>
          <a:bodyPr wrap="square" rtlCol="0">
            <a:spAutoFit/>
          </a:bodyPr>
          <a:lstStyle/>
          <a:p>
            <a:r>
              <a:rPr lang="en-US" sz="5500" dirty="0"/>
              <a:t>The Leaf Data Systems is the software developed by MJ Freeway and the Liquor and Cannabis Board. This software traces marijuana documentation and records from seed to sale to ensure proper production, processing and sale.</a:t>
            </a:r>
          </a:p>
        </p:txBody>
      </p:sp>
      <p:grpSp>
        <p:nvGrpSpPr>
          <p:cNvPr id="10" name="Group 9">
            <a:extLst>
              <a:ext uri="{FF2B5EF4-FFF2-40B4-BE49-F238E27FC236}">
                <a16:creationId xmlns:a16="http://schemas.microsoft.com/office/drawing/2014/main" id="{FB5C0077-44C5-F246-9C5E-BC7779C49628}"/>
              </a:ext>
            </a:extLst>
          </p:cNvPr>
          <p:cNvGrpSpPr/>
          <p:nvPr/>
        </p:nvGrpSpPr>
        <p:grpSpPr>
          <a:xfrm>
            <a:off x="4290645" y="8356962"/>
            <a:ext cx="23035848" cy="10418237"/>
            <a:chOff x="4325814" y="5205046"/>
            <a:chExt cx="20398155" cy="10485026"/>
          </a:xfrm>
        </p:grpSpPr>
        <p:sp>
          <p:nvSpPr>
            <p:cNvPr id="6" name="TextBox 5">
              <a:extLst>
                <a:ext uri="{FF2B5EF4-FFF2-40B4-BE49-F238E27FC236}">
                  <a16:creationId xmlns:a16="http://schemas.microsoft.com/office/drawing/2014/main" id="{AE2ECE85-D664-2344-B8E4-39CFAA12226C}"/>
                </a:ext>
              </a:extLst>
            </p:cNvPr>
            <p:cNvSpPr txBox="1"/>
            <p:nvPr/>
          </p:nvSpPr>
          <p:spPr>
            <a:xfrm>
              <a:off x="4325814" y="5205046"/>
              <a:ext cx="7280031" cy="10082351"/>
            </a:xfrm>
            <a:prstGeom prst="rect">
              <a:avLst/>
            </a:prstGeom>
            <a:noFill/>
          </p:spPr>
          <p:txBody>
            <a:bodyPr wrap="square" rtlCol="0">
              <a:spAutoFit/>
            </a:bodyPr>
            <a:lstStyle/>
            <a:p>
              <a:r>
                <a:rPr lang="en-US" sz="5500" dirty="0"/>
                <a:t>Problems / Previous Efforts</a:t>
              </a:r>
            </a:p>
            <a:p>
              <a:endParaRPr lang="en-US" sz="4400" dirty="0"/>
            </a:p>
            <a:p>
              <a:pPr marL="571500" indent="-571500">
                <a:buFont typeface="Arial" panose="020B0604020202020204" pitchFamily="34" charset="0"/>
                <a:buChar char="•"/>
              </a:pPr>
              <a:r>
                <a:rPr lang="en-US" sz="4400" dirty="0">
                  <a:latin typeface="Times New Roman" panose="02020603050405020304" pitchFamily="18" charset="0"/>
                </a:rPr>
                <a:t>Requirements: The LCB must gather requirements from integrators and customers</a:t>
              </a:r>
            </a:p>
            <a:p>
              <a:pPr marL="571500" indent="-571500">
                <a:buFont typeface="Arial" panose="020B0604020202020204" pitchFamily="34" charset="0"/>
                <a:buChar char="•"/>
              </a:pPr>
              <a:endParaRPr lang="en-US" sz="4400" dirty="0">
                <a:latin typeface="Times New Roman" panose="02020603050405020304" pitchFamily="18" charset="0"/>
              </a:endParaRPr>
            </a:p>
            <a:p>
              <a:pPr marL="571500" indent="-571500">
                <a:buFont typeface="Arial" panose="020B0604020202020204" pitchFamily="34" charset="0"/>
                <a:buChar char="•"/>
              </a:pPr>
              <a:r>
                <a:rPr lang="en-US" sz="4400" dirty="0">
                  <a:latin typeface="Times New Roman" panose="02020603050405020304" pitchFamily="18" charset="0"/>
                </a:rPr>
                <a:t>Pre-production: Implementing features and needs from third party integrators</a:t>
              </a:r>
            </a:p>
            <a:p>
              <a:pPr marL="571500" indent="-571500">
                <a:buFont typeface="Arial" panose="020B0604020202020204" pitchFamily="34" charset="0"/>
                <a:buChar char="•"/>
              </a:pPr>
              <a:endParaRPr lang="en-US" sz="4400" dirty="0">
                <a:latin typeface="Times New Roman" panose="02020603050405020304" pitchFamily="18" charset="0"/>
              </a:endParaRPr>
            </a:p>
            <a:p>
              <a:pPr marL="571500" indent="-571500">
                <a:buFont typeface="Arial" panose="020B0604020202020204" pitchFamily="34" charset="0"/>
                <a:buChar char="•"/>
              </a:pPr>
              <a:endParaRPr lang="en-US" sz="4400" dirty="0">
                <a:latin typeface="Times New Roman" panose="02020603050405020304" pitchFamily="18" charset="0"/>
              </a:endParaRPr>
            </a:p>
            <a:p>
              <a:pPr marL="571500" indent="-571500">
                <a:buFont typeface="Arial" panose="020B0604020202020204" pitchFamily="34" charset="0"/>
                <a:buChar char="•"/>
              </a:pPr>
              <a:r>
                <a:rPr lang="en-US" sz="4400" dirty="0">
                  <a:latin typeface="Times New Roman" panose="02020603050405020304" pitchFamily="18" charset="0"/>
                </a:rPr>
                <a:t>Fixing and detecting bugs before major releases.</a:t>
              </a:r>
            </a:p>
            <a:p>
              <a:endParaRPr lang="en-US" sz="4400" dirty="0"/>
            </a:p>
            <a:p>
              <a:endParaRPr lang="en-US" dirty="0"/>
            </a:p>
          </p:txBody>
        </p:sp>
        <p:sp>
          <p:nvSpPr>
            <p:cNvPr id="9" name="TextBox 8">
              <a:extLst>
                <a:ext uri="{FF2B5EF4-FFF2-40B4-BE49-F238E27FC236}">
                  <a16:creationId xmlns:a16="http://schemas.microsoft.com/office/drawing/2014/main" id="{2DF4E895-6730-884B-86B3-FB95EF443D42}"/>
                </a:ext>
              </a:extLst>
            </p:cNvPr>
            <p:cNvSpPr txBox="1"/>
            <p:nvPr/>
          </p:nvSpPr>
          <p:spPr>
            <a:xfrm>
              <a:off x="16916400" y="5205046"/>
              <a:ext cx="7807569" cy="10485026"/>
            </a:xfrm>
            <a:prstGeom prst="rect">
              <a:avLst/>
            </a:prstGeom>
            <a:noFill/>
          </p:spPr>
          <p:txBody>
            <a:bodyPr wrap="square" rtlCol="0">
              <a:spAutoFit/>
            </a:bodyPr>
            <a:lstStyle/>
            <a:p>
              <a:r>
                <a:rPr lang="en-US" sz="5500" dirty="0"/>
                <a:t>Solution / Methodology</a:t>
              </a:r>
            </a:p>
            <a:p>
              <a:endParaRPr lang="en-US" sz="4400" dirty="0"/>
            </a:p>
            <a:p>
              <a:pPr marL="571500" indent="-571500">
                <a:buFont typeface="Arial" panose="020B0604020202020204" pitchFamily="34" charset="0"/>
                <a:buChar char="•"/>
              </a:pPr>
              <a:r>
                <a:rPr lang="en-US" sz="4400" dirty="0">
                  <a:latin typeface="Times New Roman" panose="02020603050405020304" pitchFamily="18" charset="0"/>
                </a:rPr>
                <a:t>The LCB holds board meetings with customers and MJ Freeway to determined requirements</a:t>
              </a:r>
            </a:p>
            <a:p>
              <a:pPr marL="571500" indent="-571500">
                <a:buFont typeface="Arial" panose="020B0604020202020204" pitchFamily="34" charset="0"/>
                <a:buChar char="•"/>
              </a:pPr>
              <a:endParaRPr lang="en-US" sz="4400" dirty="0">
                <a:latin typeface="Times New Roman" panose="02020603050405020304" pitchFamily="18" charset="0"/>
              </a:endParaRPr>
            </a:p>
            <a:p>
              <a:pPr marL="571500" indent="-571500">
                <a:buFont typeface="Arial" panose="020B0604020202020204" pitchFamily="34" charset="0"/>
                <a:buChar char="•"/>
              </a:pPr>
              <a:r>
                <a:rPr lang="en-US" sz="4400" dirty="0">
                  <a:latin typeface="Times New Roman" panose="02020603050405020304" pitchFamily="18" charset="0"/>
                </a:rPr>
                <a:t>The development team handles these features by doing the coding and working with the third-party development team</a:t>
              </a:r>
            </a:p>
            <a:p>
              <a:pPr marL="571500" indent="-571500">
                <a:buFont typeface="Arial" panose="020B0604020202020204" pitchFamily="34" charset="0"/>
                <a:buChar char="•"/>
              </a:pPr>
              <a:endParaRPr lang="en-US" sz="4400" dirty="0">
                <a:latin typeface="Times New Roman" panose="02020603050405020304" pitchFamily="18" charset="0"/>
              </a:endParaRPr>
            </a:p>
            <a:p>
              <a:pPr marL="571500" indent="-571500">
                <a:buFont typeface="Arial" panose="020B0604020202020204" pitchFamily="34" charset="0"/>
                <a:buChar char="•"/>
              </a:pPr>
              <a:r>
                <a:rPr lang="en-US" sz="4400" dirty="0">
                  <a:latin typeface="Times New Roman" panose="02020603050405020304" pitchFamily="18" charset="0"/>
                </a:rPr>
                <a:t>Testing phase requires a step-by-step documented process that ensures all system functions operate normally and safely.</a:t>
              </a:r>
            </a:p>
          </p:txBody>
        </p:sp>
      </p:grpSp>
      <p:pic>
        <p:nvPicPr>
          <p:cNvPr id="1026" name="Picture 2" descr="https://lcb.wa.gov/sites/all/themes/wslcb/images/source/header-logo.png">
            <a:extLst>
              <a:ext uri="{FF2B5EF4-FFF2-40B4-BE49-F238E27FC236}">
                <a16:creationId xmlns:a16="http://schemas.microsoft.com/office/drawing/2014/main" id="{829412A3-2021-44C4-B0DC-7BF17907D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3401" y="0"/>
            <a:ext cx="13335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5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631862"/>
            <a:ext cx="32910170" cy="73137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2D6C7AA-14B0-4A67-99D1-264CC3045808}"/>
              </a:ext>
            </a:extLst>
          </p:cNvPr>
          <p:cNvSpPr>
            <a:spLocks noGrp="1"/>
          </p:cNvSpPr>
          <p:nvPr>
            <p:ph type="title"/>
          </p:nvPr>
        </p:nvSpPr>
        <p:spPr>
          <a:xfrm>
            <a:off x="1712545" y="15655545"/>
            <a:ext cx="10168934" cy="4241802"/>
          </a:xfrm>
          <a:prstGeom prst="ellipse">
            <a:avLst/>
          </a:prstGeom>
        </p:spPr>
        <p:txBody>
          <a:bodyPr vert="horz" lIns="91440" tIns="45720" rIns="91440" bIns="45720" rtlCol="0">
            <a:normAutofit/>
          </a:bodyPr>
          <a:lstStyle/>
          <a:p>
            <a:pPr algn="r" defTabSz="914400"/>
            <a:r>
              <a:rPr lang="en-US" sz="7100" kern="1200">
                <a:solidFill>
                  <a:schemeClr val="bg1"/>
                </a:solidFill>
                <a:latin typeface="+mj-lt"/>
                <a:ea typeface="+mj-ea"/>
                <a:cs typeface="+mj-cs"/>
              </a:rPr>
              <a:t>LEAF Data Systems</a:t>
            </a:r>
          </a:p>
        </p:txBody>
      </p:sp>
      <p:pic>
        <p:nvPicPr>
          <p:cNvPr id="14" name="Content Placeholder 3">
            <a:extLst>
              <a:ext uri="{FF2B5EF4-FFF2-40B4-BE49-F238E27FC236}">
                <a16:creationId xmlns:a16="http://schemas.microsoft.com/office/drawing/2014/main" id="{7A6A68C6-FD0A-4AA1-AB78-9D0EB39583A1}"/>
              </a:ext>
            </a:extLst>
          </p:cNvPr>
          <p:cNvPicPr>
            <a:picLocks noChangeAspect="1"/>
          </p:cNvPicPr>
          <p:nvPr/>
        </p:nvPicPr>
        <p:blipFill>
          <a:blip r:embed="rId2"/>
          <a:stretch>
            <a:fillRect/>
          </a:stretch>
        </p:blipFill>
        <p:spPr>
          <a:xfrm>
            <a:off x="2146883" y="3730893"/>
            <a:ext cx="28608960" cy="7223759"/>
          </a:xfrm>
          <a:prstGeom prst="rect">
            <a:avLst/>
          </a:prstGeom>
        </p:spPr>
      </p:pic>
      <p:cxnSp>
        <p:nvCxnSpPr>
          <p:cNvPr id="26" name="Straight Connector 25">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2527095" y="16313404"/>
            <a:ext cx="0" cy="2926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5DC8C220-28BA-475E-8CD7-E431B6CCCE90}"/>
              </a:ext>
            </a:extLst>
          </p:cNvPr>
          <p:cNvSpPr>
            <a:spLocks noGrp="1"/>
          </p:cNvSpPr>
          <p:nvPr>
            <p:ph idx="1"/>
          </p:nvPr>
        </p:nvSpPr>
        <p:spPr>
          <a:xfrm>
            <a:off x="13172716" y="15437596"/>
            <a:ext cx="18017468" cy="4677696"/>
          </a:xfrm>
        </p:spPr>
        <p:txBody>
          <a:bodyPr anchor="ctr">
            <a:normAutofit/>
          </a:bodyPr>
          <a:lstStyle/>
          <a:p>
            <a:pPr marL="0" indent="0">
              <a:buNone/>
            </a:pPr>
            <a:r>
              <a:rPr lang="en-US" sz="4900">
                <a:solidFill>
                  <a:schemeClr val="bg1"/>
                </a:solidFill>
              </a:rPr>
              <a:t>The Liquor and Cannabis Board has to keep track of the geolocation of every Producer, Processor &amp; Retailer for Marijuana in the state.</a:t>
            </a:r>
          </a:p>
          <a:p>
            <a:pPr marL="0" indent="0">
              <a:buNone/>
            </a:pPr>
            <a:r>
              <a:rPr lang="en-US" sz="4900">
                <a:solidFill>
                  <a:schemeClr val="bg1"/>
                </a:solidFill>
              </a:rPr>
              <a:t>By working with third-party integrators and MJ Freeway, the LCB uses LEAF to also track all sales, inventory manifests and transactions.</a:t>
            </a:r>
          </a:p>
        </p:txBody>
      </p:sp>
    </p:spTree>
    <p:extLst>
      <p:ext uri="{BB962C8B-B14F-4D97-AF65-F5344CB8AC3E}">
        <p14:creationId xmlns:p14="http://schemas.microsoft.com/office/powerpoint/2010/main" val="214384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ttps://lcb.wa.gov/sites/default/files/publications/1500X575-leaf-training-reg_1.png">
            <a:extLst>
              <a:ext uri="{FF2B5EF4-FFF2-40B4-BE49-F238E27FC236}">
                <a16:creationId xmlns:a16="http://schemas.microsoft.com/office/drawing/2014/main" id="{E8F70814-7A2E-4A5C-9EE4-A83FE27FD0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688"/>
          <a:stretch/>
        </p:blipFill>
        <p:spPr bwMode="auto">
          <a:xfrm>
            <a:off x="-2" y="10"/>
            <a:ext cx="32918402" cy="14934191"/>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32918400" cy="21945600"/>
          </a:xfrm>
          <a:prstGeom prst="rect">
            <a:avLst/>
          </a:prstGeom>
        </p:spPr>
      </p:pic>
      <p:sp>
        <p:nvSpPr>
          <p:cNvPr id="137" name="Oval 136">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1920" y="14042569"/>
            <a:ext cx="2225041" cy="22495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A86D9-80F1-4CA7-9E5E-D2C1121B291E}"/>
              </a:ext>
            </a:extLst>
          </p:cNvPr>
          <p:cNvSpPr>
            <a:spLocks noGrp="1"/>
          </p:cNvSpPr>
          <p:nvPr>
            <p:ph type="title"/>
          </p:nvPr>
        </p:nvSpPr>
        <p:spPr>
          <a:xfrm>
            <a:off x="552450" y="14563318"/>
            <a:ext cx="15179856" cy="4831779"/>
          </a:xfrm>
          <a:prstGeom prst="ellipse">
            <a:avLst/>
          </a:prstGeom>
        </p:spPr>
        <p:txBody>
          <a:bodyPr>
            <a:normAutofit/>
          </a:bodyPr>
          <a:lstStyle/>
          <a:p>
            <a:r>
              <a:rPr lang="en-US" sz="10900" dirty="0">
                <a:solidFill>
                  <a:srgbClr val="000000"/>
                </a:solidFill>
              </a:rPr>
              <a:t>My job at the LCB?</a:t>
            </a:r>
          </a:p>
        </p:txBody>
      </p:sp>
      <p:sp>
        <p:nvSpPr>
          <p:cNvPr id="3" name="Content Placeholder 2">
            <a:extLst>
              <a:ext uri="{FF2B5EF4-FFF2-40B4-BE49-F238E27FC236}">
                <a16:creationId xmlns:a16="http://schemas.microsoft.com/office/drawing/2014/main" id="{A60BC391-E8FA-463A-B619-54DCB74EB2BE}"/>
              </a:ext>
            </a:extLst>
          </p:cNvPr>
          <p:cNvSpPr>
            <a:spLocks noGrp="1"/>
          </p:cNvSpPr>
          <p:nvPr>
            <p:ph idx="1"/>
          </p:nvPr>
        </p:nvSpPr>
        <p:spPr>
          <a:xfrm>
            <a:off x="15591120" y="14563318"/>
            <a:ext cx="15179856" cy="4831792"/>
          </a:xfrm>
        </p:spPr>
        <p:txBody>
          <a:bodyPr anchor="ctr">
            <a:normAutofit/>
          </a:bodyPr>
          <a:lstStyle/>
          <a:p>
            <a:pPr marL="0" indent="0">
              <a:buNone/>
            </a:pPr>
            <a:r>
              <a:rPr lang="en-US" sz="4900" dirty="0">
                <a:solidFill>
                  <a:srgbClr val="000000"/>
                </a:solidFill>
              </a:rPr>
              <a:t>I would be assisting the Washington State Liquor and Cannabis Board with code auditing and testing for bugs before releases.</a:t>
            </a:r>
          </a:p>
          <a:p>
            <a:pPr marL="0" indent="0">
              <a:buNone/>
            </a:pPr>
            <a:r>
              <a:rPr lang="en-US" sz="4900" dirty="0">
                <a:solidFill>
                  <a:srgbClr val="000000"/>
                </a:solidFill>
              </a:rPr>
              <a:t>I would work as a software developer and would also be doing other miscellaneous development tasks at the LCB as the need arises.</a:t>
            </a:r>
          </a:p>
        </p:txBody>
      </p:sp>
    </p:spTree>
    <p:extLst>
      <p:ext uri="{BB962C8B-B14F-4D97-AF65-F5344CB8AC3E}">
        <p14:creationId xmlns:p14="http://schemas.microsoft.com/office/powerpoint/2010/main" val="2257282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Custom</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Tw Cen MT</vt:lpstr>
      <vt:lpstr>Office Theme</vt:lpstr>
      <vt:lpstr>Washington State Liquor &amp; Cannabis Board Senior Design By: Matthew Hancock </vt:lpstr>
      <vt:lpstr>PowerPoint Presentation</vt:lpstr>
      <vt:lpstr>LEAF Data Systems</vt:lpstr>
      <vt:lpstr>My job at the LCB?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State Liquor &amp; Cannabis Board Senior Design By: Matthew Hancock </dc:title>
  <dc:creator>Matthew H.</dc:creator>
  <cp:lastModifiedBy>Matthew H.</cp:lastModifiedBy>
  <cp:revision>1</cp:revision>
  <dcterms:created xsi:type="dcterms:W3CDTF">2019-03-07T05:33:03Z</dcterms:created>
  <dcterms:modified xsi:type="dcterms:W3CDTF">2019-03-07T05:34:02Z</dcterms:modified>
</cp:coreProperties>
</file>