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35DB6-BEAC-475A-90DE-5B757805F5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ED91D3C-5F49-49E3-88AD-F41FC13EBA91}">
      <dgm:prSet/>
      <dgm:spPr/>
      <dgm:t>
        <a:bodyPr/>
        <a:lstStyle/>
        <a:p>
          <a:r>
            <a:rPr lang="en-US"/>
            <a:t>It is our goal to create and comprehensive and useful DataCamp course that will be used to teach students in an accessible and engaging medium. </a:t>
          </a:r>
        </a:p>
      </dgm:t>
    </dgm:pt>
    <dgm:pt modelId="{C80304BE-CB37-4094-A649-BAA9885D2348}" type="parTrans" cxnId="{8D3C6456-8130-4965-AE05-CBD9CACD336D}">
      <dgm:prSet/>
      <dgm:spPr/>
      <dgm:t>
        <a:bodyPr/>
        <a:lstStyle/>
        <a:p>
          <a:endParaRPr lang="en-US"/>
        </a:p>
      </dgm:t>
    </dgm:pt>
    <dgm:pt modelId="{A66CC84C-69BC-4808-8032-2209DAF59D41}" type="sibTrans" cxnId="{8D3C6456-8130-4965-AE05-CBD9CACD336D}">
      <dgm:prSet/>
      <dgm:spPr/>
      <dgm:t>
        <a:bodyPr/>
        <a:lstStyle/>
        <a:p>
          <a:endParaRPr lang="en-US"/>
        </a:p>
      </dgm:t>
    </dgm:pt>
    <dgm:pt modelId="{A57DF2AF-C97C-4F14-B58E-4F254147C2B3}">
      <dgm:prSet/>
      <dgm:spPr/>
      <dgm:t>
        <a:bodyPr/>
        <a:lstStyle/>
        <a:p>
          <a:r>
            <a:rPr lang="en-US"/>
            <a:t>We believe that we could apply our programming skills to benefit future computer science students of Saint Martin’s University. </a:t>
          </a:r>
        </a:p>
      </dgm:t>
    </dgm:pt>
    <dgm:pt modelId="{C7BDAFF4-AFF2-4FEE-ADE9-5DE0804FB13C}" type="parTrans" cxnId="{FE22085B-D1DF-41EA-8032-D6B2B5B07EDC}">
      <dgm:prSet/>
      <dgm:spPr/>
      <dgm:t>
        <a:bodyPr/>
        <a:lstStyle/>
        <a:p>
          <a:endParaRPr lang="en-US"/>
        </a:p>
      </dgm:t>
    </dgm:pt>
    <dgm:pt modelId="{E7B8A74B-1CC5-4E13-89E9-430885DC439E}" type="sibTrans" cxnId="{FE22085B-D1DF-41EA-8032-D6B2B5B07EDC}">
      <dgm:prSet/>
      <dgm:spPr/>
      <dgm:t>
        <a:bodyPr/>
        <a:lstStyle/>
        <a:p>
          <a:endParaRPr lang="en-US"/>
        </a:p>
      </dgm:t>
    </dgm:pt>
    <dgm:pt modelId="{08D17194-0161-40BF-A789-3F4417BB0F8D}">
      <dgm:prSet/>
      <dgm:spPr/>
      <dgm:t>
        <a:bodyPr/>
        <a:lstStyle/>
        <a:p>
          <a:r>
            <a:rPr lang="en-US"/>
            <a:t>This DataCamp course would most likely be used in CSC101 to introduce programming to future computer science students.</a:t>
          </a:r>
        </a:p>
      </dgm:t>
    </dgm:pt>
    <dgm:pt modelId="{9446C223-797D-40E4-A0E0-E86FA33A1242}" type="parTrans" cxnId="{05E94D36-E71B-4914-8893-D376FA018E57}">
      <dgm:prSet/>
      <dgm:spPr/>
      <dgm:t>
        <a:bodyPr/>
        <a:lstStyle/>
        <a:p>
          <a:endParaRPr lang="en-US"/>
        </a:p>
      </dgm:t>
    </dgm:pt>
    <dgm:pt modelId="{EA2DE718-3EAE-4ABF-A52E-C23DB6E311BE}" type="sibTrans" cxnId="{05E94D36-E71B-4914-8893-D376FA018E57}">
      <dgm:prSet/>
      <dgm:spPr/>
      <dgm:t>
        <a:bodyPr/>
        <a:lstStyle/>
        <a:p>
          <a:endParaRPr lang="en-US"/>
        </a:p>
      </dgm:t>
    </dgm:pt>
    <dgm:pt modelId="{93BD4F91-EF18-4B9C-A5B1-0D2CB8632CD1}" type="pres">
      <dgm:prSet presAssocID="{4FB35DB6-BEAC-475A-90DE-5B757805F533}" presName="root" presStyleCnt="0">
        <dgm:presLayoutVars>
          <dgm:dir/>
          <dgm:resizeHandles val="exact"/>
        </dgm:presLayoutVars>
      </dgm:prSet>
      <dgm:spPr/>
    </dgm:pt>
    <dgm:pt modelId="{0FA6057E-2F25-424F-BD02-7282DA69990C}" type="pres">
      <dgm:prSet presAssocID="{2ED91D3C-5F49-49E3-88AD-F41FC13EBA91}" presName="compNode" presStyleCnt="0"/>
      <dgm:spPr/>
    </dgm:pt>
    <dgm:pt modelId="{0D73E73B-1379-464C-9AC8-D9ED8DB3624F}" type="pres">
      <dgm:prSet presAssocID="{2ED91D3C-5F49-49E3-88AD-F41FC13EBA91}" presName="bgRect" presStyleLbl="bgShp" presStyleIdx="0" presStyleCnt="3"/>
      <dgm:spPr/>
    </dgm:pt>
    <dgm:pt modelId="{88E13F8C-2609-454E-A9A6-46245642656A}" type="pres">
      <dgm:prSet presAssocID="{2ED91D3C-5F49-49E3-88AD-F41FC13EBA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5CE51D4-D615-4979-997B-F6ABF0AE9350}" type="pres">
      <dgm:prSet presAssocID="{2ED91D3C-5F49-49E3-88AD-F41FC13EBA91}" presName="spaceRect" presStyleCnt="0"/>
      <dgm:spPr/>
    </dgm:pt>
    <dgm:pt modelId="{8B6292CC-48FE-45F7-AA7C-2F93236858A4}" type="pres">
      <dgm:prSet presAssocID="{2ED91D3C-5F49-49E3-88AD-F41FC13EBA91}" presName="parTx" presStyleLbl="revTx" presStyleIdx="0" presStyleCnt="3">
        <dgm:presLayoutVars>
          <dgm:chMax val="0"/>
          <dgm:chPref val="0"/>
        </dgm:presLayoutVars>
      </dgm:prSet>
      <dgm:spPr/>
    </dgm:pt>
    <dgm:pt modelId="{1955A985-4ABF-4677-A809-AC654A29BD6B}" type="pres">
      <dgm:prSet presAssocID="{A66CC84C-69BC-4808-8032-2209DAF59D41}" presName="sibTrans" presStyleCnt="0"/>
      <dgm:spPr/>
    </dgm:pt>
    <dgm:pt modelId="{77379175-9AD9-40F7-B1BA-0A06361168D8}" type="pres">
      <dgm:prSet presAssocID="{A57DF2AF-C97C-4F14-B58E-4F254147C2B3}" presName="compNode" presStyleCnt="0"/>
      <dgm:spPr/>
    </dgm:pt>
    <dgm:pt modelId="{DDB56F61-AE83-44DB-9006-D9DBE2628A00}" type="pres">
      <dgm:prSet presAssocID="{A57DF2AF-C97C-4F14-B58E-4F254147C2B3}" presName="bgRect" presStyleLbl="bgShp" presStyleIdx="1" presStyleCnt="3"/>
      <dgm:spPr/>
    </dgm:pt>
    <dgm:pt modelId="{E508D5F4-F8B3-4487-911A-DB603AA0FFE7}" type="pres">
      <dgm:prSet presAssocID="{A57DF2AF-C97C-4F14-B58E-4F254147C2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EA55576-EAF7-49BD-B950-FB85FD82F50F}" type="pres">
      <dgm:prSet presAssocID="{A57DF2AF-C97C-4F14-B58E-4F254147C2B3}" presName="spaceRect" presStyleCnt="0"/>
      <dgm:spPr/>
    </dgm:pt>
    <dgm:pt modelId="{90639B18-A649-441D-930A-A64E4D7E13D7}" type="pres">
      <dgm:prSet presAssocID="{A57DF2AF-C97C-4F14-B58E-4F254147C2B3}" presName="parTx" presStyleLbl="revTx" presStyleIdx="1" presStyleCnt="3">
        <dgm:presLayoutVars>
          <dgm:chMax val="0"/>
          <dgm:chPref val="0"/>
        </dgm:presLayoutVars>
      </dgm:prSet>
      <dgm:spPr/>
    </dgm:pt>
    <dgm:pt modelId="{65298DC6-21BA-4050-849D-9BEE5F5F3792}" type="pres">
      <dgm:prSet presAssocID="{E7B8A74B-1CC5-4E13-89E9-430885DC439E}" presName="sibTrans" presStyleCnt="0"/>
      <dgm:spPr/>
    </dgm:pt>
    <dgm:pt modelId="{EBBE0F16-04A7-4AF3-82B0-FB93C2FE9C09}" type="pres">
      <dgm:prSet presAssocID="{08D17194-0161-40BF-A789-3F4417BB0F8D}" presName="compNode" presStyleCnt="0"/>
      <dgm:spPr/>
    </dgm:pt>
    <dgm:pt modelId="{F85A2E3C-355A-4ED0-98D3-791096D5C8E1}" type="pres">
      <dgm:prSet presAssocID="{08D17194-0161-40BF-A789-3F4417BB0F8D}" presName="bgRect" presStyleLbl="bgShp" presStyleIdx="2" presStyleCnt="3"/>
      <dgm:spPr/>
    </dgm:pt>
    <dgm:pt modelId="{163D5591-FA85-4D72-8300-83456D142CD1}" type="pres">
      <dgm:prSet presAssocID="{08D17194-0161-40BF-A789-3F4417BB0F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015C23F-7126-4BF0-A5C3-58A6915139BE}" type="pres">
      <dgm:prSet presAssocID="{08D17194-0161-40BF-A789-3F4417BB0F8D}" presName="spaceRect" presStyleCnt="0"/>
      <dgm:spPr/>
    </dgm:pt>
    <dgm:pt modelId="{A479AE07-D760-4F4F-835B-9E489447A794}" type="pres">
      <dgm:prSet presAssocID="{08D17194-0161-40BF-A789-3F4417BB0F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A75D1F-8E70-481B-8DD3-63434AE2F396}" type="presOf" srcId="{08D17194-0161-40BF-A789-3F4417BB0F8D}" destId="{A479AE07-D760-4F4F-835B-9E489447A794}" srcOrd="0" destOrd="0" presId="urn:microsoft.com/office/officeart/2018/2/layout/IconVerticalSolidList"/>
    <dgm:cxn modelId="{05E94D36-E71B-4914-8893-D376FA018E57}" srcId="{4FB35DB6-BEAC-475A-90DE-5B757805F533}" destId="{08D17194-0161-40BF-A789-3F4417BB0F8D}" srcOrd="2" destOrd="0" parTransId="{9446C223-797D-40E4-A0E0-E86FA33A1242}" sibTransId="{EA2DE718-3EAE-4ABF-A52E-C23DB6E311BE}"/>
    <dgm:cxn modelId="{FE22085B-D1DF-41EA-8032-D6B2B5B07EDC}" srcId="{4FB35DB6-BEAC-475A-90DE-5B757805F533}" destId="{A57DF2AF-C97C-4F14-B58E-4F254147C2B3}" srcOrd="1" destOrd="0" parTransId="{C7BDAFF4-AFF2-4FEE-ADE9-5DE0804FB13C}" sibTransId="{E7B8A74B-1CC5-4E13-89E9-430885DC439E}"/>
    <dgm:cxn modelId="{8D3C6456-8130-4965-AE05-CBD9CACD336D}" srcId="{4FB35DB6-BEAC-475A-90DE-5B757805F533}" destId="{2ED91D3C-5F49-49E3-88AD-F41FC13EBA91}" srcOrd="0" destOrd="0" parTransId="{C80304BE-CB37-4094-A649-BAA9885D2348}" sibTransId="{A66CC84C-69BC-4808-8032-2209DAF59D41}"/>
    <dgm:cxn modelId="{D48D1C7F-1587-4159-8591-C43389F3CFF6}" type="presOf" srcId="{2ED91D3C-5F49-49E3-88AD-F41FC13EBA91}" destId="{8B6292CC-48FE-45F7-AA7C-2F93236858A4}" srcOrd="0" destOrd="0" presId="urn:microsoft.com/office/officeart/2018/2/layout/IconVerticalSolidList"/>
    <dgm:cxn modelId="{4D3B15B6-C4AC-4706-A922-4BAFC948EE74}" type="presOf" srcId="{A57DF2AF-C97C-4F14-B58E-4F254147C2B3}" destId="{90639B18-A649-441D-930A-A64E4D7E13D7}" srcOrd="0" destOrd="0" presId="urn:microsoft.com/office/officeart/2018/2/layout/IconVerticalSolidList"/>
    <dgm:cxn modelId="{AA185BD5-629D-46EF-8B4D-210547211DF3}" type="presOf" srcId="{4FB35DB6-BEAC-475A-90DE-5B757805F533}" destId="{93BD4F91-EF18-4B9C-A5B1-0D2CB8632CD1}" srcOrd="0" destOrd="0" presId="urn:microsoft.com/office/officeart/2018/2/layout/IconVerticalSolidList"/>
    <dgm:cxn modelId="{C88E9F5C-7C90-417B-8D03-D9127E59864B}" type="presParOf" srcId="{93BD4F91-EF18-4B9C-A5B1-0D2CB8632CD1}" destId="{0FA6057E-2F25-424F-BD02-7282DA69990C}" srcOrd="0" destOrd="0" presId="urn:microsoft.com/office/officeart/2018/2/layout/IconVerticalSolidList"/>
    <dgm:cxn modelId="{5B266297-3496-4CDD-8EF9-374A1E2C36FF}" type="presParOf" srcId="{0FA6057E-2F25-424F-BD02-7282DA69990C}" destId="{0D73E73B-1379-464C-9AC8-D9ED8DB3624F}" srcOrd="0" destOrd="0" presId="urn:microsoft.com/office/officeart/2018/2/layout/IconVerticalSolidList"/>
    <dgm:cxn modelId="{42E80A9F-95F9-4F09-90F1-4971C4081812}" type="presParOf" srcId="{0FA6057E-2F25-424F-BD02-7282DA69990C}" destId="{88E13F8C-2609-454E-A9A6-46245642656A}" srcOrd="1" destOrd="0" presId="urn:microsoft.com/office/officeart/2018/2/layout/IconVerticalSolidList"/>
    <dgm:cxn modelId="{4D4C72B8-FDF5-4F79-97BD-A3D49194A7BB}" type="presParOf" srcId="{0FA6057E-2F25-424F-BD02-7282DA69990C}" destId="{65CE51D4-D615-4979-997B-F6ABF0AE9350}" srcOrd="2" destOrd="0" presId="urn:microsoft.com/office/officeart/2018/2/layout/IconVerticalSolidList"/>
    <dgm:cxn modelId="{AAC0551E-E660-4C6E-95BB-D6BBD0A74040}" type="presParOf" srcId="{0FA6057E-2F25-424F-BD02-7282DA69990C}" destId="{8B6292CC-48FE-45F7-AA7C-2F93236858A4}" srcOrd="3" destOrd="0" presId="urn:microsoft.com/office/officeart/2018/2/layout/IconVerticalSolidList"/>
    <dgm:cxn modelId="{A526900C-BA05-4B88-A5B3-C259F44BBE45}" type="presParOf" srcId="{93BD4F91-EF18-4B9C-A5B1-0D2CB8632CD1}" destId="{1955A985-4ABF-4677-A809-AC654A29BD6B}" srcOrd="1" destOrd="0" presId="urn:microsoft.com/office/officeart/2018/2/layout/IconVerticalSolidList"/>
    <dgm:cxn modelId="{DA2E12A0-FDEA-42FC-A85C-41CE1509BC5D}" type="presParOf" srcId="{93BD4F91-EF18-4B9C-A5B1-0D2CB8632CD1}" destId="{77379175-9AD9-40F7-B1BA-0A06361168D8}" srcOrd="2" destOrd="0" presId="urn:microsoft.com/office/officeart/2018/2/layout/IconVerticalSolidList"/>
    <dgm:cxn modelId="{0E8EC119-13DE-4C3B-9E90-404B5F80E536}" type="presParOf" srcId="{77379175-9AD9-40F7-B1BA-0A06361168D8}" destId="{DDB56F61-AE83-44DB-9006-D9DBE2628A00}" srcOrd="0" destOrd="0" presId="urn:microsoft.com/office/officeart/2018/2/layout/IconVerticalSolidList"/>
    <dgm:cxn modelId="{556C7876-FAE4-4C4B-9267-7A953DCDF071}" type="presParOf" srcId="{77379175-9AD9-40F7-B1BA-0A06361168D8}" destId="{E508D5F4-F8B3-4487-911A-DB603AA0FFE7}" srcOrd="1" destOrd="0" presId="urn:microsoft.com/office/officeart/2018/2/layout/IconVerticalSolidList"/>
    <dgm:cxn modelId="{7816AC56-F269-4977-9697-7560D1F159D1}" type="presParOf" srcId="{77379175-9AD9-40F7-B1BA-0A06361168D8}" destId="{5EA55576-EAF7-49BD-B950-FB85FD82F50F}" srcOrd="2" destOrd="0" presId="urn:microsoft.com/office/officeart/2018/2/layout/IconVerticalSolidList"/>
    <dgm:cxn modelId="{4B04709A-7ACF-4D36-A5D6-07B09770DE16}" type="presParOf" srcId="{77379175-9AD9-40F7-B1BA-0A06361168D8}" destId="{90639B18-A649-441D-930A-A64E4D7E13D7}" srcOrd="3" destOrd="0" presId="urn:microsoft.com/office/officeart/2018/2/layout/IconVerticalSolidList"/>
    <dgm:cxn modelId="{9AD77FA1-C395-4B77-8D52-3ED21D634AA9}" type="presParOf" srcId="{93BD4F91-EF18-4B9C-A5B1-0D2CB8632CD1}" destId="{65298DC6-21BA-4050-849D-9BEE5F5F3792}" srcOrd="3" destOrd="0" presId="urn:microsoft.com/office/officeart/2018/2/layout/IconVerticalSolidList"/>
    <dgm:cxn modelId="{21F12843-61B2-44AF-A0D4-3F9A1E2DB42F}" type="presParOf" srcId="{93BD4F91-EF18-4B9C-A5B1-0D2CB8632CD1}" destId="{EBBE0F16-04A7-4AF3-82B0-FB93C2FE9C09}" srcOrd="4" destOrd="0" presId="urn:microsoft.com/office/officeart/2018/2/layout/IconVerticalSolidList"/>
    <dgm:cxn modelId="{9C37CCDE-0F1F-4DC0-8C9B-1918120DFF13}" type="presParOf" srcId="{EBBE0F16-04A7-4AF3-82B0-FB93C2FE9C09}" destId="{F85A2E3C-355A-4ED0-98D3-791096D5C8E1}" srcOrd="0" destOrd="0" presId="urn:microsoft.com/office/officeart/2018/2/layout/IconVerticalSolidList"/>
    <dgm:cxn modelId="{99245DB7-709D-4C8A-8F72-EC9FFEB844CF}" type="presParOf" srcId="{EBBE0F16-04A7-4AF3-82B0-FB93C2FE9C09}" destId="{163D5591-FA85-4D72-8300-83456D142CD1}" srcOrd="1" destOrd="0" presId="urn:microsoft.com/office/officeart/2018/2/layout/IconVerticalSolidList"/>
    <dgm:cxn modelId="{BA8EC84C-523D-4ACC-804C-778CF504389D}" type="presParOf" srcId="{EBBE0F16-04A7-4AF3-82B0-FB93C2FE9C09}" destId="{E015C23F-7126-4BF0-A5C3-58A6915139BE}" srcOrd="2" destOrd="0" presId="urn:microsoft.com/office/officeart/2018/2/layout/IconVerticalSolidList"/>
    <dgm:cxn modelId="{AA764570-B3B5-4490-B28C-580665F0407F}" type="presParOf" srcId="{EBBE0F16-04A7-4AF3-82B0-FB93C2FE9C09}" destId="{A479AE07-D760-4F4F-835B-9E489447A7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3E73B-1379-464C-9AC8-D9ED8DB3624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13F8C-2609-454E-A9A6-46245642656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292CC-48FE-45F7-AA7C-2F93236858A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is our goal to create and comprehensive and useful DataCamp course that will be used to teach students in an accessible and engaging medium. </a:t>
          </a:r>
        </a:p>
      </dsp:txBody>
      <dsp:txXfrm>
        <a:off x="1435590" y="531"/>
        <a:ext cx="9080009" cy="1242935"/>
      </dsp:txXfrm>
    </dsp:sp>
    <dsp:sp modelId="{DDB56F61-AE83-44DB-9006-D9DBE2628A0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8D5F4-F8B3-4487-911A-DB603AA0FFE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39B18-A649-441D-930A-A64E4D7E13D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believe that we could apply our programming skills to benefit future computer science students of Saint Martin’s University. </a:t>
          </a:r>
        </a:p>
      </dsp:txBody>
      <dsp:txXfrm>
        <a:off x="1435590" y="1554201"/>
        <a:ext cx="9080009" cy="1242935"/>
      </dsp:txXfrm>
    </dsp:sp>
    <dsp:sp modelId="{F85A2E3C-355A-4ED0-98D3-791096D5C8E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D5591-FA85-4D72-8300-83456D142CD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9AE07-D760-4F4F-835B-9E489447A79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DataCamp course would most likely be used in CSC101 to introduce programming to future computer science students.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23A1-0AA7-45C4-A6DE-953F12C27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29AF1-238F-4DE2-9251-FFA33BDCA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526E-CB7E-42ED-B870-B895E82D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447-120E-4A21-A834-BBC1BD07793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968B-5421-4628-9224-B60D26A3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0B6E-8408-4C87-8D14-4ACACCBF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AD3A-BBEB-4890-8CBE-A8548015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7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AAB0-06B2-4520-9960-802327A1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D22F4-6E02-4709-9121-BD4F68C3F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920C-AB0E-421E-80C1-815E829F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447-120E-4A21-A834-BBC1BD07793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1082E-0BF3-4758-A406-05E5274C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78B5-CF5A-46B7-9EC1-52112670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AD3A-BBEB-4890-8CBE-A8548015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0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63417-5A00-4C95-81FF-C807E60AE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1467B-44DE-47D1-B53E-61BB01DF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B2563-BEE8-4B18-91F1-1AA01E38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447-120E-4A21-A834-BBC1BD07793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7A934-33C7-4219-AEED-ECB38E72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80B78-4742-4B40-AE8A-7C89C9BA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AD3A-BBEB-4890-8CBE-A8548015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26FA-36D4-4E36-A42B-A6A5B6B5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C564C-9274-44F9-8225-68058109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B831-F820-4AD3-8991-1829DB41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447-120E-4A21-A834-BBC1BD07793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A656-F8CC-4E6D-8DA4-C6D61BBF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7FDB-DB6B-46DE-869D-9EDB1515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AD3A-BBEB-4890-8CBE-A8548015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00E7-7BB1-421A-8FED-8ECC4A2C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FC0FA-75EF-47B0-A41C-F79E527A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4DD23-D4E6-4C71-B3DA-13419CCC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447-120E-4A21-A834-BBC1BD07793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AAC94-F4A8-4875-81D1-A6E972D6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BBC9-0F26-4259-B288-63C57FB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AD3A-BBEB-4890-8CBE-A8548015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C7F8-A13C-4D24-B12C-69D4DBA7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1CF1-6B31-4B7C-9F9F-AAED72AE8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EF56B-3BB4-4D24-A5B1-363696876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B219E-78D4-442E-97F1-8D84DCA5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447-120E-4A21-A834-BBC1BD07793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A1F67-92E1-4EC5-BDFF-A8EE9422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73B6D-D175-4C19-85DC-B31DD98C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AD3A-BBEB-4890-8CBE-A8548015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854F-DFD0-4970-AEC3-47B460A1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23E68-1480-4798-A92A-C4D81E3D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69242-5930-4A58-A3E3-7C5B8C6EF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246AB-8961-46DA-97A2-05392EE99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BFFEA-E8C6-47DD-9F6E-4571CA218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F7675-322F-4A25-930F-E39FD346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447-120E-4A21-A834-BBC1BD07793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6CF39-BC9D-410E-91A3-AD1B3E8B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3893A-3DE4-45FE-8EC6-84F30A89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AD3A-BBEB-4890-8CBE-A8548015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1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20CD-AFF2-461E-BB5A-FF340969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6C7BC-7E52-480B-AE31-7EB420A2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447-120E-4A21-A834-BBC1BD07793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2969A-3BA6-465E-8E00-7289EE3A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7848C-1A37-497E-A23C-3B1C9DAB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AD3A-BBEB-4890-8CBE-A8548015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E3E2D-16BD-47CC-932B-EB341F3B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447-120E-4A21-A834-BBC1BD07793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30E70-2578-4637-9199-1E3E8E10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8AA41-F3DF-4083-A72D-7DCB75F3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AD3A-BBEB-4890-8CBE-A8548015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AD3B-3506-41A7-92D5-1BAF3818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D860-0670-422D-A468-831E3FFF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636CD-C4B9-4B62-8D37-00EF2E202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81E8-2006-494B-A853-3B448A71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447-120E-4A21-A834-BBC1BD07793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27AA-D259-4602-916B-B336EDC1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FDED7-E4FF-48E1-A409-CBA554A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AD3A-BBEB-4890-8CBE-A8548015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B28A-1703-4A9F-9A4E-230B024A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C970C-3C54-4EBC-A1C0-EDE8BAEA1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7A287-C613-435F-B412-57F1A09F9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AC34B-DF64-49B1-9ABC-2D1B0BC4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447-120E-4A21-A834-BBC1BD07793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D1A9F-5992-4315-A861-DBCDC5C7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2B7A5-C745-46AD-A6A5-2996B151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AD3A-BBEB-4890-8CBE-A8548015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4D0ED-62C5-4D25-AF70-5109639C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C889-DCA0-4795-BD28-974F20B37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7E5-5ECF-4294-B7C0-660C797F3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B447-120E-4A21-A834-BBC1BD07793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1B0BF-5FF1-41C0-9E0A-C6D52EC80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2AB93-FBEC-498B-AAE9-EED4268F4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AD3A-BBEB-4890-8CBE-A8548015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1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python background">
            <a:extLst>
              <a:ext uri="{FF2B5EF4-FFF2-40B4-BE49-F238E27FC236}">
                <a16:creationId xmlns:a16="http://schemas.microsoft.com/office/drawing/2014/main" id="{89C7870F-17CE-4918-BDBA-0F8870F95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641A74-45E4-469A-95A4-92AF8A433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086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Python DataCamp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1F907-B95F-4F7A-A609-B9F304805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8975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Client: Dr. Nelson &amp; SMU Computer Science Program</a:t>
            </a:r>
          </a:p>
          <a:p>
            <a:r>
              <a:rPr lang="en-US" sz="1700" dirty="0">
                <a:solidFill>
                  <a:srgbClr val="FFFFFF"/>
                </a:solidFill>
              </a:rPr>
              <a:t>Prepared By: Matthew Hancock &amp; Rachel Burk</a:t>
            </a:r>
          </a:p>
          <a:p>
            <a:r>
              <a:rPr lang="en-US" sz="1700" dirty="0">
                <a:solidFill>
                  <a:srgbClr val="FFFFFF"/>
                </a:solidFill>
              </a:rPr>
              <a:t>Content: Python For Everybody</a:t>
            </a:r>
          </a:p>
        </p:txBody>
      </p:sp>
    </p:spTree>
    <p:extLst>
      <p:ext uri="{BB962C8B-B14F-4D97-AF65-F5344CB8AC3E}">
        <p14:creationId xmlns:p14="http://schemas.microsoft.com/office/powerpoint/2010/main" val="409691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D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BCE94-298D-4BC7-85B2-203279F5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Identify the Client’s Needs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 descr="Image result for elearning">
            <a:extLst>
              <a:ext uri="{FF2B5EF4-FFF2-40B4-BE49-F238E27FC236}">
                <a16:creationId xmlns:a16="http://schemas.microsoft.com/office/drawing/2014/main" id="{0053E1B0-D280-443E-8028-A67483063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9" r="-10" b="-10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1802-B662-4C57-B043-06BCE7CB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rgbClr val="FFFFFF"/>
                </a:solidFill>
              </a:rPr>
              <a:t>Creating an introductory python course based off the material from the book “Python for Everybody” for the university’s CSC101 introductory programming language class.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0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99E1-06BF-4282-9C91-10953E3A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Objective and Motivation</a:t>
            </a:r>
            <a:endParaRPr lang="en-US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91808A5-1D72-4294-9AC2-51A7BB1BD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8450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687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F0491-B81A-4F1B-8D86-E9811166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/>
              <a:t>Methodology</a:t>
            </a:r>
          </a:p>
        </p:txBody>
      </p: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D8F7-6229-480E-883B-F565A4CB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Learning objectives include the following:</a:t>
            </a:r>
          </a:p>
          <a:p>
            <a:pPr lvl="0"/>
            <a:r>
              <a:rPr lang="en-US" sz="2000"/>
              <a:t>Condition - the condition under which the student will perform the described behavior</a:t>
            </a:r>
          </a:p>
          <a:p>
            <a:pPr lvl="0"/>
            <a:r>
              <a:rPr lang="en-US" sz="2000"/>
              <a:t>Behavior - a description of a specific, observable behavior</a:t>
            </a:r>
          </a:p>
          <a:p>
            <a:pPr lvl="0"/>
            <a:r>
              <a:rPr lang="en-US" sz="2000"/>
              <a:t>Degree - the degree indicates the desired level or degree of acceptable performance</a:t>
            </a:r>
          </a:p>
          <a:p>
            <a:pPr marL="0" lvl="0" indent="0">
              <a:buNone/>
            </a:pPr>
            <a:endParaRPr lang="en-US" sz="2000"/>
          </a:p>
          <a:p>
            <a:pPr marL="0" lvl="0" indent="0">
              <a:buNone/>
            </a:pPr>
            <a:r>
              <a:rPr lang="en-US" sz="2000"/>
              <a:t>Objectives must be measurable:</a:t>
            </a:r>
          </a:p>
          <a:p>
            <a:r>
              <a:rPr lang="en-US" sz="2000"/>
              <a:t>Interactive activities and assessments to guide learning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44248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487AE-35D4-409D-8629-2C5C9804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 b="1">
                <a:solidFill>
                  <a:schemeClr val="accent1"/>
                </a:solidFill>
              </a:rPr>
              <a:t>Implementation and Documentation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99B6BD6-423E-4F52-9443-938777DC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Implementation will take place through GitHub and DataCamp Light. </a:t>
            </a:r>
          </a:p>
          <a:p>
            <a:r>
              <a:rPr lang="en-US" sz="2400"/>
              <a:t>Performing this process with GitHub allows us to document and implement the material. </a:t>
            </a:r>
          </a:p>
          <a:p>
            <a:r>
              <a:rPr lang="en-US" sz="2400"/>
              <a:t>We will only be completing the first six chapters worth of online course through DataCamp. </a:t>
            </a:r>
          </a:p>
          <a:p>
            <a:r>
              <a:rPr lang="en-US" sz="2400"/>
              <a:t>Documentation will be necessary for future teams who continue our work.</a:t>
            </a:r>
          </a:p>
        </p:txBody>
      </p:sp>
    </p:spTree>
    <p:extLst>
      <p:ext uri="{BB962C8B-B14F-4D97-AF65-F5344CB8AC3E}">
        <p14:creationId xmlns:p14="http://schemas.microsoft.com/office/powerpoint/2010/main" val="26929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211EF-35BD-4856-A6F0-7780FAB7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Learning Objectives</a:t>
            </a:r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D2B0B3D-358C-43BB-B858-5FD333C3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51"/>
            <a:ext cx="10515600" cy="4391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Module 1: </a:t>
            </a:r>
            <a:r>
              <a:rPr lang="en-US" sz="1600" b="1" dirty="0"/>
              <a:t>Introduction</a:t>
            </a:r>
            <a:r>
              <a:rPr lang="en-US" sz="1600" dirty="0"/>
              <a:t> to the python course and explanation of additional resources as well as giving credit to the Python for Everybody book and content.</a:t>
            </a:r>
          </a:p>
          <a:p>
            <a:pPr marL="0" indent="0">
              <a:buNone/>
            </a:pPr>
            <a:r>
              <a:rPr lang="en-US" sz="1600" dirty="0"/>
              <a:t>Module 2: </a:t>
            </a:r>
            <a:r>
              <a:rPr lang="en-US" sz="1600" b="1" dirty="0"/>
              <a:t>Variables, expression and statements</a:t>
            </a:r>
            <a:r>
              <a:rPr lang="en-US" sz="1600" dirty="0"/>
              <a:t>. In this module we will be covering the basics of programming languages. With a large focus on values, types, variables and operators. We will also cover the computer uses order of operations to make sense of the code.</a:t>
            </a:r>
          </a:p>
          <a:p>
            <a:pPr marL="0" indent="0">
              <a:buNone/>
            </a:pPr>
            <a:r>
              <a:rPr lang="en-US" sz="1600" dirty="0"/>
              <a:t>Module 3: </a:t>
            </a:r>
            <a:r>
              <a:rPr lang="en-US" sz="1600" b="1" dirty="0"/>
              <a:t>Conditional Execution</a:t>
            </a:r>
            <a:r>
              <a:rPr lang="en-US" sz="1600" dirty="0"/>
              <a:t>. Introduce Boolean Expressions and Logical Operations. We will also cover conditional execution and different kinds of conditionals.</a:t>
            </a:r>
          </a:p>
          <a:p>
            <a:pPr marL="0" indent="0">
              <a:buNone/>
            </a:pPr>
            <a:r>
              <a:rPr lang="en-US" sz="1600" dirty="0"/>
              <a:t>Module 4: </a:t>
            </a:r>
            <a:r>
              <a:rPr lang="en-US" sz="1600" b="1" dirty="0"/>
              <a:t>Functions</a:t>
            </a:r>
            <a:r>
              <a:rPr lang="en-US" sz="1600" dirty="0"/>
              <a:t>. Introduce how to call and declare functions. Discuss and explain the definition of a function and its uses in programming.</a:t>
            </a:r>
          </a:p>
          <a:p>
            <a:pPr marL="0" indent="0">
              <a:buNone/>
            </a:pPr>
            <a:r>
              <a:rPr lang="en-US" sz="1600" dirty="0"/>
              <a:t>Module 5: </a:t>
            </a:r>
            <a:r>
              <a:rPr lang="en-US" sz="1600" b="1" dirty="0"/>
              <a:t>Iteration</a:t>
            </a:r>
            <a:r>
              <a:rPr lang="en-US" sz="1600" dirty="0"/>
              <a:t>. This chapter will have a focus on iteration and looping. We will introduce the basics of for and while loops as well as the dangers of infinite looping.</a:t>
            </a:r>
          </a:p>
          <a:p>
            <a:pPr marL="0" indent="0">
              <a:buNone/>
            </a:pPr>
            <a:r>
              <a:rPr lang="en-US" sz="1600" dirty="0"/>
              <a:t>Module 6: </a:t>
            </a:r>
            <a:r>
              <a:rPr lang="en-US" sz="1600" b="1" dirty="0"/>
              <a:t>Strings</a:t>
            </a:r>
            <a:r>
              <a:rPr lang="en-US" sz="1600" dirty="0"/>
              <a:t>. We will take about the basics of strings and how they are used in programming. We will cover string methods, comparison and the importance of parsing strings.</a:t>
            </a:r>
          </a:p>
          <a:p>
            <a:pPr marL="0" indent="0">
              <a:buNone/>
            </a:pPr>
            <a:r>
              <a:rPr lang="en-US" sz="1600" dirty="0"/>
              <a:t>Module 7: </a:t>
            </a:r>
            <a:r>
              <a:rPr lang="en-US" sz="1600" b="1" dirty="0"/>
              <a:t>Files</a:t>
            </a:r>
            <a:r>
              <a:rPr lang="en-US" sz="1600" dirty="0"/>
              <a:t>. We will cover the basics of writing and reading to files in a directory. We will cover what persistence means as well as how to search through a file and edit it.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4097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B05F3-0A35-4E5F-B026-4992AD72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Schedule for CSC482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EE178D-4CAD-4222-8759-7D39FA2AC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924181"/>
              </p:ext>
            </p:extLst>
          </p:nvPr>
        </p:nvGraphicFramePr>
        <p:xfrm>
          <a:off x="1044787" y="2022475"/>
          <a:ext cx="10102427" cy="4154495"/>
        </p:xfrm>
        <a:graphic>
          <a:graphicData uri="http://schemas.openxmlformats.org/drawingml/2006/table">
            <a:tbl>
              <a:tblPr firstRow="1" firstCol="1" bandRow="1"/>
              <a:tblGrid>
                <a:gridCol w="5114694">
                  <a:extLst>
                    <a:ext uri="{9D8B030D-6E8A-4147-A177-3AD203B41FA5}">
                      <a16:colId xmlns:a16="http://schemas.microsoft.com/office/drawing/2014/main" val="2054671176"/>
                    </a:ext>
                  </a:extLst>
                </a:gridCol>
                <a:gridCol w="4987733">
                  <a:extLst>
                    <a:ext uri="{9D8B030D-6E8A-4147-A177-3AD203B41FA5}">
                      <a16:colId xmlns:a16="http://schemas.microsoft.com/office/drawing/2014/main" val="1473416971"/>
                    </a:ext>
                  </a:extLst>
                </a:gridCol>
              </a:tblGrid>
              <a:tr h="38472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Scheduled Due Date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892652"/>
                  </a:ext>
                </a:extLst>
              </a:tr>
              <a:tr h="38472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Module 1: Brief Intro to Python &amp; DataCamp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1:  8/26 – 8/30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165485"/>
                  </a:ext>
                </a:extLst>
              </a:tr>
              <a:tr h="69198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Module 2: Variables, Expressions and Statements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Weeks 2 &amp; 3: 9/2 – 9/13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048648"/>
                  </a:ext>
                </a:extLst>
              </a:tr>
              <a:tr h="38472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Module 3: Conditional Execution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Weeks 4 &amp; 5: 9/16 – 9/27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074222"/>
                  </a:ext>
                </a:extLst>
              </a:tr>
              <a:tr h="38472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Module 4: Functions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Weeks 6 &amp; 7: 9/30 – 10/11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53952"/>
                  </a:ext>
                </a:extLst>
              </a:tr>
              <a:tr h="38472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Intermediate Presentation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Weeks 8 &amp; 9: 10/14 – 10/25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099993"/>
                  </a:ext>
                </a:extLst>
              </a:tr>
              <a:tr h="38472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Module 5: Iteration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Weeks 10 &amp; 11: 10/28 – 11/8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810288"/>
                  </a:ext>
                </a:extLst>
              </a:tr>
              <a:tr h="38472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Module 6: Strings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Weeks 11 &amp; 12: 11/11 – 11/22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03374"/>
                  </a:ext>
                </a:extLst>
              </a:tr>
              <a:tr h="38472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Module 7: Files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Weeks 13 &amp; 14: 11/25 – 12/6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955268"/>
                  </a:ext>
                </a:extLst>
              </a:tr>
              <a:tr h="38472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Presentation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15 (Finals): 12/9 – 12/12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225" marR="115225" marT="160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04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71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Python DataCamp Course</vt:lpstr>
      <vt:lpstr>Identify the Client’s Needs</vt:lpstr>
      <vt:lpstr>Objective and Motivation</vt:lpstr>
      <vt:lpstr>Methodology</vt:lpstr>
      <vt:lpstr>Implementation and Documentation</vt:lpstr>
      <vt:lpstr>Learning Objectives</vt:lpstr>
      <vt:lpstr>Schedule for CSC482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DataCamp Course</dc:title>
  <dc:creator>Matthew H.</dc:creator>
  <cp:lastModifiedBy>Matthew H.</cp:lastModifiedBy>
  <cp:revision>2</cp:revision>
  <dcterms:created xsi:type="dcterms:W3CDTF">2019-05-06T23:39:17Z</dcterms:created>
  <dcterms:modified xsi:type="dcterms:W3CDTF">2019-05-06T23:42:16Z</dcterms:modified>
</cp:coreProperties>
</file>