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9E42-F057-D348-91EC-4C1AD5680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A248B-E051-BA94-83D9-A6376BF6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4357-C3AA-9056-9FBF-2BDC4314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B146-9613-9AF3-1E98-ECB689A8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963-0128-3F99-B37B-18700AE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A946-B6C2-A288-1F10-641649F7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E23F-1466-76E0-012B-1AC91611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DB87-69F1-E8A5-05B1-1F527148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7ADB-D01B-D177-4BC7-A3FA5F1C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301A-8D61-C9E6-2D9D-5B9B62D0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82806-DED2-03E0-1FCD-8BDA4B9B0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4511-D1AE-37F4-1627-8D50C22D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ED52-8478-0850-AC8F-BDEA7938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98C8-A852-A39B-02E9-BAACA460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4403-F7FB-0DFE-BFA3-8CCF2FD0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2E8-9EA4-4409-A98C-0DCEFC0B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CD5D-3ECE-3D57-6791-A423238E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098C-C3B6-1F50-F17A-A07CB7AF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B944-5EBF-EC96-8083-767F271C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1B1A-EBBF-D04D-8E49-45A67A39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5095-F966-D97E-99A1-EBC99F1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F760-9843-D02F-AB62-D5C5B5186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008C-2487-1A71-72C0-B19FFB8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BBE7-12FC-D339-56D5-5DCA52C3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AC85-E934-1998-BD2F-DB5C752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048A-1A53-EE06-99A9-8692DA3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0B58-745D-7CC7-456B-C04D01A86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2FD23-4090-85A9-EAD3-0536ECF4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E0A76-1D12-135D-6A11-5D4AC404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9A9B5-C5A7-7D20-45E6-4B3E35DB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02AF-811F-A7E6-5B1D-C3E13E0C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2E5D-9CE1-A631-63F6-3F138BFF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3130-3A02-DCB9-3F65-CA3C7A66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E383B-EBD9-E7F7-A816-71FB0F4F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34B78-0967-415B-2036-AA9AAE88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67768-ED57-F1AF-2EE1-4885E0255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284A4-4A5B-4C20-29F9-507CEF81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F0E29-DA44-3C88-E8FD-AF9B1883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E4969-CBCE-17A0-3958-8F1A2F8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44E9-B0F4-AA8D-5A82-C985479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7F647-B661-B73A-16DC-BC9C56F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3706-2EB8-754B-94AC-32BEE35E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CF8FE-74C8-21E1-0989-524D994F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6172F-2EF0-8DB3-D21E-52AD27FC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B6153-B212-4DEF-E791-AFA97AF3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41EA-E7ED-53F3-A605-122E1653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798-349E-D1F9-B7A8-0297744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4BF7-773A-161B-BC9D-AFF0BB78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D1DF-8AA1-72C6-9717-1B2CED08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953E-3471-A2C0-18C9-ABC3892F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F0E0-C622-E704-3E19-F9CD0D03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2B79-DE4D-2B7D-77A0-9C7A6E1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AA5-E8AB-B1F1-7D95-8A076504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BD697-FF2C-CB33-DED4-81292B67A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2C7E9-CEA9-E724-117A-95A48003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0976-2535-979B-E9EF-2C079A08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3975-AB20-81C4-B7D8-D3174F3A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38029-15A4-D44A-EF31-6C85D6CB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EC3CA-3965-EA0C-FB19-4A37AB88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2113E-E292-7936-F76C-6EDDD3C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6091-C0C2-6A20-75F9-40AFC4069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0053-0D66-4480-BAAD-784A684B225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6EAC-7D5C-BAFB-1709-24DB3B45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44E7-D05A-EF6F-4E8D-D89D877F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EC42-6C00-4B18-B768-8D2C5BBE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hlan.unimal.ac.id/files/ebooks/2009%20Introduction%20to%20Algorithms%20Third%20E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4A205-6995-1713-8C2D-B3946060D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Min Vertex Cover Approximation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50073-3FF9-5FE7-66C0-26352C99A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By Matthew Potter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61B18EC4-99FA-CCE6-74C6-2CFDB00A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9803"/>
            <a:ext cx="7214616" cy="54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3484DF-E5E5-5025-A153-FF1030AD19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35 Vertices, 78 Edges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5452F6-727E-9836-6FFB-9EBC462F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84CD2-C7AD-FFB3-1A8A-16D0E877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612" y="1671793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33E31-D549-1E73-4799-79284B9C017A}"/>
              </a:ext>
            </a:extLst>
          </p:cNvPr>
          <p:cNvSpPr txBox="1"/>
          <p:nvPr/>
        </p:nvSpPr>
        <p:spPr>
          <a:xfrm>
            <a:off x="566208" y="1446010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0.0170097999999967 seconds</a:t>
            </a:r>
            <a:br>
              <a:rPr lang="en-US" dirty="0"/>
            </a:br>
            <a:r>
              <a:rPr lang="en-US" dirty="0"/>
              <a:t>Exact Vertex Cover Size: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C1BAB-5E2C-AD08-072C-300FDE8EDD6D}"/>
              </a:ext>
            </a:extLst>
          </p:cNvPr>
          <p:cNvSpPr txBox="1"/>
          <p:nvPr/>
        </p:nvSpPr>
        <p:spPr>
          <a:xfrm>
            <a:off x="6418382" y="1506022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0.0000434000000026912 seconds</a:t>
            </a:r>
            <a:br>
              <a:rPr lang="en-US" dirty="0"/>
            </a:br>
            <a:r>
              <a:rPr lang="en-US" dirty="0"/>
              <a:t>Approx Vertex Cover Size: 21</a:t>
            </a:r>
          </a:p>
        </p:txBody>
      </p:sp>
    </p:spTree>
    <p:extLst>
      <p:ext uri="{BB962C8B-B14F-4D97-AF65-F5344CB8AC3E}">
        <p14:creationId xmlns:p14="http://schemas.microsoft.com/office/powerpoint/2010/main" val="283269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3484DF-E5E5-5025-A153-FF1030AD19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65 Vertices, 165 Edges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5452F6-727E-9836-6FFB-9EBC462F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84CD2-C7AD-FFB3-1A8A-16D0E877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612" y="1671793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33E31-D549-1E73-4799-79284B9C017A}"/>
              </a:ext>
            </a:extLst>
          </p:cNvPr>
          <p:cNvSpPr txBox="1"/>
          <p:nvPr/>
        </p:nvSpPr>
        <p:spPr>
          <a:xfrm>
            <a:off x="566208" y="1446010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10.1887124999993 seconds</a:t>
            </a:r>
            <a:br>
              <a:rPr lang="en-US" dirty="0"/>
            </a:br>
            <a:r>
              <a:rPr lang="en-US" dirty="0"/>
              <a:t>Exact Vertex Cover Size: 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C1BAB-5E2C-AD08-072C-300FDE8EDD6D}"/>
              </a:ext>
            </a:extLst>
          </p:cNvPr>
          <p:cNvSpPr txBox="1"/>
          <p:nvPr/>
        </p:nvSpPr>
        <p:spPr>
          <a:xfrm>
            <a:off x="6418382" y="1506022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0.000104200000002663 seconds</a:t>
            </a:r>
            <a:br>
              <a:rPr lang="en-US" dirty="0"/>
            </a:br>
            <a:r>
              <a:rPr lang="en-US" dirty="0"/>
              <a:t>Approx Vertex Cover Size: 41</a:t>
            </a:r>
          </a:p>
        </p:txBody>
      </p:sp>
    </p:spTree>
    <p:extLst>
      <p:ext uri="{BB962C8B-B14F-4D97-AF65-F5344CB8AC3E}">
        <p14:creationId xmlns:p14="http://schemas.microsoft.com/office/powerpoint/2010/main" val="294721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3484DF-E5E5-5025-A153-FF1030AD19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95 Vertices, 251 Edges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5452F6-727E-9836-6FFB-9EBC462F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84CD2-C7AD-FFB3-1A8A-16D0E877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612" y="1671793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33E31-D549-1E73-4799-79284B9C017A}"/>
              </a:ext>
            </a:extLst>
          </p:cNvPr>
          <p:cNvSpPr txBox="1"/>
          <p:nvPr/>
        </p:nvSpPr>
        <p:spPr>
          <a:xfrm>
            <a:off x="566208" y="1446010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213.850163799999 seconds (3.5 minutes)</a:t>
            </a:r>
            <a:br>
              <a:rPr lang="en-US" dirty="0"/>
            </a:br>
            <a:r>
              <a:rPr lang="en-US" dirty="0"/>
              <a:t>Exact Vertex Cover Size: 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C1BAB-5E2C-AD08-072C-300FDE8EDD6D}"/>
              </a:ext>
            </a:extLst>
          </p:cNvPr>
          <p:cNvSpPr txBox="1"/>
          <p:nvPr/>
        </p:nvSpPr>
        <p:spPr>
          <a:xfrm>
            <a:off x="6418382" y="1506022"/>
            <a:ext cx="520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for 0.000160399999998617 seconds</a:t>
            </a:r>
            <a:br>
              <a:rPr lang="en-US" dirty="0"/>
            </a:br>
            <a:r>
              <a:rPr lang="en-US" dirty="0"/>
              <a:t>Approx Vertex Cover Size: 55</a:t>
            </a:r>
          </a:p>
        </p:txBody>
      </p:sp>
    </p:spTree>
    <p:extLst>
      <p:ext uri="{BB962C8B-B14F-4D97-AF65-F5344CB8AC3E}">
        <p14:creationId xmlns:p14="http://schemas.microsoft.com/office/powerpoint/2010/main" val="347957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B9E6-7705-9F7C-FF4A-E0C106C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Solution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97B7-1DFE-670B-DC86-6B4F2940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Rivest, and Clifford Stein, Introduction to algorithms, MIT Press, 3</a:t>
            </a:r>
            <a:r>
              <a:rPr lang="en-US" baseline="30000" dirty="0"/>
              <a:t>rd</a:t>
            </a:r>
            <a:r>
              <a:rPr lang="en-US" dirty="0"/>
              <a:t> edition, 7 August 2009, ISBN 978-0-262-03384-8, </a:t>
            </a:r>
            <a:r>
              <a:rPr lang="en-US" dirty="0">
                <a:hlinkClick r:id="rId2"/>
              </a:rPr>
              <a:t>https://dahlan.unimal.ac.id/files/ebooks/2009%20Introduction%20to%20Algorithms%20Third%20Ed.pdf</a:t>
            </a:r>
            <a:r>
              <a:rPr lang="en-US" dirty="0"/>
              <a:t>.</a:t>
            </a:r>
          </a:p>
          <a:p>
            <a:r>
              <a:rPr lang="en-US" dirty="0"/>
              <a:t>Sharad Singh, Gaurav Singh, and Neeraj </a:t>
            </a:r>
            <a:r>
              <a:rPr lang="en-US" dirty="0" err="1"/>
              <a:t>Kushwah</a:t>
            </a:r>
            <a:r>
              <a:rPr lang="en-US" dirty="0"/>
              <a:t>, Optimal Algorithm for Solving Vertex Cover Problem in Polynomial Time, International Journal of Scientific &amp; Engineering Research Volume 9, Issue 8, August 2018, ISSN 2229-5518.</a:t>
            </a:r>
          </a:p>
        </p:txBody>
      </p:sp>
    </p:spTree>
    <p:extLst>
      <p:ext uri="{BB962C8B-B14F-4D97-AF65-F5344CB8AC3E}">
        <p14:creationId xmlns:p14="http://schemas.microsoft.com/office/powerpoint/2010/main" val="34358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259-4443-6634-336F-68AA0A0E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AEB3-06F7-DBCB-CA5E-4FEE3049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Adapted from steps laid out by Singh et al.</a:t>
            </a:r>
          </a:p>
          <a:p>
            <a:pPr marL="0" indent="0">
              <a:buNone/>
            </a:pPr>
            <a:r>
              <a:rPr lang="en-US" dirty="0"/>
              <a:t>Input: An undirected graph G = (V, E), where |V| = N</a:t>
            </a:r>
          </a:p>
          <a:p>
            <a:pPr marL="0" indent="0">
              <a:buNone/>
            </a:pPr>
            <a:r>
              <a:rPr lang="en-US" dirty="0" err="1"/>
              <a:t>v_list</a:t>
            </a:r>
            <a:r>
              <a:rPr lang="en-US" dirty="0"/>
              <a:t>[N] </a:t>
            </a:r>
            <a:r>
              <a:rPr lang="en-US" dirty="0">
                <a:sym typeface="Wingdings" panose="05000000000000000000" pitchFamily="2" charset="2"/>
              </a:rPr>
              <a:t> all vertices in V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sort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 by degree (ascending)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each vertex u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if all of u’s neighbors are in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delete u from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return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259-4443-6634-336F-68AA0A0E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AEB3-06F7-DBCB-CA5E-4FEE3049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An undirected graph G = (V, E), where |V| = N</a:t>
            </a:r>
          </a:p>
          <a:p>
            <a:pPr marL="0" indent="0">
              <a:buNone/>
            </a:pPr>
            <a:r>
              <a:rPr lang="en-US" dirty="0" err="1"/>
              <a:t>v_list</a:t>
            </a:r>
            <a:r>
              <a:rPr lang="en-US" dirty="0"/>
              <a:t>[N] </a:t>
            </a:r>
            <a:r>
              <a:rPr lang="en-US" dirty="0">
                <a:sym typeface="Wingdings" panose="05000000000000000000" pitchFamily="2" charset="2"/>
              </a:rPr>
              <a:t> all vertices in V			O(n)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sort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 by degree (ascending)		O(</a:t>
            </a:r>
            <a:r>
              <a:rPr lang="en-US" dirty="0" err="1">
                <a:sym typeface="Wingdings" panose="05000000000000000000" pitchFamily="2" charset="2"/>
              </a:rPr>
              <a:t>nlog</a:t>
            </a:r>
            <a:r>
              <a:rPr lang="en-US" dirty="0">
                <a:sym typeface="Wingdings" panose="05000000000000000000" pitchFamily="2" charset="2"/>
              </a:rPr>
              <a:t>(n))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each vertex u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:				O(n)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if all of u’s neighbors are in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r>
              <a:rPr lang="en-US" dirty="0">
                <a:sym typeface="Wingdings" panose="05000000000000000000" pitchFamily="2" charset="2"/>
              </a:rPr>
              <a:t>:	O(n)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delete u from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return </a:t>
            </a:r>
            <a:r>
              <a:rPr lang="en-US" dirty="0" err="1">
                <a:sym typeface="Wingdings" panose="05000000000000000000" pitchFamily="2" charset="2"/>
              </a:rPr>
              <a:t>v_list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259-4443-6634-336F-68AA0A0E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AEB3-06F7-DBCB-CA5E-4FEE3049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An undirected graph G = (V, E), where |V| = N</a:t>
            </a:r>
          </a:p>
          <a:p>
            <a:pPr marL="0" indent="0">
              <a:buNone/>
            </a:pPr>
            <a:r>
              <a:rPr lang="en-US" sz="2400" dirty="0" err="1"/>
              <a:t>v_list</a:t>
            </a:r>
            <a:r>
              <a:rPr lang="en-US" sz="2400" dirty="0"/>
              <a:t>[N] </a:t>
            </a:r>
            <a:r>
              <a:rPr lang="en-US" sz="2400" dirty="0">
                <a:sym typeface="Wingdings" panose="05000000000000000000" pitchFamily="2" charset="2"/>
              </a:rPr>
              <a:t> all vertices in V			O(n)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sort </a:t>
            </a:r>
            <a:r>
              <a:rPr lang="en-US" sz="2400" dirty="0" err="1">
                <a:sym typeface="Wingdings" panose="05000000000000000000" pitchFamily="2" charset="2"/>
              </a:rPr>
              <a:t>v_list</a:t>
            </a:r>
            <a:r>
              <a:rPr lang="en-US" sz="2400" dirty="0">
                <a:sym typeface="Wingdings" panose="05000000000000000000" pitchFamily="2" charset="2"/>
              </a:rPr>
              <a:t> by degree (ascending)		O(</a:t>
            </a:r>
            <a:r>
              <a:rPr lang="en-US" sz="2400" dirty="0" err="1">
                <a:sym typeface="Wingdings" panose="05000000000000000000" pitchFamily="2" charset="2"/>
              </a:rPr>
              <a:t>nlog</a:t>
            </a:r>
            <a:r>
              <a:rPr lang="en-US" sz="2400" dirty="0">
                <a:sym typeface="Wingdings" panose="05000000000000000000" pitchFamily="2" charset="2"/>
              </a:rPr>
              <a:t>(n))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for each vertex u </a:t>
            </a:r>
            <a:r>
              <a:rPr lang="el-GR" sz="2400" dirty="0">
                <a:sym typeface="Wingdings" panose="05000000000000000000" pitchFamily="2" charset="2"/>
              </a:rPr>
              <a:t>ε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v_list</a:t>
            </a:r>
            <a:r>
              <a:rPr lang="en-US" sz="2400" dirty="0">
                <a:sym typeface="Wingdings" panose="05000000000000000000" pitchFamily="2" charset="2"/>
              </a:rPr>
              <a:t>:			O(n)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if all of u’s neighbors are in </a:t>
            </a:r>
            <a:r>
              <a:rPr lang="en-US" sz="2400" dirty="0" err="1">
                <a:sym typeface="Wingdings" panose="05000000000000000000" pitchFamily="2" charset="2"/>
              </a:rPr>
              <a:t>v_list</a:t>
            </a:r>
            <a:r>
              <a:rPr lang="en-US" sz="2400" dirty="0">
                <a:sym typeface="Wingdings" panose="05000000000000000000" pitchFamily="2" charset="2"/>
              </a:rPr>
              <a:t>:	O(n)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	delete u from </a:t>
            </a:r>
            <a:r>
              <a:rPr lang="en-US" sz="2400" dirty="0" err="1">
                <a:sym typeface="Wingdings" panose="05000000000000000000" pitchFamily="2" charset="2"/>
              </a:rPr>
              <a:t>v_list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return </a:t>
            </a:r>
            <a:r>
              <a:rPr lang="en-US" sz="2400" dirty="0" err="1">
                <a:sym typeface="Wingdings" panose="05000000000000000000" pitchFamily="2" charset="2"/>
              </a:rPr>
              <a:t>v_list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3799C-570C-97BA-8753-9BFBF6EC2BD9}"/>
              </a:ext>
            </a:extLst>
          </p:cNvPr>
          <p:cNvSpPr txBox="1">
            <a:spLocks/>
          </p:cNvSpPr>
          <p:nvPr/>
        </p:nvSpPr>
        <p:spPr>
          <a:xfrm>
            <a:off x="7910004" y="1825625"/>
            <a:ext cx="39697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the loop iterates n times worst case, with the worst case being that u has n neighbors, the big-O runtime of this algorithm is O(n*n), or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83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14CF-D3BD-74CA-5147-5573518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1861-2DAE-0AF0-D838-89F340AA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have not implemented any pruning algorithm, the optimal solution will still branch twice on every non-base case recurrence. Due to this, the best case runtime for the optimal solution remains exponential </a:t>
            </a:r>
            <a:r>
              <a:rPr lang="el-GR" dirty="0"/>
              <a:t>Ω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), but the runtimes for each recurrence may be much shorter empirically.</a:t>
            </a:r>
          </a:p>
          <a:p>
            <a:r>
              <a:rPr lang="en-US" dirty="0"/>
              <a:t>The approximation algorithm’s best case occurs when u’s neighbors can be found in constant time. This means that the approximation algorithm’s lower bound depends on its sorting algorithm, which I assume to be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(n)).</a:t>
            </a:r>
          </a:p>
        </p:txBody>
      </p:sp>
    </p:spTree>
    <p:extLst>
      <p:ext uri="{BB962C8B-B14F-4D97-AF65-F5344CB8AC3E}">
        <p14:creationId xmlns:p14="http://schemas.microsoft.com/office/powerpoint/2010/main" val="22105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14B1-DF14-4E2A-EC2A-BE0544C5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Runtime Vs Optimal (Stepped)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BD3991-0C27-2C19-97BF-5CEC5D32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05" y="1690688"/>
            <a:ext cx="7913590" cy="48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80F025D-8BE6-FE61-3B49-2D8025B3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05" y="1690688"/>
            <a:ext cx="7913590" cy="48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514B1-DF14-4E2A-EC2A-BE0544C5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Runtime Vs Optimal (Logarithmic)</a:t>
            </a:r>
          </a:p>
        </p:txBody>
      </p:sp>
    </p:spTree>
    <p:extLst>
      <p:ext uri="{BB962C8B-B14F-4D97-AF65-F5344CB8AC3E}">
        <p14:creationId xmlns:p14="http://schemas.microsoft.com/office/powerpoint/2010/main" val="7506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61CC-EFAD-E92F-8B61-5A66B0DA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6F4D-ECCB-92C1-D8F9-4ADB02B1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6916" cy="4351338"/>
          </a:xfrm>
        </p:spPr>
        <p:txBody>
          <a:bodyPr/>
          <a:lstStyle/>
          <a:p>
            <a:r>
              <a:rPr lang="en-US" dirty="0"/>
              <a:t>Alongside the drastic runtime difference, the approximation used produces quite good results for the cases I ran, coming within 3 vertices of optimal for the tests that the optimal solution could complete.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A8601A1-8789-1CB2-FA28-A56BC3F1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16" y="1690688"/>
            <a:ext cx="6448684" cy="398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4675-A90F-A121-D3E8-5E5FF200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Vs. Approximation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52CD01-2A78-A84B-E35A-FA6CFC9A6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41" y="1690688"/>
            <a:ext cx="7883118" cy="48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Min Vertex Cover Approximation</vt:lpstr>
      <vt:lpstr>Pseudocode</vt:lpstr>
      <vt:lpstr>Runtime Analysis</vt:lpstr>
      <vt:lpstr>Runtime Analysis</vt:lpstr>
      <vt:lpstr>Lower Bounds</vt:lpstr>
      <vt:lpstr>Empirical Runtime Vs Optimal (Stepped)</vt:lpstr>
      <vt:lpstr>Empirical Runtime Vs Optimal (Logarithmic)</vt:lpstr>
      <vt:lpstr>Exact Vs Approximation</vt:lpstr>
      <vt:lpstr>Exact Vs. Approximation</vt:lpstr>
      <vt:lpstr>PowerPoint Presentation</vt:lpstr>
      <vt:lpstr>PowerPoint Presentation</vt:lpstr>
      <vt:lpstr>PowerPoint Presentation</vt:lpstr>
      <vt:lpstr>Approximation Solution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Vertex Cover Approximation</dc:title>
  <dc:creator>Mary Potter</dc:creator>
  <cp:lastModifiedBy>Mary Potter</cp:lastModifiedBy>
  <cp:revision>10</cp:revision>
  <dcterms:created xsi:type="dcterms:W3CDTF">2023-12-11T08:34:28Z</dcterms:created>
  <dcterms:modified xsi:type="dcterms:W3CDTF">2023-12-11T09:41:18Z</dcterms:modified>
</cp:coreProperties>
</file>