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9" r:id="rId4"/>
    <p:sldId id="260" r:id="rId5"/>
    <p:sldId id="262" r:id="rId6"/>
    <p:sldId id="263" r:id="rId7"/>
    <p:sldId id="264" r:id="rId8"/>
    <p:sldId id="265" r:id="rId9"/>
    <p:sldId id="266" r:id="rId10"/>
    <p:sldId id="267" r:id="rId11"/>
    <p:sldId id="268" r:id="rId12"/>
    <p:sldId id="270" r:id="rId13"/>
    <p:sldId id="269" r:id="rId14"/>
    <p:sldId id="272" r:id="rId15"/>
    <p:sldId id="273" r:id="rId16"/>
    <p:sldId id="275" r:id="rId17"/>
    <p:sldId id="276" r:id="rId18"/>
    <p:sldId id="277" r:id="rId19"/>
    <p:sldId id="278" r:id="rId20"/>
    <p:sldId id="279" r:id="rId21"/>
    <p:sldId id="280" r:id="rId22"/>
    <p:sldId id="271" r:id="rId23"/>
    <p:sldId id="2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1T06:36:46.5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0,'6501'2627,"-6483"-2620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1T06:51:28.2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2471,'3266'-2461,"-3253"2451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1T06:37:23.457"/>
    </inkml:context>
    <inkml:brush xml:id="br0">
      <inkml:brushProperty name="width" value="0.05" units="cm"/>
      <inkml:brushProperty name="height" value="0.05" units="cm"/>
      <inkml:brushProperty name="color" value="#0070C0"/>
      <inkml:brushProperty name="ignorePressure" value="1"/>
    </inkml:brush>
  </inkml:definitions>
  <inkml:trace contextRef="#ctx0" brushRef="#br0">1 2618,'6460'-2610,"-6442"2603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1T06:40:54.809"/>
    </inkml:context>
    <inkml:brush xml:id="br0">
      <inkml:brushProperty name="width" value="0.05" units="cm"/>
      <inkml:brushProperty name="height" value="0.05" units="cm"/>
      <inkml:brushProperty name="color" value="#0070C0"/>
      <inkml:brushProperty name="ignorePressure" value="1"/>
    </inkml:brush>
  </inkml:definitions>
  <inkml:trace contextRef="#ctx0" brushRef="#br0">1 0,'6501'2627,"-6483"-2620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1T06:40:54.810"/>
    </inkml:context>
    <inkml:brush xml:id="br0">
      <inkml:brushProperty name="width" value="0.05" units="cm"/>
      <inkml:brushProperty name="height" value="0.05" units="cm"/>
      <inkml:brushProperty name="color" value="#FF0000"/>
      <inkml:brushProperty name="ignorePressure" value="1"/>
    </inkml:brush>
  </inkml:definitions>
  <inkml:trace contextRef="#ctx0" brushRef="#br0">1 2618,'6460'-2610,"-6442"2603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1T06:50:24.456"/>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1,'3324'2504,"-3311"-2494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6:50:33.919"/>
    </inkml:context>
    <inkml:brush xml:id="br0">
      <inkml:brushProperty name="width" value="0.05" units="cm"/>
      <inkml:brushProperty name="height" value="0.05" units="cm"/>
      <inkml:brushProperty name="color" value="#004F8B"/>
    </inkml:brush>
  </inkml:definitions>
  <inkml:trace contextRef="#ctx0" brushRef="#br0">1 12 24575,'5'2'0,"0"-1"0,1 0 0,-1 1 0,0 0 0,0 0 0,0 1 0,6 3 0,14 7 0,42 15 0,68 38 0,-23-10 0,-50-30 0,95 24 0,-7-2 0,-54-11 0,172 56 0,-129-61 0,-79-20 0,-1 2 0,110 43 0,-154-51 0,0-1 0,1-1 0,31 5 0,-30-7 0,1 2 0,32 10 0,51 21 0,196 42 0,-82-19 0,-133-33 0,113 20 0,-106-32 0,143 3 0,-213-15 0,0 1 0,33 7 0,30 3 0,-16-6 0,-1 2 0,111 28 0,-113-21 0,-14-4 0,-1-2 0,1-2 0,76 0 0,-30-6 0,82-3 0,-111-10 0,-47 8 0,0 1 0,25-2 0,-15 2 0,47-9 0,-9 1 0,-40 6 0,1-1 0,-1-2 0,37-14 0,-2 0 0,-21 11 0,0 2 0,63-6 0,-67 9 0,0-2 0,0-1 0,-1-1 0,49-22 0,120-78 0,-123 63 0,-46 28 0,50-17 0,-19 9 0,-44 17 0,5-2 0,54-30 0,-64 32 0,0 1 0,0 1 0,1 1 0,1 1 0,23-5 0,-16 4 0,48-19 0,-45 14 0,-20 8 0,0 0 0,0 0 0,-1-1 0,0 0 0,0-1 0,0 0 0,8-7 0,10-9 0,1 1 0,2 1 0,0 2 0,52-24 0,-52 28 0,0-1 0,-2-2 0,0 0 0,0-2 0,38-35 0,-12-14-1365,-45 56-5461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1T06:50:52.403"/>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1,'0'2326,"0"-2309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1T06:50:58.3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0,'0'0,"0"0,0 0,0 0,0 0,0 40,0 1225,0-1250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6:51:13.383"/>
    </inkml:context>
    <inkml:brush xml:id="br0">
      <inkml:brushProperty name="width" value="0.05" units="cm"/>
      <inkml:brushProperty name="height" value="0.05" units="cm"/>
      <inkml:brushProperty name="color" value="#E71224"/>
    </inkml:brush>
  </inkml:definitions>
  <inkml:trace contextRef="#ctx0" brushRef="#br0">1 1382 24575,'0'-2'0,"1"1"0,0-1 0,0 1 0,0-1 0,0 1 0,0-1 0,0 1 0,0 0 0,0-1 0,0 1 0,1 0 0,-1 0 0,1 0 0,-1 0 0,0 0 0,1 0 0,2-1 0,29-13 0,-4 6 0,-1-1 0,0-2 0,-1-1 0,0-1 0,-1-1 0,-1-1 0,0-1 0,44-41 0,-36 27 0,0 2 0,59-38 0,-56 42 0,211-147 0,-203 136 0,-32 26 0,0 0 0,0 1 0,1 0 0,22-10 0,41-18 0,79-51 0,-99 56 0,113-47 0,-58 27 0,31-12 0,-9 5 0,-99 41 0,2 2 0,0 2 0,57-16 0,-28 13 0,67-28 0,-70 23 0,73-18 0,2 2 0,-29 6 0,-9 4 0,-61 16 0,1 1 0,0 2 0,0 2 0,77-4 0,305 12 0,-403 0 0,1 1 0,32 7 0,33 3 0,-57-11 0,0 1 0,52 10 0,-52-7 0,0-1 0,55 0 0,-54-4 0,-1 1 0,53 10 0,117 39 0,-104-27 0,67 22 0,79 23 0,-189-56 0,-12-2 0,-1 1 0,0 2 0,0 1 0,-2 2 0,61 37 0,-43-22 0,-36-22 0,-1 1 0,1 0 0,-1 1 0,27 26 0,1 2 0,1-2 0,91 58 0,-26-20 0,-75-52 0,70 33 0,-1 0 0,-20-14 0,5 3 0,-64-30 0,-5-2 0,0 0 0,0 1 0,31 30 0,72 55 0,-75-50-1365,-39-37-5461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9B24-C600-C107-2BE1-EC3A1B3F85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E96E2B-7D9A-B40F-B538-CC5D3A5B34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689E88-0E7A-C33B-01E4-A6430F1AD34F}"/>
              </a:ext>
            </a:extLst>
          </p:cNvPr>
          <p:cNvSpPr>
            <a:spLocks noGrp="1"/>
          </p:cNvSpPr>
          <p:nvPr>
            <p:ph type="dt" sz="half" idx="10"/>
          </p:nvPr>
        </p:nvSpPr>
        <p:spPr/>
        <p:txBody>
          <a:bodyPr/>
          <a:lstStyle/>
          <a:p>
            <a:fld id="{D434503A-9974-44DC-88BF-1B67FBF5D43D}" type="datetimeFigureOut">
              <a:rPr lang="en-US" smtClean="0"/>
              <a:t>12/11/2023</a:t>
            </a:fld>
            <a:endParaRPr lang="en-US"/>
          </a:p>
        </p:txBody>
      </p:sp>
      <p:sp>
        <p:nvSpPr>
          <p:cNvPr id="5" name="Footer Placeholder 4">
            <a:extLst>
              <a:ext uri="{FF2B5EF4-FFF2-40B4-BE49-F238E27FC236}">
                <a16:creationId xmlns:a16="http://schemas.microsoft.com/office/drawing/2014/main" id="{C3CB68CB-CD48-79ED-DB72-0B7DD6FBE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C3021-44F5-0E45-D758-BAD205B87A72}"/>
              </a:ext>
            </a:extLst>
          </p:cNvPr>
          <p:cNvSpPr>
            <a:spLocks noGrp="1"/>
          </p:cNvSpPr>
          <p:nvPr>
            <p:ph type="sldNum" sz="quarter" idx="12"/>
          </p:nvPr>
        </p:nvSpPr>
        <p:spPr/>
        <p:txBody>
          <a:bodyPr/>
          <a:lstStyle/>
          <a:p>
            <a:fld id="{5CC6BEFE-5CB2-4D3F-8F4A-652653FF5C01}" type="slidenum">
              <a:rPr lang="en-US" smtClean="0"/>
              <a:t>‹#›</a:t>
            </a:fld>
            <a:endParaRPr lang="en-US"/>
          </a:p>
        </p:txBody>
      </p:sp>
    </p:spTree>
    <p:extLst>
      <p:ext uri="{BB962C8B-B14F-4D97-AF65-F5344CB8AC3E}">
        <p14:creationId xmlns:p14="http://schemas.microsoft.com/office/powerpoint/2010/main" val="15075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6B77-38A3-93BC-29EC-489E2D6FE9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0C54BA-D082-2835-6B19-1006E69D3E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028AE-714D-11EF-A915-FDD248A9EBAF}"/>
              </a:ext>
            </a:extLst>
          </p:cNvPr>
          <p:cNvSpPr>
            <a:spLocks noGrp="1"/>
          </p:cNvSpPr>
          <p:nvPr>
            <p:ph type="dt" sz="half" idx="10"/>
          </p:nvPr>
        </p:nvSpPr>
        <p:spPr/>
        <p:txBody>
          <a:bodyPr/>
          <a:lstStyle/>
          <a:p>
            <a:fld id="{D434503A-9974-44DC-88BF-1B67FBF5D43D}" type="datetimeFigureOut">
              <a:rPr lang="en-US" smtClean="0"/>
              <a:t>12/11/2023</a:t>
            </a:fld>
            <a:endParaRPr lang="en-US"/>
          </a:p>
        </p:txBody>
      </p:sp>
      <p:sp>
        <p:nvSpPr>
          <p:cNvPr id="5" name="Footer Placeholder 4">
            <a:extLst>
              <a:ext uri="{FF2B5EF4-FFF2-40B4-BE49-F238E27FC236}">
                <a16:creationId xmlns:a16="http://schemas.microsoft.com/office/drawing/2014/main" id="{5EE1247C-1FA2-7E5B-D4ED-FC375AC0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E8747-D5B6-EAC0-5F5B-AD4CB94D8F44}"/>
              </a:ext>
            </a:extLst>
          </p:cNvPr>
          <p:cNvSpPr>
            <a:spLocks noGrp="1"/>
          </p:cNvSpPr>
          <p:nvPr>
            <p:ph type="sldNum" sz="quarter" idx="12"/>
          </p:nvPr>
        </p:nvSpPr>
        <p:spPr/>
        <p:txBody>
          <a:bodyPr/>
          <a:lstStyle/>
          <a:p>
            <a:fld id="{5CC6BEFE-5CB2-4D3F-8F4A-652653FF5C01}" type="slidenum">
              <a:rPr lang="en-US" smtClean="0"/>
              <a:t>‹#›</a:t>
            </a:fld>
            <a:endParaRPr lang="en-US"/>
          </a:p>
        </p:txBody>
      </p:sp>
    </p:spTree>
    <p:extLst>
      <p:ext uri="{BB962C8B-B14F-4D97-AF65-F5344CB8AC3E}">
        <p14:creationId xmlns:p14="http://schemas.microsoft.com/office/powerpoint/2010/main" val="278361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D03D3B-CB4E-2223-2554-1FD8B29055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020989-A8CC-EE9E-F485-FAAA6721DA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A58BE-CB4F-FDF2-2BD5-3690E26A0932}"/>
              </a:ext>
            </a:extLst>
          </p:cNvPr>
          <p:cNvSpPr>
            <a:spLocks noGrp="1"/>
          </p:cNvSpPr>
          <p:nvPr>
            <p:ph type="dt" sz="half" idx="10"/>
          </p:nvPr>
        </p:nvSpPr>
        <p:spPr/>
        <p:txBody>
          <a:bodyPr/>
          <a:lstStyle/>
          <a:p>
            <a:fld id="{D434503A-9974-44DC-88BF-1B67FBF5D43D}" type="datetimeFigureOut">
              <a:rPr lang="en-US" smtClean="0"/>
              <a:t>12/11/2023</a:t>
            </a:fld>
            <a:endParaRPr lang="en-US"/>
          </a:p>
        </p:txBody>
      </p:sp>
      <p:sp>
        <p:nvSpPr>
          <p:cNvPr id="5" name="Footer Placeholder 4">
            <a:extLst>
              <a:ext uri="{FF2B5EF4-FFF2-40B4-BE49-F238E27FC236}">
                <a16:creationId xmlns:a16="http://schemas.microsoft.com/office/drawing/2014/main" id="{FFF4D89C-F173-71C7-3F2E-B66CEE6D6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7DB92-294D-8F0F-EF6D-8B5AFBE7C96A}"/>
              </a:ext>
            </a:extLst>
          </p:cNvPr>
          <p:cNvSpPr>
            <a:spLocks noGrp="1"/>
          </p:cNvSpPr>
          <p:nvPr>
            <p:ph type="sldNum" sz="quarter" idx="12"/>
          </p:nvPr>
        </p:nvSpPr>
        <p:spPr/>
        <p:txBody>
          <a:bodyPr/>
          <a:lstStyle/>
          <a:p>
            <a:fld id="{5CC6BEFE-5CB2-4D3F-8F4A-652653FF5C01}" type="slidenum">
              <a:rPr lang="en-US" smtClean="0"/>
              <a:t>‹#›</a:t>
            </a:fld>
            <a:endParaRPr lang="en-US"/>
          </a:p>
        </p:txBody>
      </p:sp>
    </p:spTree>
    <p:extLst>
      <p:ext uri="{BB962C8B-B14F-4D97-AF65-F5344CB8AC3E}">
        <p14:creationId xmlns:p14="http://schemas.microsoft.com/office/powerpoint/2010/main" val="314986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30DE-E665-D0C2-4425-59DEBDB596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B4426C-4554-BD74-BA97-A392CC6D82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014C1-FC9F-6944-0C69-887D5793C072}"/>
              </a:ext>
            </a:extLst>
          </p:cNvPr>
          <p:cNvSpPr>
            <a:spLocks noGrp="1"/>
          </p:cNvSpPr>
          <p:nvPr>
            <p:ph type="dt" sz="half" idx="10"/>
          </p:nvPr>
        </p:nvSpPr>
        <p:spPr/>
        <p:txBody>
          <a:bodyPr/>
          <a:lstStyle/>
          <a:p>
            <a:fld id="{D434503A-9974-44DC-88BF-1B67FBF5D43D}" type="datetimeFigureOut">
              <a:rPr lang="en-US" smtClean="0"/>
              <a:t>12/11/2023</a:t>
            </a:fld>
            <a:endParaRPr lang="en-US"/>
          </a:p>
        </p:txBody>
      </p:sp>
      <p:sp>
        <p:nvSpPr>
          <p:cNvPr id="5" name="Footer Placeholder 4">
            <a:extLst>
              <a:ext uri="{FF2B5EF4-FFF2-40B4-BE49-F238E27FC236}">
                <a16:creationId xmlns:a16="http://schemas.microsoft.com/office/drawing/2014/main" id="{E7386339-C246-3050-044B-630902EA0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032B9-C832-B844-63F7-30CCB235A42B}"/>
              </a:ext>
            </a:extLst>
          </p:cNvPr>
          <p:cNvSpPr>
            <a:spLocks noGrp="1"/>
          </p:cNvSpPr>
          <p:nvPr>
            <p:ph type="sldNum" sz="quarter" idx="12"/>
          </p:nvPr>
        </p:nvSpPr>
        <p:spPr/>
        <p:txBody>
          <a:bodyPr/>
          <a:lstStyle/>
          <a:p>
            <a:fld id="{5CC6BEFE-5CB2-4D3F-8F4A-652653FF5C01}" type="slidenum">
              <a:rPr lang="en-US" smtClean="0"/>
              <a:t>‹#›</a:t>
            </a:fld>
            <a:endParaRPr lang="en-US"/>
          </a:p>
        </p:txBody>
      </p:sp>
    </p:spTree>
    <p:extLst>
      <p:ext uri="{BB962C8B-B14F-4D97-AF65-F5344CB8AC3E}">
        <p14:creationId xmlns:p14="http://schemas.microsoft.com/office/powerpoint/2010/main" val="3363038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4F16-D305-3D90-F782-13107380E6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B6653-75BE-7CF0-BBF4-54B76165DD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F850D-B022-7C84-1059-0233D321BB2A}"/>
              </a:ext>
            </a:extLst>
          </p:cNvPr>
          <p:cNvSpPr>
            <a:spLocks noGrp="1"/>
          </p:cNvSpPr>
          <p:nvPr>
            <p:ph type="dt" sz="half" idx="10"/>
          </p:nvPr>
        </p:nvSpPr>
        <p:spPr/>
        <p:txBody>
          <a:bodyPr/>
          <a:lstStyle/>
          <a:p>
            <a:fld id="{D434503A-9974-44DC-88BF-1B67FBF5D43D}" type="datetimeFigureOut">
              <a:rPr lang="en-US" smtClean="0"/>
              <a:t>12/11/2023</a:t>
            </a:fld>
            <a:endParaRPr lang="en-US"/>
          </a:p>
        </p:txBody>
      </p:sp>
      <p:sp>
        <p:nvSpPr>
          <p:cNvPr id="5" name="Footer Placeholder 4">
            <a:extLst>
              <a:ext uri="{FF2B5EF4-FFF2-40B4-BE49-F238E27FC236}">
                <a16:creationId xmlns:a16="http://schemas.microsoft.com/office/drawing/2014/main" id="{BBEB7346-BE93-01E6-51AD-A639DB32B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8ABC4-4AF5-1C7C-31A0-C633AD64FE07}"/>
              </a:ext>
            </a:extLst>
          </p:cNvPr>
          <p:cNvSpPr>
            <a:spLocks noGrp="1"/>
          </p:cNvSpPr>
          <p:nvPr>
            <p:ph type="sldNum" sz="quarter" idx="12"/>
          </p:nvPr>
        </p:nvSpPr>
        <p:spPr/>
        <p:txBody>
          <a:bodyPr/>
          <a:lstStyle/>
          <a:p>
            <a:fld id="{5CC6BEFE-5CB2-4D3F-8F4A-652653FF5C01}" type="slidenum">
              <a:rPr lang="en-US" smtClean="0"/>
              <a:t>‹#›</a:t>
            </a:fld>
            <a:endParaRPr lang="en-US"/>
          </a:p>
        </p:txBody>
      </p:sp>
    </p:spTree>
    <p:extLst>
      <p:ext uri="{BB962C8B-B14F-4D97-AF65-F5344CB8AC3E}">
        <p14:creationId xmlns:p14="http://schemas.microsoft.com/office/powerpoint/2010/main" val="34946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2DA44-B452-DD7C-1BC7-EAD28E721C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BD18E-D555-2190-B9EA-10DF64749F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4F88A-BEF2-D7E2-60E9-F8F2C4E4BB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01DDEB-C42C-8553-9CA1-07FCAEEC08C9}"/>
              </a:ext>
            </a:extLst>
          </p:cNvPr>
          <p:cNvSpPr>
            <a:spLocks noGrp="1"/>
          </p:cNvSpPr>
          <p:nvPr>
            <p:ph type="dt" sz="half" idx="10"/>
          </p:nvPr>
        </p:nvSpPr>
        <p:spPr/>
        <p:txBody>
          <a:bodyPr/>
          <a:lstStyle/>
          <a:p>
            <a:fld id="{D434503A-9974-44DC-88BF-1B67FBF5D43D}" type="datetimeFigureOut">
              <a:rPr lang="en-US" smtClean="0"/>
              <a:t>12/11/2023</a:t>
            </a:fld>
            <a:endParaRPr lang="en-US"/>
          </a:p>
        </p:txBody>
      </p:sp>
      <p:sp>
        <p:nvSpPr>
          <p:cNvPr id="6" name="Footer Placeholder 5">
            <a:extLst>
              <a:ext uri="{FF2B5EF4-FFF2-40B4-BE49-F238E27FC236}">
                <a16:creationId xmlns:a16="http://schemas.microsoft.com/office/drawing/2014/main" id="{27979C36-F354-389C-FEE3-69D87C58B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AEA4A-A4DC-8C0A-F5D5-DAF3F52BEEF0}"/>
              </a:ext>
            </a:extLst>
          </p:cNvPr>
          <p:cNvSpPr>
            <a:spLocks noGrp="1"/>
          </p:cNvSpPr>
          <p:nvPr>
            <p:ph type="sldNum" sz="quarter" idx="12"/>
          </p:nvPr>
        </p:nvSpPr>
        <p:spPr/>
        <p:txBody>
          <a:bodyPr/>
          <a:lstStyle/>
          <a:p>
            <a:fld id="{5CC6BEFE-5CB2-4D3F-8F4A-652653FF5C01}" type="slidenum">
              <a:rPr lang="en-US" smtClean="0"/>
              <a:t>‹#›</a:t>
            </a:fld>
            <a:endParaRPr lang="en-US"/>
          </a:p>
        </p:txBody>
      </p:sp>
    </p:spTree>
    <p:extLst>
      <p:ext uri="{BB962C8B-B14F-4D97-AF65-F5344CB8AC3E}">
        <p14:creationId xmlns:p14="http://schemas.microsoft.com/office/powerpoint/2010/main" val="358725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327F-1C1C-AF16-E0FE-97A80217F9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7FEB49-2A83-672C-B89F-2BA89D699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70B0CB-8BF7-ABE7-CAE1-AA0E5469DB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445D7A-0FA8-87CD-3C90-EA3EECC874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10D4E2-A260-55EC-B2DA-F2EBD34B6F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451DDC-87A4-5483-A6A2-73BA07F688C5}"/>
              </a:ext>
            </a:extLst>
          </p:cNvPr>
          <p:cNvSpPr>
            <a:spLocks noGrp="1"/>
          </p:cNvSpPr>
          <p:nvPr>
            <p:ph type="dt" sz="half" idx="10"/>
          </p:nvPr>
        </p:nvSpPr>
        <p:spPr/>
        <p:txBody>
          <a:bodyPr/>
          <a:lstStyle/>
          <a:p>
            <a:fld id="{D434503A-9974-44DC-88BF-1B67FBF5D43D}" type="datetimeFigureOut">
              <a:rPr lang="en-US" smtClean="0"/>
              <a:t>12/11/2023</a:t>
            </a:fld>
            <a:endParaRPr lang="en-US"/>
          </a:p>
        </p:txBody>
      </p:sp>
      <p:sp>
        <p:nvSpPr>
          <p:cNvPr id="8" name="Footer Placeholder 7">
            <a:extLst>
              <a:ext uri="{FF2B5EF4-FFF2-40B4-BE49-F238E27FC236}">
                <a16:creationId xmlns:a16="http://schemas.microsoft.com/office/drawing/2014/main" id="{C2721D14-5A2B-B997-3F46-54EE21745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A26C04-6168-8E5D-C28B-2778AB201140}"/>
              </a:ext>
            </a:extLst>
          </p:cNvPr>
          <p:cNvSpPr>
            <a:spLocks noGrp="1"/>
          </p:cNvSpPr>
          <p:nvPr>
            <p:ph type="sldNum" sz="quarter" idx="12"/>
          </p:nvPr>
        </p:nvSpPr>
        <p:spPr/>
        <p:txBody>
          <a:bodyPr/>
          <a:lstStyle/>
          <a:p>
            <a:fld id="{5CC6BEFE-5CB2-4D3F-8F4A-652653FF5C01}" type="slidenum">
              <a:rPr lang="en-US" smtClean="0"/>
              <a:t>‹#›</a:t>
            </a:fld>
            <a:endParaRPr lang="en-US"/>
          </a:p>
        </p:txBody>
      </p:sp>
    </p:spTree>
    <p:extLst>
      <p:ext uri="{BB962C8B-B14F-4D97-AF65-F5344CB8AC3E}">
        <p14:creationId xmlns:p14="http://schemas.microsoft.com/office/powerpoint/2010/main" val="224603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D1A5-D05F-F194-EBAD-1884C6DB76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5BB879-5A10-C9F5-130C-93E369EFBFCD}"/>
              </a:ext>
            </a:extLst>
          </p:cNvPr>
          <p:cNvSpPr>
            <a:spLocks noGrp="1"/>
          </p:cNvSpPr>
          <p:nvPr>
            <p:ph type="dt" sz="half" idx="10"/>
          </p:nvPr>
        </p:nvSpPr>
        <p:spPr/>
        <p:txBody>
          <a:bodyPr/>
          <a:lstStyle/>
          <a:p>
            <a:fld id="{D434503A-9974-44DC-88BF-1B67FBF5D43D}" type="datetimeFigureOut">
              <a:rPr lang="en-US" smtClean="0"/>
              <a:t>12/11/2023</a:t>
            </a:fld>
            <a:endParaRPr lang="en-US"/>
          </a:p>
        </p:txBody>
      </p:sp>
      <p:sp>
        <p:nvSpPr>
          <p:cNvPr id="4" name="Footer Placeholder 3">
            <a:extLst>
              <a:ext uri="{FF2B5EF4-FFF2-40B4-BE49-F238E27FC236}">
                <a16:creationId xmlns:a16="http://schemas.microsoft.com/office/drawing/2014/main" id="{9EF3D2DE-74C6-92CC-94BE-DF6F775485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52B11D-3B86-5873-76C8-8E099773E3A1}"/>
              </a:ext>
            </a:extLst>
          </p:cNvPr>
          <p:cNvSpPr>
            <a:spLocks noGrp="1"/>
          </p:cNvSpPr>
          <p:nvPr>
            <p:ph type="sldNum" sz="quarter" idx="12"/>
          </p:nvPr>
        </p:nvSpPr>
        <p:spPr/>
        <p:txBody>
          <a:bodyPr/>
          <a:lstStyle/>
          <a:p>
            <a:fld id="{5CC6BEFE-5CB2-4D3F-8F4A-652653FF5C01}" type="slidenum">
              <a:rPr lang="en-US" smtClean="0"/>
              <a:t>‹#›</a:t>
            </a:fld>
            <a:endParaRPr lang="en-US"/>
          </a:p>
        </p:txBody>
      </p:sp>
    </p:spTree>
    <p:extLst>
      <p:ext uri="{BB962C8B-B14F-4D97-AF65-F5344CB8AC3E}">
        <p14:creationId xmlns:p14="http://schemas.microsoft.com/office/powerpoint/2010/main" val="2394125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708F58-06B9-4596-72F5-493ABAF88356}"/>
              </a:ext>
            </a:extLst>
          </p:cNvPr>
          <p:cNvSpPr>
            <a:spLocks noGrp="1"/>
          </p:cNvSpPr>
          <p:nvPr>
            <p:ph type="dt" sz="half" idx="10"/>
          </p:nvPr>
        </p:nvSpPr>
        <p:spPr/>
        <p:txBody>
          <a:bodyPr/>
          <a:lstStyle/>
          <a:p>
            <a:fld id="{D434503A-9974-44DC-88BF-1B67FBF5D43D}" type="datetimeFigureOut">
              <a:rPr lang="en-US" smtClean="0"/>
              <a:t>12/11/2023</a:t>
            </a:fld>
            <a:endParaRPr lang="en-US"/>
          </a:p>
        </p:txBody>
      </p:sp>
      <p:sp>
        <p:nvSpPr>
          <p:cNvPr id="3" name="Footer Placeholder 2">
            <a:extLst>
              <a:ext uri="{FF2B5EF4-FFF2-40B4-BE49-F238E27FC236}">
                <a16:creationId xmlns:a16="http://schemas.microsoft.com/office/drawing/2014/main" id="{C519D8E0-75A4-B803-4763-0B7FB1BBD8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E28320-8330-C78C-F57B-2E475B3D6D84}"/>
              </a:ext>
            </a:extLst>
          </p:cNvPr>
          <p:cNvSpPr>
            <a:spLocks noGrp="1"/>
          </p:cNvSpPr>
          <p:nvPr>
            <p:ph type="sldNum" sz="quarter" idx="12"/>
          </p:nvPr>
        </p:nvSpPr>
        <p:spPr/>
        <p:txBody>
          <a:bodyPr/>
          <a:lstStyle/>
          <a:p>
            <a:fld id="{5CC6BEFE-5CB2-4D3F-8F4A-652653FF5C01}" type="slidenum">
              <a:rPr lang="en-US" smtClean="0"/>
              <a:t>‹#›</a:t>
            </a:fld>
            <a:endParaRPr lang="en-US"/>
          </a:p>
        </p:txBody>
      </p:sp>
    </p:spTree>
    <p:extLst>
      <p:ext uri="{BB962C8B-B14F-4D97-AF65-F5344CB8AC3E}">
        <p14:creationId xmlns:p14="http://schemas.microsoft.com/office/powerpoint/2010/main" val="273145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922F-45F8-2BB1-EE5A-689F289EC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F92764-8DFB-648C-8362-BAD0B46F32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2DBC44-41F1-2D78-1DCC-1BE8C0190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7844-90C1-B3CB-8D38-3C50DE45B06E}"/>
              </a:ext>
            </a:extLst>
          </p:cNvPr>
          <p:cNvSpPr>
            <a:spLocks noGrp="1"/>
          </p:cNvSpPr>
          <p:nvPr>
            <p:ph type="dt" sz="half" idx="10"/>
          </p:nvPr>
        </p:nvSpPr>
        <p:spPr/>
        <p:txBody>
          <a:bodyPr/>
          <a:lstStyle/>
          <a:p>
            <a:fld id="{D434503A-9974-44DC-88BF-1B67FBF5D43D}" type="datetimeFigureOut">
              <a:rPr lang="en-US" smtClean="0"/>
              <a:t>12/11/2023</a:t>
            </a:fld>
            <a:endParaRPr lang="en-US"/>
          </a:p>
        </p:txBody>
      </p:sp>
      <p:sp>
        <p:nvSpPr>
          <p:cNvPr id="6" name="Footer Placeholder 5">
            <a:extLst>
              <a:ext uri="{FF2B5EF4-FFF2-40B4-BE49-F238E27FC236}">
                <a16:creationId xmlns:a16="http://schemas.microsoft.com/office/drawing/2014/main" id="{4DDE7BE5-7248-A005-0703-D64E41EC2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33ED48-1AB5-C05E-ECFA-6A4357FC744E}"/>
              </a:ext>
            </a:extLst>
          </p:cNvPr>
          <p:cNvSpPr>
            <a:spLocks noGrp="1"/>
          </p:cNvSpPr>
          <p:nvPr>
            <p:ph type="sldNum" sz="quarter" idx="12"/>
          </p:nvPr>
        </p:nvSpPr>
        <p:spPr/>
        <p:txBody>
          <a:bodyPr/>
          <a:lstStyle/>
          <a:p>
            <a:fld id="{5CC6BEFE-5CB2-4D3F-8F4A-652653FF5C01}" type="slidenum">
              <a:rPr lang="en-US" smtClean="0"/>
              <a:t>‹#›</a:t>
            </a:fld>
            <a:endParaRPr lang="en-US"/>
          </a:p>
        </p:txBody>
      </p:sp>
    </p:spTree>
    <p:extLst>
      <p:ext uri="{BB962C8B-B14F-4D97-AF65-F5344CB8AC3E}">
        <p14:creationId xmlns:p14="http://schemas.microsoft.com/office/powerpoint/2010/main" val="734999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A2A6-3251-65F6-07D6-A2A9C631C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F23414-C20F-31C3-9C5F-6ED26F38C2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CC066-E07E-0ACB-1929-8D93878E89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08BF0E-E197-77DE-C515-F04592D6B934}"/>
              </a:ext>
            </a:extLst>
          </p:cNvPr>
          <p:cNvSpPr>
            <a:spLocks noGrp="1"/>
          </p:cNvSpPr>
          <p:nvPr>
            <p:ph type="dt" sz="half" idx="10"/>
          </p:nvPr>
        </p:nvSpPr>
        <p:spPr/>
        <p:txBody>
          <a:bodyPr/>
          <a:lstStyle/>
          <a:p>
            <a:fld id="{D434503A-9974-44DC-88BF-1B67FBF5D43D}" type="datetimeFigureOut">
              <a:rPr lang="en-US" smtClean="0"/>
              <a:t>12/11/2023</a:t>
            </a:fld>
            <a:endParaRPr lang="en-US"/>
          </a:p>
        </p:txBody>
      </p:sp>
      <p:sp>
        <p:nvSpPr>
          <p:cNvPr id="6" name="Footer Placeholder 5">
            <a:extLst>
              <a:ext uri="{FF2B5EF4-FFF2-40B4-BE49-F238E27FC236}">
                <a16:creationId xmlns:a16="http://schemas.microsoft.com/office/drawing/2014/main" id="{0A0E43E5-D66C-1A86-6C9E-7313A5B78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4E8134-3AC5-3C2F-9D19-E78EEB9561E8}"/>
              </a:ext>
            </a:extLst>
          </p:cNvPr>
          <p:cNvSpPr>
            <a:spLocks noGrp="1"/>
          </p:cNvSpPr>
          <p:nvPr>
            <p:ph type="sldNum" sz="quarter" idx="12"/>
          </p:nvPr>
        </p:nvSpPr>
        <p:spPr/>
        <p:txBody>
          <a:bodyPr/>
          <a:lstStyle/>
          <a:p>
            <a:fld id="{5CC6BEFE-5CB2-4D3F-8F4A-652653FF5C01}" type="slidenum">
              <a:rPr lang="en-US" smtClean="0"/>
              <a:t>‹#›</a:t>
            </a:fld>
            <a:endParaRPr lang="en-US"/>
          </a:p>
        </p:txBody>
      </p:sp>
    </p:spTree>
    <p:extLst>
      <p:ext uri="{BB962C8B-B14F-4D97-AF65-F5344CB8AC3E}">
        <p14:creationId xmlns:p14="http://schemas.microsoft.com/office/powerpoint/2010/main" val="193409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5C49C4-25BA-422C-C42D-A9C592106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438A9B-0B48-0B69-4CFA-6E38A9FB90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0D0C61-EA6F-965E-5A43-B027FB5910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4503A-9974-44DC-88BF-1B67FBF5D43D}" type="datetimeFigureOut">
              <a:rPr lang="en-US" smtClean="0"/>
              <a:t>12/11/2023</a:t>
            </a:fld>
            <a:endParaRPr lang="en-US"/>
          </a:p>
        </p:txBody>
      </p:sp>
      <p:sp>
        <p:nvSpPr>
          <p:cNvPr id="5" name="Footer Placeholder 4">
            <a:extLst>
              <a:ext uri="{FF2B5EF4-FFF2-40B4-BE49-F238E27FC236}">
                <a16:creationId xmlns:a16="http://schemas.microsoft.com/office/drawing/2014/main" id="{08B8DDFA-DFB4-2DB0-7564-0507EBB8DB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723447-8C95-8905-61E2-12FDB4134C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6BEFE-5CB2-4D3F-8F4A-652653FF5C01}" type="slidenum">
              <a:rPr lang="en-US" smtClean="0"/>
              <a:t>‹#›</a:t>
            </a:fld>
            <a:endParaRPr lang="en-US"/>
          </a:p>
        </p:txBody>
      </p:sp>
    </p:spTree>
    <p:extLst>
      <p:ext uri="{BB962C8B-B14F-4D97-AF65-F5344CB8AC3E}">
        <p14:creationId xmlns:p14="http://schemas.microsoft.com/office/powerpoint/2010/main" val="220075482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deepak.com/thesisme/thesis-Choosing%20the%20Efficient%20Algorithm%20for%20Vertex%20Cover%20problem.pdf" TargetMode="External"/><Relationship Id="rId2" Type="http://schemas.openxmlformats.org/officeDocument/2006/relationships/hyperlink" Target="https://doi.org/10.3390/math707060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geeksforgeeks.org/proof-that-vertex-cover-is-np-complete/" TargetMode="External"/><Relationship Id="rId2" Type="http://schemas.openxmlformats.org/officeDocument/2006/relationships/hyperlink" Target="https://doi.org/10.1038/s41587-020-0584-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customXml" Target="../ink/ink2.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8.xml"/><Relationship Id="rId18" Type="http://schemas.openxmlformats.org/officeDocument/2006/relationships/image" Target="../media/image13.png"/><Relationship Id="rId3" Type="http://schemas.openxmlformats.org/officeDocument/2006/relationships/customXml" Target="../ink/ink3.xml"/><Relationship Id="rId7" Type="http://schemas.openxmlformats.org/officeDocument/2006/relationships/customXml" Target="../ink/ink5.xml"/><Relationship Id="rId12" Type="http://schemas.openxmlformats.org/officeDocument/2006/relationships/image" Target="../media/image10.png"/><Relationship Id="rId17" Type="http://schemas.openxmlformats.org/officeDocument/2006/relationships/customXml" Target="../ink/ink10.xml"/><Relationship Id="rId2" Type="http://schemas.openxmlformats.org/officeDocument/2006/relationships/image" Target="../media/image6.png"/><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9.png"/><Relationship Id="rId4" Type="http://schemas.openxmlformats.org/officeDocument/2006/relationships/image" Target="../media/image60.png"/><Relationship Id="rId9" Type="http://schemas.openxmlformats.org/officeDocument/2006/relationships/customXml" Target="../ink/ink6.xml"/><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43B2A-9B0F-20DA-EC89-7A3A74CA7879}"/>
              </a:ext>
            </a:extLst>
          </p:cNvPr>
          <p:cNvSpPr>
            <a:spLocks noGrp="1"/>
          </p:cNvSpPr>
          <p:nvPr>
            <p:ph type="ctrTitle"/>
          </p:nvPr>
        </p:nvSpPr>
        <p:spPr>
          <a:xfrm>
            <a:off x="1113810" y="2960716"/>
            <a:ext cx="4036334" cy="2387600"/>
          </a:xfrm>
        </p:spPr>
        <p:txBody>
          <a:bodyPr anchor="t">
            <a:normAutofit/>
          </a:bodyPr>
          <a:lstStyle/>
          <a:p>
            <a:pPr algn="l"/>
            <a:r>
              <a:rPr lang="en-US" sz="5400"/>
              <a:t>Min Vertex Cover</a:t>
            </a:r>
          </a:p>
        </p:txBody>
      </p:sp>
      <p:sp>
        <p:nvSpPr>
          <p:cNvPr id="3" name="Subtitle 2">
            <a:extLst>
              <a:ext uri="{FF2B5EF4-FFF2-40B4-BE49-F238E27FC236}">
                <a16:creationId xmlns:a16="http://schemas.microsoft.com/office/drawing/2014/main" id="{4FEA55C4-7D01-EA51-972B-2487FD4F7FD1}"/>
              </a:ext>
            </a:extLst>
          </p:cNvPr>
          <p:cNvSpPr>
            <a:spLocks noGrp="1"/>
          </p:cNvSpPr>
          <p:nvPr>
            <p:ph type="subTitle" idx="1"/>
          </p:nvPr>
        </p:nvSpPr>
        <p:spPr>
          <a:xfrm>
            <a:off x="1113809" y="953037"/>
            <a:ext cx="4036333" cy="1709849"/>
          </a:xfrm>
        </p:spPr>
        <p:txBody>
          <a:bodyPr anchor="b">
            <a:normAutofit/>
          </a:bodyPr>
          <a:lstStyle/>
          <a:p>
            <a:pPr algn="l"/>
            <a:r>
              <a:rPr lang="en-US" sz="2000"/>
              <a:t>By Matthew Potter</a:t>
            </a:r>
          </a:p>
        </p:txBody>
      </p:sp>
      <p:grpSp>
        <p:nvGrpSpPr>
          <p:cNvPr id="13" name="Group 1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diagram&#10;&#10;Description automatically generated">
            <a:extLst>
              <a:ext uri="{FF2B5EF4-FFF2-40B4-BE49-F238E27FC236}">
                <a16:creationId xmlns:a16="http://schemas.microsoft.com/office/drawing/2014/main" id="{2123F371-83C0-310A-EB55-ED65A5534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492" y="1323623"/>
            <a:ext cx="5536001" cy="4152000"/>
          </a:xfrm>
          <a:prstGeom prst="rect">
            <a:avLst/>
          </a:prstGeom>
        </p:spPr>
      </p:pic>
    </p:spTree>
    <p:extLst>
      <p:ext uri="{BB962C8B-B14F-4D97-AF65-F5344CB8AC3E}">
        <p14:creationId xmlns:p14="http://schemas.microsoft.com/office/powerpoint/2010/main" val="193399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3E61-640A-5E21-69BB-AFE219BF0C29}"/>
              </a:ext>
            </a:extLst>
          </p:cNvPr>
          <p:cNvSpPr>
            <a:spLocks noGrp="1"/>
          </p:cNvSpPr>
          <p:nvPr>
            <p:ph type="title"/>
          </p:nvPr>
        </p:nvSpPr>
        <p:spPr/>
        <p:txBody>
          <a:bodyPr/>
          <a:lstStyle/>
          <a:p>
            <a:r>
              <a:rPr lang="en-US" dirty="0"/>
              <a:t>Reduction</a:t>
            </a:r>
          </a:p>
        </p:txBody>
      </p:sp>
      <p:sp>
        <p:nvSpPr>
          <p:cNvPr id="3" name="Content Placeholder 2">
            <a:extLst>
              <a:ext uri="{FF2B5EF4-FFF2-40B4-BE49-F238E27FC236}">
                <a16:creationId xmlns:a16="http://schemas.microsoft.com/office/drawing/2014/main" id="{139ED188-7818-50E0-D2EA-DE116C96617C}"/>
              </a:ext>
            </a:extLst>
          </p:cNvPr>
          <p:cNvSpPr>
            <a:spLocks noGrp="1"/>
          </p:cNvSpPr>
          <p:nvPr>
            <p:ph idx="1"/>
          </p:nvPr>
        </p:nvSpPr>
        <p:spPr/>
        <p:txBody>
          <a:bodyPr/>
          <a:lstStyle/>
          <a:p>
            <a:r>
              <a:rPr lang="en-US" dirty="0"/>
              <a:t>This shows the relationship that, for some undirected graph G = (V, E), a Vertex Cover V’’ in G’s complementary graph G’ will consist of all vertices which cannot be in the </a:t>
            </a:r>
            <a:r>
              <a:rPr lang="en-US" i="1" dirty="0"/>
              <a:t>k</a:t>
            </a:r>
            <a:r>
              <a:rPr lang="en-US" dirty="0"/>
              <a:t>-sized clique V’ in G. This means that if |V’’| != |V| - </a:t>
            </a:r>
            <a:r>
              <a:rPr lang="en-US" i="1" dirty="0"/>
              <a:t>k </a:t>
            </a:r>
            <a:r>
              <a:rPr lang="en-US" dirty="0"/>
              <a:t>there does not exist a clique of size </a:t>
            </a:r>
            <a:r>
              <a:rPr lang="en-US" i="1" dirty="0"/>
              <a:t>k</a:t>
            </a:r>
            <a:r>
              <a:rPr lang="en-US" dirty="0"/>
              <a:t> in the graph G.</a:t>
            </a:r>
          </a:p>
        </p:txBody>
      </p:sp>
      <p:pic>
        <p:nvPicPr>
          <p:cNvPr id="5" name="Picture 4" descr="A diagram of a network&#10;&#10;Description automatically generated">
            <a:extLst>
              <a:ext uri="{FF2B5EF4-FFF2-40B4-BE49-F238E27FC236}">
                <a16:creationId xmlns:a16="http://schemas.microsoft.com/office/drawing/2014/main" id="{6E25E06C-99E5-17F4-0F5F-FD940094C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225" y="3704208"/>
            <a:ext cx="7067550" cy="2676525"/>
          </a:xfrm>
          <a:prstGeom prst="rect">
            <a:avLst/>
          </a:prstGeom>
        </p:spPr>
      </p:pic>
    </p:spTree>
    <p:extLst>
      <p:ext uri="{BB962C8B-B14F-4D97-AF65-F5344CB8AC3E}">
        <p14:creationId xmlns:p14="http://schemas.microsoft.com/office/powerpoint/2010/main" val="649309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9F14-78C7-A741-3B46-F9F90D8B5ACF}"/>
              </a:ext>
            </a:extLst>
          </p:cNvPr>
          <p:cNvSpPr>
            <a:spLocks noGrp="1"/>
          </p:cNvSpPr>
          <p:nvPr>
            <p:ph type="title"/>
          </p:nvPr>
        </p:nvSpPr>
        <p:spPr>
          <a:xfrm>
            <a:off x="838200" y="365125"/>
            <a:ext cx="5024590" cy="1325563"/>
          </a:xfrm>
        </p:spPr>
        <p:txBody>
          <a:bodyPr/>
          <a:lstStyle/>
          <a:p>
            <a:r>
              <a:rPr lang="en-US" dirty="0"/>
              <a:t>My Optimal Solution</a:t>
            </a:r>
          </a:p>
        </p:txBody>
      </p:sp>
      <p:sp>
        <p:nvSpPr>
          <p:cNvPr id="3" name="Content Placeholder 2">
            <a:extLst>
              <a:ext uri="{FF2B5EF4-FFF2-40B4-BE49-F238E27FC236}">
                <a16:creationId xmlns:a16="http://schemas.microsoft.com/office/drawing/2014/main" id="{BE2E24DE-3C23-2407-31BF-98BA38C2958E}"/>
              </a:ext>
            </a:extLst>
          </p:cNvPr>
          <p:cNvSpPr>
            <a:spLocks noGrp="1"/>
          </p:cNvSpPr>
          <p:nvPr>
            <p:ph idx="1"/>
          </p:nvPr>
        </p:nvSpPr>
        <p:spPr>
          <a:xfrm>
            <a:off x="838200" y="1825625"/>
            <a:ext cx="5024590" cy="4351338"/>
          </a:xfrm>
        </p:spPr>
        <p:txBody>
          <a:bodyPr>
            <a:normAutofit fontScale="92500" lnSpcReduction="10000"/>
          </a:bodyPr>
          <a:lstStyle/>
          <a:p>
            <a:r>
              <a:rPr lang="en-US" dirty="0"/>
              <a:t>For my code, I adapted pseudocode from Wang, L et al. and K. V. R Kumar, with some inspiration from the Knapsack problem.</a:t>
            </a:r>
          </a:p>
          <a:p>
            <a:r>
              <a:rPr lang="en-US" dirty="0"/>
              <a:t>I took a recursive branching approach where each possibility is brute forced, testing each combination of vertices which could be in the MVC. This is done by branching without the current vertex in the MVC, as well as with it in there.</a:t>
            </a:r>
          </a:p>
        </p:txBody>
      </p:sp>
      <p:pic>
        <p:nvPicPr>
          <p:cNvPr id="6" name="Picture 5">
            <a:extLst>
              <a:ext uri="{FF2B5EF4-FFF2-40B4-BE49-F238E27FC236}">
                <a16:creationId xmlns:a16="http://schemas.microsoft.com/office/drawing/2014/main" id="{E3AEEFFA-2888-831A-0D76-E355E6DEC42B}"/>
              </a:ext>
            </a:extLst>
          </p:cNvPr>
          <p:cNvPicPr>
            <a:picLocks noChangeAspect="1"/>
          </p:cNvPicPr>
          <p:nvPr/>
        </p:nvPicPr>
        <p:blipFill>
          <a:blip r:embed="rId2"/>
          <a:stretch>
            <a:fillRect/>
          </a:stretch>
        </p:blipFill>
        <p:spPr>
          <a:xfrm>
            <a:off x="5862790" y="0"/>
            <a:ext cx="6329210" cy="6858000"/>
          </a:xfrm>
          <a:prstGeom prst="rect">
            <a:avLst/>
          </a:prstGeom>
        </p:spPr>
      </p:pic>
    </p:spTree>
    <p:extLst>
      <p:ext uri="{BB962C8B-B14F-4D97-AF65-F5344CB8AC3E}">
        <p14:creationId xmlns:p14="http://schemas.microsoft.com/office/powerpoint/2010/main" val="1009592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9F14-78C7-A741-3B46-F9F90D8B5ACF}"/>
              </a:ext>
            </a:extLst>
          </p:cNvPr>
          <p:cNvSpPr>
            <a:spLocks noGrp="1"/>
          </p:cNvSpPr>
          <p:nvPr>
            <p:ph type="title"/>
          </p:nvPr>
        </p:nvSpPr>
        <p:spPr>
          <a:xfrm>
            <a:off x="838200" y="365125"/>
            <a:ext cx="5024590" cy="1325563"/>
          </a:xfrm>
        </p:spPr>
        <p:txBody>
          <a:bodyPr/>
          <a:lstStyle/>
          <a:p>
            <a:r>
              <a:rPr lang="en-US" dirty="0"/>
              <a:t>My Optimal Solution</a:t>
            </a:r>
          </a:p>
        </p:txBody>
      </p:sp>
      <p:sp>
        <p:nvSpPr>
          <p:cNvPr id="3" name="Content Placeholder 2">
            <a:extLst>
              <a:ext uri="{FF2B5EF4-FFF2-40B4-BE49-F238E27FC236}">
                <a16:creationId xmlns:a16="http://schemas.microsoft.com/office/drawing/2014/main" id="{BE2E24DE-3C23-2407-31BF-98BA38C2958E}"/>
              </a:ext>
            </a:extLst>
          </p:cNvPr>
          <p:cNvSpPr>
            <a:spLocks noGrp="1"/>
          </p:cNvSpPr>
          <p:nvPr>
            <p:ph idx="1"/>
          </p:nvPr>
        </p:nvSpPr>
        <p:spPr>
          <a:xfrm>
            <a:off x="838200" y="1825625"/>
            <a:ext cx="5024590" cy="4351338"/>
          </a:xfrm>
        </p:spPr>
        <p:txBody>
          <a:bodyPr>
            <a:normAutofit fontScale="85000" lnSpcReduction="20000"/>
          </a:bodyPr>
          <a:lstStyle/>
          <a:p>
            <a:r>
              <a:rPr lang="en-US" dirty="0"/>
              <a:t>Subgraph is the set of vertices for that iteration which still could be possibly added to the working cover and must be tested.</a:t>
            </a:r>
          </a:p>
          <a:p>
            <a:r>
              <a:rPr lang="en-US" dirty="0"/>
              <a:t>As not adding a vertex to the MVC means that its edges will be uncovered, in that case we must add each of that vertex’s neighbors to the cover. Adding them to the cover means we can remove them from Subgraph.</a:t>
            </a:r>
          </a:p>
          <a:p>
            <a:r>
              <a:rPr lang="en-US" dirty="0"/>
              <a:t>Adding a vertex doesn’t mean its neighbors are guaranteed out of the cover, so they stay in Subgraph.</a:t>
            </a:r>
          </a:p>
        </p:txBody>
      </p:sp>
      <p:pic>
        <p:nvPicPr>
          <p:cNvPr id="6" name="Picture 5">
            <a:extLst>
              <a:ext uri="{FF2B5EF4-FFF2-40B4-BE49-F238E27FC236}">
                <a16:creationId xmlns:a16="http://schemas.microsoft.com/office/drawing/2014/main" id="{E3AEEFFA-2888-831A-0D76-E355E6DEC42B}"/>
              </a:ext>
            </a:extLst>
          </p:cNvPr>
          <p:cNvPicPr>
            <a:picLocks noChangeAspect="1"/>
          </p:cNvPicPr>
          <p:nvPr/>
        </p:nvPicPr>
        <p:blipFill>
          <a:blip r:embed="rId2"/>
          <a:stretch>
            <a:fillRect/>
          </a:stretch>
        </p:blipFill>
        <p:spPr>
          <a:xfrm>
            <a:off x="5862790" y="0"/>
            <a:ext cx="6329210" cy="6858000"/>
          </a:xfrm>
          <a:prstGeom prst="rect">
            <a:avLst/>
          </a:prstGeom>
        </p:spPr>
      </p:pic>
    </p:spTree>
    <p:extLst>
      <p:ext uri="{BB962C8B-B14F-4D97-AF65-F5344CB8AC3E}">
        <p14:creationId xmlns:p14="http://schemas.microsoft.com/office/powerpoint/2010/main" val="3749074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9F14-78C7-A741-3B46-F9F90D8B5ACF}"/>
              </a:ext>
            </a:extLst>
          </p:cNvPr>
          <p:cNvSpPr>
            <a:spLocks noGrp="1"/>
          </p:cNvSpPr>
          <p:nvPr>
            <p:ph type="title"/>
          </p:nvPr>
        </p:nvSpPr>
        <p:spPr>
          <a:xfrm>
            <a:off x="838200" y="365125"/>
            <a:ext cx="5024590" cy="1325563"/>
          </a:xfrm>
        </p:spPr>
        <p:txBody>
          <a:bodyPr/>
          <a:lstStyle/>
          <a:p>
            <a:r>
              <a:rPr lang="en-US" dirty="0"/>
              <a:t>My Optimal Solution</a:t>
            </a:r>
          </a:p>
        </p:txBody>
      </p:sp>
      <p:sp>
        <p:nvSpPr>
          <p:cNvPr id="3" name="Content Placeholder 2">
            <a:extLst>
              <a:ext uri="{FF2B5EF4-FFF2-40B4-BE49-F238E27FC236}">
                <a16:creationId xmlns:a16="http://schemas.microsoft.com/office/drawing/2014/main" id="{BE2E24DE-3C23-2407-31BF-98BA38C2958E}"/>
              </a:ext>
            </a:extLst>
          </p:cNvPr>
          <p:cNvSpPr>
            <a:spLocks noGrp="1"/>
          </p:cNvSpPr>
          <p:nvPr>
            <p:ph idx="1"/>
          </p:nvPr>
        </p:nvSpPr>
        <p:spPr>
          <a:xfrm>
            <a:off x="838200" y="1825625"/>
            <a:ext cx="5024590" cy="4351338"/>
          </a:xfrm>
        </p:spPr>
        <p:txBody>
          <a:bodyPr>
            <a:normAutofit/>
          </a:bodyPr>
          <a:lstStyle/>
          <a:p>
            <a:r>
              <a:rPr lang="en-US" dirty="0"/>
              <a:t>The vertex with max degree is chosen at each step to more efficiently lead to the bounds which prune the tree. Those were defined by Wang, L et al., but I did not implement those myself and so my code is more inefficient than theirs on runtime.</a:t>
            </a:r>
          </a:p>
        </p:txBody>
      </p:sp>
      <p:pic>
        <p:nvPicPr>
          <p:cNvPr id="6" name="Picture 5">
            <a:extLst>
              <a:ext uri="{FF2B5EF4-FFF2-40B4-BE49-F238E27FC236}">
                <a16:creationId xmlns:a16="http://schemas.microsoft.com/office/drawing/2014/main" id="{E3AEEFFA-2888-831A-0D76-E355E6DEC42B}"/>
              </a:ext>
            </a:extLst>
          </p:cNvPr>
          <p:cNvPicPr>
            <a:picLocks noChangeAspect="1"/>
          </p:cNvPicPr>
          <p:nvPr/>
        </p:nvPicPr>
        <p:blipFill>
          <a:blip r:embed="rId2"/>
          <a:stretch>
            <a:fillRect/>
          </a:stretch>
        </p:blipFill>
        <p:spPr>
          <a:xfrm>
            <a:off x="5862790" y="0"/>
            <a:ext cx="6329210" cy="6858000"/>
          </a:xfrm>
          <a:prstGeom prst="rect">
            <a:avLst/>
          </a:prstGeom>
        </p:spPr>
      </p:pic>
    </p:spTree>
    <p:extLst>
      <p:ext uri="{BB962C8B-B14F-4D97-AF65-F5344CB8AC3E}">
        <p14:creationId xmlns:p14="http://schemas.microsoft.com/office/powerpoint/2010/main" val="1159740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12E75-03E8-72BC-D4FB-2A1D12B767A4}"/>
              </a:ext>
            </a:extLst>
          </p:cNvPr>
          <p:cNvSpPr>
            <a:spLocks noGrp="1"/>
          </p:cNvSpPr>
          <p:nvPr>
            <p:ph type="title"/>
          </p:nvPr>
        </p:nvSpPr>
        <p:spPr>
          <a:xfrm>
            <a:off x="838200" y="365125"/>
            <a:ext cx="5024590" cy="1325563"/>
          </a:xfrm>
        </p:spPr>
        <p:txBody>
          <a:bodyPr/>
          <a:lstStyle/>
          <a:p>
            <a:r>
              <a:rPr lang="en-US" dirty="0"/>
              <a:t>Runtime Analysis</a:t>
            </a:r>
          </a:p>
        </p:txBody>
      </p:sp>
      <p:sp>
        <p:nvSpPr>
          <p:cNvPr id="3" name="Content Placeholder 2">
            <a:extLst>
              <a:ext uri="{FF2B5EF4-FFF2-40B4-BE49-F238E27FC236}">
                <a16:creationId xmlns:a16="http://schemas.microsoft.com/office/drawing/2014/main" id="{ED0DC811-F99E-D821-AEDD-68591F8974B2}"/>
              </a:ext>
            </a:extLst>
          </p:cNvPr>
          <p:cNvSpPr>
            <a:spLocks noGrp="1"/>
          </p:cNvSpPr>
          <p:nvPr>
            <p:ph idx="1"/>
          </p:nvPr>
        </p:nvSpPr>
        <p:spPr>
          <a:xfrm>
            <a:off x="838200" y="1825625"/>
            <a:ext cx="5024590" cy="4351338"/>
          </a:xfrm>
        </p:spPr>
        <p:txBody>
          <a:bodyPr>
            <a:normAutofit/>
          </a:bodyPr>
          <a:lstStyle/>
          <a:p>
            <a:r>
              <a:rPr lang="en-US" sz="2400" dirty="0"/>
              <a:t>T(0) = 1</a:t>
            </a:r>
          </a:p>
          <a:p>
            <a:r>
              <a:rPr lang="en-US" sz="2400" dirty="0"/>
              <a:t>T(n) = </a:t>
            </a:r>
            <a:r>
              <a:rPr lang="en-US" sz="2400" dirty="0" err="1"/>
              <a:t>nlog</a:t>
            </a:r>
            <a:r>
              <a:rPr lang="en-US" sz="2400" dirty="0"/>
              <a:t>(n) + 2T(n – 1)</a:t>
            </a:r>
          </a:p>
          <a:p>
            <a:pPr lvl="1"/>
            <a:r>
              <a:rPr lang="en-US" dirty="0" err="1"/>
              <a:t>nlog</a:t>
            </a:r>
            <a:r>
              <a:rPr lang="en-US" dirty="0"/>
              <a:t>(n) due to sort</a:t>
            </a:r>
          </a:p>
          <a:p>
            <a:pPr marL="0" indent="0">
              <a:buNone/>
            </a:pPr>
            <a:r>
              <a:rPr lang="en-US" sz="2400" dirty="0"/>
              <a:t>= 2[2T(n-2) + (n-1)log(n-1)]</a:t>
            </a:r>
            <a:br>
              <a:rPr lang="en-US" sz="2400" dirty="0"/>
            </a:br>
            <a:r>
              <a:rPr lang="en-US" sz="2400" dirty="0"/>
              <a:t>	= 2</a:t>
            </a:r>
            <a:r>
              <a:rPr lang="en-US" sz="2400" baseline="30000" dirty="0"/>
              <a:t>2</a:t>
            </a:r>
            <a:r>
              <a:rPr lang="en-US" sz="2400" dirty="0"/>
              <a:t>T(n-2) + 2(n-1)log(n-1)</a:t>
            </a:r>
            <a:br>
              <a:rPr lang="en-US" sz="2400" dirty="0"/>
            </a:br>
            <a:r>
              <a:rPr lang="en-US" sz="2400" dirty="0"/>
              <a:t>= 2</a:t>
            </a:r>
            <a:r>
              <a:rPr lang="en-US" sz="2400" baseline="30000" dirty="0"/>
              <a:t>2</a:t>
            </a:r>
            <a:r>
              <a:rPr lang="en-US" sz="2400" dirty="0"/>
              <a:t>[2T(n-3) + (n-2)log(n-2)]</a:t>
            </a:r>
          </a:p>
          <a:p>
            <a:pPr marL="0" indent="0">
              <a:buNone/>
            </a:pPr>
            <a:r>
              <a:rPr lang="en-US" sz="2400" dirty="0"/>
              <a:t>	= 2</a:t>
            </a:r>
            <a:r>
              <a:rPr lang="en-US" sz="2400" baseline="30000" dirty="0"/>
              <a:t>3</a:t>
            </a:r>
            <a:r>
              <a:rPr lang="en-US" sz="2400" dirty="0"/>
              <a:t>T(n-3) + 2</a:t>
            </a:r>
            <a:r>
              <a:rPr lang="en-US" sz="2400" baseline="30000" dirty="0"/>
              <a:t>2</a:t>
            </a:r>
            <a:r>
              <a:rPr lang="en-US" sz="2400" dirty="0"/>
              <a:t>(n-2)log(n-2)</a:t>
            </a:r>
          </a:p>
          <a:p>
            <a:pPr marL="0" indent="0">
              <a:buNone/>
            </a:pPr>
            <a:r>
              <a:rPr lang="en-US" sz="2400" dirty="0"/>
              <a:t>=…</a:t>
            </a:r>
          </a:p>
          <a:p>
            <a:pPr marL="0" indent="0">
              <a:buNone/>
            </a:pPr>
            <a:r>
              <a:rPr lang="en-US" sz="2400" dirty="0"/>
              <a:t>=2</a:t>
            </a:r>
            <a:r>
              <a:rPr lang="en-US" sz="2400" baseline="30000" dirty="0"/>
              <a:t>k</a:t>
            </a:r>
            <a:r>
              <a:rPr lang="en-US" sz="2400" dirty="0"/>
              <a:t>T(n-k) + 2</a:t>
            </a:r>
            <a:r>
              <a:rPr lang="en-US" sz="2400" baseline="30000" dirty="0"/>
              <a:t>k-1</a:t>
            </a:r>
            <a:r>
              <a:rPr lang="en-US" sz="2400" dirty="0"/>
              <a:t>(n-(k-1))log(n-(k-1))</a:t>
            </a:r>
          </a:p>
        </p:txBody>
      </p:sp>
      <p:pic>
        <p:nvPicPr>
          <p:cNvPr id="4" name="Picture 3">
            <a:extLst>
              <a:ext uri="{FF2B5EF4-FFF2-40B4-BE49-F238E27FC236}">
                <a16:creationId xmlns:a16="http://schemas.microsoft.com/office/drawing/2014/main" id="{BE3FB325-F957-8CDE-07EE-8ED00DF86282}"/>
              </a:ext>
            </a:extLst>
          </p:cNvPr>
          <p:cNvPicPr>
            <a:picLocks noChangeAspect="1"/>
          </p:cNvPicPr>
          <p:nvPr/>
        </p:nvPicPr>
        <p:blipFill>
          <a:blip r:embed="rId2"/>
          <a:stretch>
            <a:fillRect/>
          </a:stretch>
        </p:blipFill>
        <p:spPr>
          <a:xfrm>
            <a:off x="5862790" y="0"/>
            <a:ext cx="6329210" cy="6858000"/>
          </a:xfrm>
          <a:prstGeom prst="rect">
            <a:avLst/>
          </a:prstGeom>
        </p:spPr>
      </p:pic>
    </p:spTree>
    <p:extLst>
      <p:ext uri="{BB962C8B-B14F-4D97-AF65-F5344CB8AC3E}">
        <p14:creationId xmlns:p14="http://schemas.microsoft.com/office/powerpoint/2010/main" val="300104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12E75-03E8-72BC-D4FB-2A1D12B767A4}"/>
              </a:ext>
            </a:extLst>
          </p:cNvPr>
          <p:cNvSpPr>
            <a:spLocks noGrp="1"/>
          </p:cNvSpPr>
          <p:nvPr>
            <p:ph type="title"/>
          </p:nvPr>
        </p:nvSpPr>
        <p:spPr>
          <a:xfrm>
            <a:off x="838200" y="365125"/>
            <a:ext cx="5024590" cy="1325563"/>
          </a:xfrm>
        </p:spPr>
        <p:txBody>
          <a:bodyPr/>
          <a:lstStyle/>
          <a:p>
            <a:r>
              <a:rPr lang="en-US" dirty="0"/>
              <a:t>Runtime Analysis</a:t>
            </a:r>
          </a:p>
        </p:txBody>
      </p:sp>
      <p:sp>
        <p:nvSpPr>
          <p:cNvPr id="3" name="Content Placeholder 2">
            <a:extLst>
              <a:ext uri="{FF2B5EF4-FFF2-40B4-BE49-F238E27FC236}">
                <a16:creationId xmlns:a16="http://schemas.microsoft.com/office/drawing/2014/main" id="{ED0DC811-F99E-D821-AEDD-68591F8974B2}"/>
              </a:ext>
            </a:extLst>
          </p:cNvPr>
          <p:cNvSpPr>
            <a:spLocks noGrp="1"/>
          </p:cNvSpPr>
          <p:nvPr>
            <p:ph idx="1"/>
          </p:nvPr>
        </p:nvSpPr>
        <p:spPr>
          <a:xfrm>
            <a:off x="838200" y="1825625"/>
            <a:ext cx="5024590" cy="4351338"/>
          </a:xfrm>
        </p:spPr>
        <p:txBody>
          <a:bodyPr>
            <a:normAutofit/>
          </a:bodyPr>
          <a:lstStyle/>
          <a:p>
            <a:r>
              <a:rPr lang="en-US" sz="2400" dirty="0"/>
              <a:t>T(0) = 1</a:t>
            </a:r>
          </a:p>
          <a:p>
            <a:r>
              <a:rPr lang="en-US" sz="2400" dirty="0"/>
              <a:t>2</a:t>
            </a:r>
            <a:r>
              <a:rPr lang="en-US" sz="2400" baseline="30000" dirty="0"/>
              <a:t>k</a:t>
            </a:r>
            <a:r>
              <a:rPr lang="en-US" sz="2400" dirty="0"/>
              <a:t>T(n-k) + 2</a:t>
            </a:r>
            <a:r>
              <a:rPr lang="en-US" sz="2400" baseline="30000" dirty="0"/>
              <a:t>k-1</a:t>
            </a:r>
            <a:r>
              <a:rPr lang="en-US" sz="2400" dirty="0"/>
              <a:t>(n-(k-1))log(n-(k-1))</a:t>
            </a:r>
          </a:p>
          <a:p>
            <a:r>
              <a:rPr lang="en-US" sz="2400" dirty="0"/>
              <a:t>Assume k approaches n:</a:t>
            </a:r>
          </a:p>
          <a:p>
            <a:pPr marL="457200" lvl="1" indent="0">
              <a:buNone/>
            </a:pPr>
            <a:r>
              <a:rPr lang="en-US" sz="2000" dirty="0"/>
              <a:t>= 2</a:t>
            </a:r>
            <a:r>
              <a:rPr lang="en-US" sz="2000" baseline="30000" dirty="0"/>
              <a:t>n</a:t>
            </a:r>
            <a:r>
              <a:rPr lang="en-US" sz="2000" dirty="0"/>
              <a:t>T(0) + 2</a:t>
            </a:r>
            <a:r>
              <a:rPr lang="en-US" sz="2000" baseline="30000" dirty="0"/>
              <a:t>n-1</a:t>
            </a:r>
            <a:r>
              <a:rPr lang="en-US" sz="2000" dirty="0"/>
              <a:t>log(1)</a:t>
            </a:r>
          </a:p>
          <a:p>
            <a:pPr marL="457200" lvl="1" indent="0">
              <a:buNone/>
            </a:pPr>
            <a:r>
              <a:rPr lang="en-US" sz="2000" dirty="0"/>
              <a:t>= 2</a:t>
            </a:r>
            <a:r>
              <a:rPr lang="en-US" sz="2000" baseline="30000" dirty="0"/>
              <a:t>n</a:t>
            </a:r>
            <a:r>
              <a:rPr lang="en-US" sz="2000" dirty="0"/>
              <a:t> + 2</a:t>
            </a:r>
            <a:r>
              <a:rPr lang="en-US" sz="2000" baseline="30000" dirty="0"/>
              <a:t>n-1</a:t>
            </a:r>
            <a:r>
              <a:rPr lang="en-US" sz="2000" dirty="0"/>
              <a:t>(0)</a:t>
            </a:r>
          </a:p>
          <a:p>
            <a:pPr marL="457200" lvl="1" indent="0">
              <a:buNone/>
            </a:pPr>
            <a:r>
              <a:rPr lang="en-US" sz="2000" dirty="0"/>
              <a:t>= 2</a:t>
            </a:r>
            <a:r>
              <a:rPr lang="en-US" sz="2000" baseline="30000" dirty="0"/>
              <a:t>n</a:t>
            </a:r>
          </a:p>
          <a:p>
            <a:r>
              <a:rPr lang="en-US" sz="2400" dirty="0"/>
              <a:t>Therefore, the runtime is O(2</a:t>
            </a:r>
            <a:r>
              <a:rPr lang="en-US" sz="2400" baseline="30000" dirty="0"/>
              <a:t>n</a:t>
            </a:r>
            <a:r>
              <a:rPr lang="en-US" sz="2400" dirty="0"/>
              <a:t>) for this function as the double branching recursion is dominant in runtime.</a:t>
            </a:r>
          </a:p>
        </p:txBody>
      </p:sp>
      <p:pic>
        <p:nvPicPr>
          <p:cNvPr id="4" name="Picture 3">
            <a:extLst>
              <a:ext uri="{FF2B5EF4-FFF2-40B4-BE49-F238E27FC236}">
                <a16:creationId xmlns:a16="http://schemas.microsoft.com/office/drawing/2014/main" id="{BE3FB325-F957-8CDE-07EE-8ED00DF86282}"/>
              </a:ext>
            </a:extLst>
          </p:cNvPr>
          <p:cNvPicPr>
            <a:picLocks noChangeAspect="1"/>
          </p:cNvPicPr>
          <p:nvPr/>
        </p:nvPicPr>
        <p:blipFill>
          <a:blip r:embed="rId2"/>
          <a:stretch>
            <a:fillRect/>
          </a:stretch>
        </p:blipFill>
        <p:spPr>
          <a:xfrm>
            <a:off x="5862790" y="0"/>
            <a:ext cx="6329210" cy="6858000"/>
          </a:xfrm>
          <a:prstGeom prst="rect">
            <a:avLst/>
          </a:prstGeom>
        </p:spPr>
      </p:pic>
    </p:spTree>
    <p:extLst>
      <p:ext uri="{BB962C8B-B14F-4D97-AF65-F5344CB8AC3E}">
        <p14:creationId xmlns:p14="http://schemas.microsoft.com/office/powerpoint/2010/main" val="520892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D82D-B168-2792-40DF-52B6BB8E623B}"/>
              </a:ext>
            </a:extLst>
          </p:cNvPr>
          <p:cNvSpPr>
            <a:spLocks noGrp="1"/>
          </p:cNvSpPr>
          <p:nvPr>
            <p:ph type="title"/>
          </p:nvPr>
        </p:nvSpPr>
        <p:spPr/>
        <p:txBody>
          <a:bodyPr/>
          <a:lstStyle/>
          <a:p>
            <a:r>
              <a:rPr lang="en-US" dirty="0"/>
              <a:t>Empirical Runtime (Stepped)</a:t>
            </a:r>
          </a:p>
        </p:txBody>
      </p:sp>
      <p:pic>
        <p:nvPicPr>
          <p:cNvPr id="1028" name="Picture 4">
            <a:extLst>
              <a:ext uri="{FF2B5EF4-FFF2-40B4-BE49-F238E27FC236}">
                <a16:creationId xmlns:a16="http://schemas.microsoft.com/office/drawing/2014/main" id="{3D02FBA0-B6E4-494A-2CA2-DB3681C9C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0705" y="1690688"/>
            <a:ext cx="7890590" cy="4878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413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D82D-B168-2792-40DF-52B6BB8E623B}"/>
              </a:ext>
            </a:extLst>
          </p:cNvPr>
          <p:cNvSpPr>
            <a:spLocks noGrp="1"/>
          </p:cNvSpPr>
          <p:nvPr>
            <p:ph type="title"/>
          </p:nvPr>
        </p:nvSpPr>
        <p:spPr/>
        <p:txBody>
          <a:bodyPr/>
          <a:lstStyle/>
          <a:p>
            <a:r>
              <a:rPr lang="en-US" dirty="0"/>
              <a:t>Empirical Runtime (Logarithmic)</a:t>
            </a:r>
          </a:p>
        </p:txBody>
      </p:sp>
      <p:pic>
        <p:nvPicPr>
          <p:cNvPr id="1026" name="Picture 2">
            <a:extLst>
              <a:ext uri="{FF2B5EF4-FFF2-40B4-BE49-F238E27FC236}">
                <a16:creationId xmlns:a16="http://schemas.microsoft.com/office/drawing/2014/main" id="{6BA74CEE-431D-B67C-460F-0BE85AFC1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0705" y="1690688"/>
            <a:ext cx="7890589" cy="4878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647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888E-DDF3-9598-459E-16E9EE030B51}"/>
              </a:ext>
            </a:extLst>
          </p:cNvPr>
          <p:cNvSpPr>
            <a:spLocks noGrp="1"/>
          </p:cNvSpPr>
          <p:nvPr>
            <p:ph type="title"/>
          </p:nvPr>
        </p:nvSpPr>
        <p:spPr/>
        <p:txBody>
          <a:bodyPr/>
          <a:lstStyle/>
          <a:p>
            <a:r>
              <a:rPr lang="en-US" dirty="0"/>
              <a:t>Examples</a:t>
            </a:r>
          </a:p>
        </p:txBody>
      </p:sp>
      <p:pic>
        <p:nvPicPr>
          <p:cNvPr id="5" name="Content Placeholder 4" descr="A diagram of a network&#10;&#10;Description automatically generated with medium confidence">
            <a:extLst>
              <a:ext uri="{FF2B5EF4-FFF2-40B4-BE49-F238E27FC236}">
                <a16:creationId xmlns:a16="http://schemas.microsoft.com/office/drawing/2014/main" id="{FE536FAC-90B8-F6D8-578A-BC40BFA59F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16" y="1690688"/>
            <a:ext cx="5801784" cy="4351338"/>
          </a:xfrm>
        </p:spPr>
      </p:pic>
      <p:pic>
        <p:nvPicPr>
          <p:cNvPr id="7" name="Picture 6" descr="A close-up of a diagram&#10;&#10;Description automatically generated">
            <a:extLst>
              <a:ext uri="{FF2B5EF4-FFF2-40B4-BE49-F238E27FC236}">
                <a16:creationId xmlns:a16="http://schemas.microsoft.com/office/drawing/2014/main" id="{AF433FC9-1235-526C-BD5C-FB4FD94B1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612" y="1671793"/>
            <a:ext cx="5852172" cy="4389129"/>
          </a:xfrm>
          <a:prstGeom prst="rect">
            <a:avLst/>
          </a:prstGeom>
        </p:spPr>
      </p:pic>
      <p:sp>
        <p:nvSpPr>
          <p:cNvPr id="8" name="TextBox 7">
            <a:extLst>
              <a:ext uri="{FF2B5EF4-FFF2-40B4-BE49-F238E27FC236}">
                <a16:creationId xmlns:a16="http://schemas.microsoft.com/office/drawing/2014/main" id="{09E740B0-692A-6E05-7179-38F53642A606}"/>
              </a:ext>
            </a:extLst>
          </p:cNvPr>
          <p:cNvSpPr txBox="1"/>
          <p:nvPr/>
        </p:nvSpPr>
        <p:spPr>
          <a:xfrm>
            <a:off x="566208" y="1446010"/>
            <a:ext cx="5207412" cy="646331"/>
          </a:xfrm>
          <a:prstGeom prst="rect">
            <a:avLst/>
          </a:prstGeom>
          <a:noFill/>
        </p:spPr>
        <p:txBody>
          <a:bodyPr wrap="square" rtlCol="0">
            <a:spAutoFit/>
          </a:bodyPr>
          <a:lstStyle/>
          <a:p>
            <a:r>
              <a:rPr lang="en-US" dirty="0"/>
              <a:t>10 Vertices, 12 Edges</a:t>
            </a:r>
            <a:br>
              <a:rPr lang="en-US" dirty="0"/>
            </a:br>
            <a:r>
              <a:rPr lang="en-US" dirty="0"/>
              <a:t>Ran for 0.000185200000004215 seconds</a:t>
            </a:r>
          </a:p>
        </p:txBody>
      </p:sp>
      <p:sp>
        <p:nvSpPr>
          <p:cNvPr id="9" name="TextBox 8">
            <a:extLst>
              <a:ext uri="{FF2B5EF4-FFF2-40B4-BE49-F238E27FC236}">
                <a16:creationId xmlns:a16="http://schemas.microsoft.com/office/drawing/2014/main" id="{14F9AE54-367B-897C-7917-338E260DFBED}"/>
              </a:ext>
            </a:extLst>
          </p:cNvPr>
          <p:cNvSpPr txBox="1"/>
          <p:nvPr/>
        </p:nvSpPr>
        <p:spPr>
          <a:xfrm>
            <a:off x="6418382" y="1506022"/>
            <a:ext cx="5207412" cy="646331"/>
          </a:xfrm>
          <a:prstGeom prst="rect">
            <a:avLst/>
          </a:prstGeom>
          <a:noFill/>
        </p:spPr>
        <p:txBody>
          <a:bodyPr wrap="square" rtlCol="0">
            <a:spAutoFit/>
          </a:bodyPr>
          <a:lstStyle/>
          <a:p>
            <a:r>
              <a:rPr lang="en-US" dirty="0"/>
              <a:t>15 Vertices, 35 Edges</a:t>
            </a:r>
            <a:br>
              <a:rPr lang="en-US" dirty="0"/>
            </a:br>
            <a:r>
              <a:rPr lang="en-US" dirty="0"/>
              <a:t>Ran for 0.000245700000000681 seconds</a:t>
            </a:r>
          </a:p>
        </p:txBody>
      </p:sp>
    </p:spTree>
    <p:extLst>
      <p:ext uri="{BB962C8B-B14F-4D97-AF65-F5344CB8AC3E}">
        <p14:creationId xmlns:p14="http://schemas.microsoft.com/office/powerpoint/2010/main" val="3294835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888E-DDF3-9598-459E-16E9EE030B51}"/>
              </a:ext>
            </a:extLst>
          </p:cNvPr>
          <p:cNvSpPr>
            <a:spLocks noGrp="1"/>
          </p:cNvSpPr>
          <p:nvPr>
            <p:ph type="title"/>
          </p:nvPr>
        </p:nvSpPr>
        <p:spPr/>
        <p:txBody>
          <a:bodyPr/>
          <a:lstStyle/>
          <a:p>
            <a:r>
              <a:rPr lang="en-US" dirty="0"/>
              <a:t>Examples</a:t>
            </a:r>
          </a:p>
        </p:txBody>
      </p:sp>
      <p:pic>
        <p:nvPicPr>
          <p:cNvPr id="5" name="Content Placeholder 4">
            <a:extLst>
              <a:ext uri="{FF2B5EF4-FFF2-40B4-BE49-F238E27FC236}">
                <a16:creationId xmlns:a16="http://schemas.microsoft.com/office/drawing/2014/main" id="{FE536FAC-90B8-F6D8-578A-BC40BFA59F6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4216" y="1690688"/>
            <a:ext cx="5801784" cy="4351338"/>
          </a:xfrm>
        </p:spPr>
      </p:pic>
      <p:pic>
        <p:nvPicPr>
          <p:cNvPr id="7" name="Picture 6">
            <a:extLst>
              <a:ext uri="{FF2B5EF4-FFF2-40B4-BE49-F238E27FC236}">
                <a16:creationId xmlns:a16="http://schemas.microsoft.com/office/drawing/2014/main" id="{AF433FC9-1235-526C-BD5C-FB4FD94B1A7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45612" y="1671793"/>
            <a:ext cx="5852172" cy="4389129"/>
          </a:xfrm>
          <a:prstGeom prst="rect">
            <a:avLst/>
          </a:prstGeom>
        </p:spPr>
      </p:pic>
      <p:sp>
        <p:nvSpPr>
          <p:cNvPr id="8" name="TextBox 7">
            <a:extLst>
              <a:ext uri="{FF2B5EF4-FFF2-40B4-BE49-F238E27FC236}">
                <a16:creationId xmlns:a16="http://schemas.microsoft.com/office/drawing/2014/main" id="{09E740B0-692A-6E05-7179-38F53642A606}"/>
              </a:ext>
            </a:extLst>
          </p:cNvPr>
          <p:cNvSpPr txBox="1"/>
          <p:nvPr/>
        </p:nvSpPr>
        <p:spPr>
          <a:xfrm>
            <a:off x="566208" y="1446010"/>
            <a:ext cx="5207412" cy="646331"/>
          </a:xfrm>
          <a:prstGeom prst="rect">
            <a:avLst/>
          </a:prstGeom>
          <a:noFill/>
        </p:spPr>
        <p:txBody>
          <a:bodyPr wrap="square" rtlCol="0">
            <a:spAutoFit/>
          </a:bodyPr>
          <a:lstStyle/>
          <a:p>
            <a:r>
              <a:rPr lang="en-US" dirty="0"/>
              <a:t>25 Vertices, 37 Edges</a:t>
            </a:r>
            <a:br>
              <a:rPr lang="en-US" dirty="0"/>
            </a:br>
            <a:r>
              <a:rPr lang="en-US" dirty="0"/>
              <a:t>Ran for 0.000571100000001934 seconds</a:t>
            </a:r>
          </a:p>
        </p:txBody>
      </p:sp>
      <p:sp>
        <p:nvSpPr>
          <p:cNvPr id="9" name="TextBox 8">
            <a:extLst>
              <a:ext uri="{FF2B5EF4-FFF2-40B4-BE49-F238E27FC236}">
                <a16:creationId xmlns:a16="http://schemas.microsoft.com/office/drawing/2014/main" id="{14F9AE54-367B-897C-7917-338E260DFBED}"/>
              </a:ext>
            </a:extLst>
          </p:cNvPr>
          <p:cNvSpPr txBox="1"/>
          <p:nvPr/>
        </p:nvSpPr>
        <p:spPr>
          <a:xfrm>
            <a:off x="6418382" y="1506022"/>
            <a:ext cx="5207412" cy="646331"/>
          </a:xfrm>
          <a:prstGeom prst="rect">
            <a:avLst/>
          </a:prstGeom>
          <a:noFill/>
        </p:spPr>
        <p:txBody>
          <a:bodyPr wrap="square" rtlCol="0">
            <a:spAutoFit/>
          </a:bodyPr>
          <a:lstStyle/>
          <a:p>
            <a:r>
              <a:rPr lang="en-US" dirty="0"/>
              <a:t>50 Vertices, 85 Edges</a:t>
            </a:r>
            <a:br>
              <a:rPr lang="en-US" dirty="0"/>
            </a:br>
            <a:r>
              <a:rPr lang="en-US" dirty="0"/>
              <a:t>Ran for 0.131791000000006 seconds</a:t>
            </a:r>
          </a:p>
        </p:txBody>
      </p:sp>
    </p:spTree>
    <p:extLst>
      <p:ext uri="{BB962C8B-B14F-4D97-AF65-F5344CB8AC3E}">
        <p14:creationId xmlns:p14="http://schemas.microsoft.com/office/powerpoint/2010/main" val="319231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8A9A-F184-B863-4057-D6819C7C0FFE}"/>
              </a:ext>
            </a:extLst>
          </p:cNvPr>
          <p:cNvSpPr>
            <a:spLocks noGrp="1"/>
          </p:cNvSpPr>
          <p:nvPr>
            <p:ph type="title"/>
          </p:nvPr>
        </p:nvSpPr>
        <p:spPr/>
        <p:txBody>
          <a:bodyPr/>
          <a:lstStyle/>
          <a:p>
            <a:r>
              <a:rPr lang="en-US" dirty="0"/>
              <a:t>What is the Min Vertex Cover Problem?</a:t>
            </a:r>
          </a:p>
        </p:txBody>
      </p:sp>
      <p:sp>
        <p:nvSpPr>
          <p:cNvPr id="3" name="Content Placeholder 2">
            <a:extLst>
              <a:ext uri="{FF2B5EF4-FFF2-40B4-BE49-F238E27FC236}">
                <a16:creationId xmlns:a16="http://schemas.microsoft.com/office/drawing/2014/main" id="{C18DB23A-A8A5-0F34-3E2E-641FB21CB62C}"/>
              </a:ext>
            </a:extLst>
          </p:cNvPr>
          <p:cNvSpPr>
            <a:spLocks noGrp="1"/>
          </p:cNvSpPr>
          <p:nvPr>
            <p:ph idx="1"/>
          </p:nvPr>
        </p:nvSpPr>
        <p:spPr/>
        <p:txBody>
          <a:bodyPr/>
          <a:lstStyle/>
          <a:p>
            <a:r>
              <a:rPr lang="en-US" dirty="0"/>
              <a:t>A Vertex Cover is defined as a set of vertices whose edges cover all the edges in a graph.</a:t>
            </a:r>
          </a:p>
        </p:txBody>
      </p:sp>
      <p:pic>
        <p:nvPicPr>
          <p:cNvPr id="5" name="Picture 4" descr="A screenshot of a computer screen&#10;&#10;Description automatically generated">
            <a:extLst>
              <a:ext uri="{FF2B5EF4-FFF2-40B4-BE49-F238E27FC236}">
                <a16:creationId xmlns:a16="http://schemas.microsoft.com/office/drawing/2014/main" id="{2A120971-5F13-BF78-DB42-447990354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837" y="2816614"/>
            <a:ext cx="2566326" cy="3676261"/>
          </a:xfrm>
          <a:prstGeom prst="rect">
            <a:avLst/>
          </a:prstGeom>
        </p:spPr>
      </p:pic>
      <p:pic>
        <p:nvPicPr>
          <p:cNvPr id="11" name="Picture 10" descr="A close-up of a diagram&#10;&#10;Description automatically generated">
            <a:extLst>
              <a:ext uri="{FF2B5EF4-FFF2-40B4-BE49-F238E27FC236}">
                <a16:creationId xmlns:a16="http://schemas.microsoft.com/office/drawing/2014/main" id="{49EBA125-94F6-8705-8093-ED4453570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431" y="3387178"/>
            <a:ext cx="3380176" cy="2535132"/>
          </a:xfrm>
          <a:prstGeom prst="rect">
            <a:avLst/>
          </a:prstGeom>
        </p:spPr>
      </p:pic>
      <p:pic>
        <p:nvPicPr>
          <p:cNvPr id="13" name="Picture 12" descr="A diagram of a network&#10;&#10;Description automatically generated with medium confidence">
            <a:extLst>
              <a:ext uri="{FF2B5EF4-FFF2-40B4-BE49-F238E27FC236}">
                <a16:creationId xmlns:a16="http://schemas.microsoft.com/office/drawing/2014/main" id="{7396FCB7-D6E2-1DCE-AF49-EEA61172B4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6392" y="3387177"/>
            <a:ext cx="3380177" cy="2535133"/>
          </a:xfrm>
          <a:prstGeom prst="rect">
            <a:avLst/>
          </a:prstGeom>
        </p:spPr>
      </p:pic>
    </p:spTree>
    <p:extLst>
      <p:ext uri="{BB962C8B-B14F-4D97-AF65-F5344CB8AC3E}">
        <p14:creationId xmlns:p14="http://schemas.microsoft.com/office/powerpoint/2010/main" val="4140863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888E-DDF3-9598-459E-16E9EE030B51}"/>
              </a:ext>
            </a:extLst>
          </p:cNvPr>
          <p:cNvSpPr>
            <a:spLocks noGrp="1"/>
          </p:cNvSpPr>
          <p:nvPr>
            <p:ph type="title"/>
          </p:nvPr>
        </p:nvSpPr>
        <p:spPr/>
        <p:txBody>
          <a:bodyPr/>
          <a:lstStyle/>
          <a:p>
            <a:r>
              <a:rPr lang="en-US" dirty="0"/>
              <a:t>Examples</a:t>
            </a:r>
          </a:p>
        </p:txBody>
      </p:sp>
      <p:pic>
        <p:nvPicPr>
          <p:cNvPr id="5" name="Content Placeholder 4">
            <a:extLst>
              <a:ext uri="{FF2B5EF4-FFF2-40B4-BE49-F238E27FC236}">
                <a16:creationId xmlns:a16="http://schemas.microsoft.com/office/drawing/2014/main" id="{FE536FAC-90B8-F6D8-578A-BC40BFA59F6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4216" y="1690688"/>
            <a:ext cx="5801784" cy="4351338"/>
          </a:xfrm>
        </p:spPr>
      </p:pic>
      <p:pic>
        <p:nvPicPr>
          <p:cNvPr id="7" name="Picture 6">
            <a:extLst>
              <a:ext uri="{FF2B5EF4-FFF2-40B4-BE49-F238E27FC236}">
                <a16:creationId xmlns:a16="http://schemas.microsoft.com/office/drawing/2014/main" id="{AF433FC9-1235-526C-BD5C-FB4FD94B1A7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45612" y="1671793"/>
            <a:ext cx="5852172" cy="4389129"/>
          </a:xfrm>
          <a:prstGeom prst="rect">
            <a:avLst/>
          </a:prstGeom>
        </p:spPr>
      </p:pic>
      <p:sp>
        <p:nvSpPr>
          <p:cNvPr id="8" name="TextBox 7">
            <a:extLst>
              <a:ext uri="{FF2B5EF4-FFF2-40B4-BE49-F238E27FC236}">
                <a16:creationId xmlns:a16="http://schemas.microsoft.com/office/drawing/2014/main" id="{09E740B0-692A-6E05-7179-38F53642A606}"/>
              </a:ext>
            </a:extLst>
          </p:cNvPr>
          <p:cNvSpPr txBox="1"/>
          <p:nvPr/>
        </p:nvSpPr>
        <p:spPr>
          <a:xfrm>
            <a:off x="566208" y="1446010"/>
            <a:ext cx="5207412" cy="646331"/>
          </a:xfrm>
          <a:prstGeom prst="rect">
            <a:avLst/>
          </a:prstGeom>
          <a:noFill/>
        </p:spPr>
        <p:txBody>
          <a:bodyPr wrap="square" rtlCol="0">
            <a:spAutoFit/>
          </a:bodyPr>
          <a:lstStyle/>
          <a:p>
            <a:r>
              <a:rPr lang="en-US" dirty="0"/>
              <a:t>70 Vertices, 209 Edges</a:t>
            </a:r>
            <a:br>
              <a:rPr lang="en-US" dirty="0"/>
            </a:br>
            <a:r>
              <a:rPr lang="en-US" dirty="0"/>
              <a:t>Ran for 12.3239887000017 seconds</a:t>
            </a:r>
          </a:p>
        </p:txBody>
      </p:sp>
      <p:sp>
        <p:nvSpPr>
          <p:cNvPr id="9" name="TextBox 8">
            <a:extLst>
              <a:ext uri="{FF2B5EF4-FFF2-40B4-BE49-F238E27FC236}">
                <a16:creationId xmlns:a16="http://schemas.microsoft.com/office/drawing/2014/main" id="{14F9AE54-367B-897C-7917-338E260DFBED}"/>
              </a:ext>
            </a:extLst>
          </p:cNvPr>
          <p:cNvSpPr txBox="1"/>
          <p:nvPr/>
        </p:nvSpPr>
        <p:spPr>
          <a:xfrm>
            <a:off x="6418382" y="1506022"/>
            <a:ext cx="5207412" cy="646331"/>
          </a:xfrm>
          <a:prstGeom prst="rect">
            <a:avLst/>
          </a:prstGeom>
          <a:noFill/>
        </p:spPr>
        <p:txBody>
          <a:bodyPr wrap="square" rtlCol="0">
            <a:spAutoFit/>
          </a:bodyPr>
          <a:lstStyle/>
          <a:p>
            <a:r>
              <a:rPr lang="en-US" dirty="0"/>
              <a:t>80 Vertices, 206 Edges</a:t>
            </a:r>
            <a:br>
              <a:rPr lang="en-US" dirty="0"/>
            </a:br>
            <a:r>
              <a:rPr lang="en-US" dirty="0"/>
              <a:t>Ran for 83.4970122 seconds</a:t>
            </a:r>
          </a:p>
        </p:txBody>
      </p:sp>
    </p:spTree>
    <p:extLst>
      <p:ext uri="{BB962C8B-B14F-4D97-AF65-F5344CB8AC3E}">
        <p14:creationId xmlns:p14="http://schemas.microsoft.com/office/powerpoint/2010/main" val="995850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888E-DDF3-9598-459E-16E9EE030B51}"/>
              </a:ext>
            </a:extLst>
          </p:cNvPr>
          <p:cNvSpPr>
            <a:spLocks noGrp="1"/>
          </p:cNvSpPr>
          <p:nvPr>
            <p:ph type="title"/>
          </p:nvPr>
        </p:nvSpPr>
        <p:spPr/>
        <p:txBody>
          <a:bodyPr/>
          <a:lstStyle/>
          <a:p>
            <a:r>
              <a:rPr lang="en-US" dirty="0"/>
              <a:t>Examples</a:t>
            </a:r>
          </a:p>
        </p:txBody>
      </p:sp>
      <p:pic>
        <p:nvPicPr>
          <p:cNvPr id="5" name="Content Placeholder 4">
            <a:extLst>
              <a:ext uri="{FF2B5EF4-FFF2-40B4-BE49-F238E27FC236}">
                <a16:creationId xmlns:a16="http://schemas.microsoft.com/office/drawing/2014/main" id="{FE536FAC-90B8-F6D8-578A-BC40BFA59F6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4216" y="1690688"/>
            <a:ext cx="5801784" cy="4351338"/>
          </a:xfrm>
        </p:spPr>
      </p:pic>
      <p:pic>
        <p:nvPicPr>
          <p:cNvPr id="7" name="Picture 6">
            <a:extLst>
              <a:ext uri="{FF2B5EF4-FFF2-40B4-BE49-F238E27FC236}">
                <a16:creationId xmlns:a16="http://schemas.microsoft.com/office/drawing/2014/main" id="{AF433FC9-1235-526C-BD5C-FB4FD94B1A7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45612" y="1671793"/>
            <a:ext cx="5852172" cy="4389129"/>
          </a:xfrm>
          <a:prstGeom prst="rect">
            <a:avLst/>
          </a:prstGeom>
        </p:spPr>
      </p:pic>
      <p:sp>
        <p:nvSpPr>
          <p:cNvPr id="8" name="TextBox 7">
            <a:extLst>
              <a:ext uri="{FF2B5EF4-FFF2-40B4-BE49-F238E27FC236}">
                <a16:creationId xmlns:a16="http://schemas.microsoft.com/office/drawing/2014/main" id="{09E740B0-692A-6E05-7179-38F53642A606}"/>
              </a:ext>
            </a:extLst>
          </p:cNvPr>
          <p:cNvSpPr txBox="1"/>
          <p:nvPr/>
        </p:nvSpPr>
        <p:spPr>
          <a:xfrm>
            <a:off x="566208" y="1446010"/>
            <a:ext cx="5207412" cy="646331"/>
          </a:xfrm>
          <a:prstGeom prst="rect">
            <a:avLst/>
          </a:prstGeom>
          <a:noFill/>
        </p:spPr>
        <p:txBody>
          <a:bodyPr wrap="square" rtlCol="0">
            <a:spAutoFit/>
          </a:bodyPr>
          <a:lstStyle/>
          <a:p>
            <a:r>
              <a:rPr lang="en-US" dirty="0"/>
              <a:t>90 Vertices, 251 Edges</a:t>
            </a:r>
            <a:br>
              <a:rPr lang="en-US" dirty="0"/>
            </a:br>
            <a:r>
              <a:rPr lang="en-US" dirty="0"/>
              <a:t>Ran for 213.850163799999 seconds (3.5 minutes)</a:t>
            </a:r>
          </a:p>
        </p:txBody>
      </p:sp>
      <p:sp>
        <p:nvSpPr>
          <p:cNvPr id="9" name="TextBox 8">
            <a:extLst>
              <a:ext uri="{FF2B5EF4-FFF2-40B4-BE49-F238E27FC236}">
                <a16:creationId xmlns:a16="http://schemas.microsoft.com/office/drawing/2014/main" id="{14F9AE54-367B-897C-7917-338E260DFBED}"/>
              </a:ext>
            </a:extLst>
          </p:cNvPr>
          <p:cNvSpPr txBox="1"/>
          <p:nvPr/>
        </p:nvSpPr>
        <p:spPr>
          <a:xfrm>
            <a:off x="6418382" y="1506022"/>
            <a:ext cx="5207412" cy="646331"/>
          </a:xfrm>
          <a:prstGeom prst="rect">
            <a:avLst/>
          </a:prstGeom>
          <a:noFill/>
        </p:spPr>
        <p:txBody>
          <a:bodyPr wrap="square" rtlCol="0">
            <a:spAutoFit/>
          </a:bodyPr>
          <a:lstStyle/>
          <a:p>
            <a:r>
              <a:rPr lang="en-US" dirty="0"/>
              <a:t>95 Vertices, 242 Edges</a:t>
            </a:r>
            <a:br>
              <a:rPr lang="en-US" dirty="0"/>
            </a:br>
            <a:r>
              <a:rPr lang="en-US" dirty="0"/>
              <a:t>Ran for 1063.0175228 seconds (17.7 minutes)</a:t>
            </a:r>
          </a:p>
        </p:txBody>
      </p:sp>
    </p:spTree>
    <p:extLst>
      <p:ext uri="{BB962C8B-B14F-4D97-AF65-F5344CB8AC3E}">
        <p14:creationId xmlns:p14="http://schemas.microsoft.com/office/powerpoint/2010/main" val="1142167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64EA-99C7-86A2-5D76-39D01C5B539B}"/>
              </a:ext>
            </a:extLst>
          </p:cNvPr>
          <p:cNvSpPr>
            <a:spLocks noGrp="1"/>
          </p:cNvSpPr>
          <p:nvPr>
            <p:ph type="title"/>
          </p:nvPr>
        </p:nvSpPr>
        <p:spPr/>
        <p:txBody>
          <a:bodyPr/>
          <a:lstStyle/>
          <a:p>
            <a:r>
              <a:rPr lang="en-US" dirty="0"/>
              <a:t>Optimal Solution Sources</a:t>
            </a:r>
          </a:p>
        </p:txBody>
      </p:sp>
      <p:sp>
        <p:nvSpPr>
          <p:cNvPr id="3" name="Content Placeholder 2">
            <a:extLst>
              <a:ext uri="{FF2B5EF4-FFF2-40B4-BE49-F238E27FC236}">
                <a16:creationId xmlns:a16="http://schemas.microsoft.com/office/drawing/2014/main" id="{C09FD924-0B14-4851-0A1D-24FED5A4543B}"/>
              </a:ext>
            </a:extLst>
          </p:cNvPr>
          <p:cNvSpPr>
            <a:spLocks noGrp="1"/>
          </p:cNvSpPr>
          <p:nvPr>
            <p:ph idx="1"/>
          </p:nvPr>
        </p:nvSpPr>
        <p:spPr/>
        <p:txBody>
          <a:bodyPr/>
          <a:lstStyle/>
          <a:p>
            <a:r>
              <a:rPr lang="en-US" dirty="0"/>
              <a:t>Wang, L. et al. 2019. An Exact Algorithm for Minimum Vertex Cover Problem. Mathematics. 7, 7 (Jul. 2019), 603. DOI: </a:t>
            </a:r>
            <a:r>
              <a:rPr lang="en-US" dirty="0">
                <a:hlinkClick r:id="rId2"/>
              </a:rPr>
              <a:t>https://doi.org/10.3390/math7070603</a:t>
            </a:r>
            <a:r>
              <a:rPr lang="en-US" dirty="0"/>
              <a:t>.</a:t>
            </a:r>
          </a:p>
          <a:p>
            <a:r>
              <a:rPr lang="en-US" dirty="0"/>
              <a:t>K.V.R Kumar, Deepak Garg, 2009. Complete Algorithms on Minimum Vertex Cover. CIIT International Journal of Software Engineering and Technology, Issue May 2009 ISSN 0974 – 9748 &amp; Online: ISSN 0974 – 9632. Accessed from </a:t>
            </a:r>
            <a:r>
              <a:rPr lang="en-US" dirty="0">
                <a:hlinkClick r:id="rId3"/>
              </a:rPr>
              <a:t>https://gdeepak.com/thesisme/thesis-Choosing%20the%20Efficient%20Algorithm%20for%20Vertex%20Cover%20problem.pdf</a:t>
            </a:r>
            <a:r>
              <a:rPr lang="en-US" dirty="0"/>
              <a:t>.</a:t>
            </a:r>
          </a:p>
        </p:txBody>
      </p:sp>
    </p:spTree>
    <p:extLst>
      <p:ext uri="{BB962C8B-B14F-4D97-AF65-F5344CB8AC3E}">
        <p14:creationId xmlns:p14="http://schemas.microsoft.com/office/powerpoint/2010/main" val="1747026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CD3C-4B0D-1266-6BCE-50F29B5399C4}"/>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BF2D6B73-DDDB-202D-FCB0-57BE6A2A266C}"/>
              </a:ext>
            </a:extLst>
          </p:cNvPr>
          <p:cNvSpPr>
            <a:spLocks noGrp="1"/>
          </p:cNvSpPr>
          <p:nvPr>
            <p:ph idx="1"/>
          </p:nvPr>
        </p:nvSpPr>
        <p:spPr/>
        <p:txBody>
          <a:bodyPr/>
          <a:lstStyle/>
          <a:p>
            <a:r>
              <a:rPr lang="en-US" dirty="0"/>
              <a:t>Hossain, A., Lopez, E., Halper, S.M. </a:t>
            </a:r>
            <a:r>
              <a:rPr lang="en-US" i="1" dirty="0"/>
              <a:t>et al.</a:t>
            </a:r>
            <a:r>
              <a:rPr lang="en-US" dirty="0"/>
              <a:t> Automated design of thousands of nonrepetitive parts for engineering stable genetic systems. </a:t>
            </a:r>
            <a:r>
              <a:rPr lang="en-US" i="1" dirty="0"/>
              <a:t>Nat </a:t>
            </a:r>
            <a:r>
              <a:rPr lang="en-US" i="1" dirty="0" err="1"/>
              <a:t>Biotechnol</a:t>
            </a:r>
            <a:r>
              <a:rPr lang="en-US" dirty="0"/>
              <a:t> </a:t>
            </a:r>
            <a:r>
              <a:rPr lang="en-US" b="1" dirty="0"/>
              <a:t>38</a:t>
            </a:r>
            <a:r>
              <a:rPr lang="en-US" dirty="0"/>
              <a:t>, 1466–1475 (2020). </a:t>
            </a:r>
            <a:r>
              <a:rPr lang="en-US" dirty="0">
                <a:hlinkClick r:id="rId2"/>
              </a:rPr>
              <a:t>https://doi.org/10.1038/s41587-020-0584-2</a:t>
            </a:r>
            <a:endParaRPr lang="en-US" dirty="0"/>
          </a:p>
          <a:p>
            <a:r>
              <a:rPr lang="en-US" dirty="0" err="1"/>
              <a:t>Panyam</a:t>
            </a:r>
            <a:r>
              <a:rPr lang="en-US" dirty="0"/>
              <a:t>, Karthik. Proof That Vertex Cover Is NP Complete. </a:t>
            </a:r>
            <a:r>
              <a:rPr lang="en-US" dirty="0" err="1"/>
              <a:t>GeeksforGeeks</a:t>
            </a:r>
            <a:r>
              <a:rPr lang="en-US" dirty="0"/>
              <a:t>, </a:t>
            </a:r>
            <a:r>
              <a:rPr lang="en-US" dirty="0" err="1"/>
              <a:t>GeeksforGeeks</a:t>
            </a:r>
            <a:r>
              <a:rPr lang="en-US" dirty="0"/>
              <a:t>, 3 Aug. 2018, </a:t>
            </a:r>
            <a:r>
              <a:rPr lang="en-US" dirty="0">
                <a:hlinkClick r:id="rId3"/>
              </a:rPr>
              <a:t>www.geeksforgeeks.org/proof-that-vertex-cover-is-np-complete/</a:t>
            </a:r>
            <a:r>
              <a:rPr lang="en-US" dirty="0"/>
              <a:t>. </a:t>
            </a:r>
          </a:p>
        </p:txBody>
      </p:sp>
    </p:spTree>
    <p:extLst>
      <p:ext uri="{BB962C8B-B14F-4D97-AF65-F5344CB8AC3E}">
        <p14:creationId xmlns:p14="http://schemas.microsoft.com/office/powerpoint/2010/main" val="678748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F40A-A4CF-D7F9-0E06-52FF75E282C1}"/>
              </a:ext>
            </a:extLst>
          </p:cNvPr>
          <p:cNvSpPr>
            <a:spLocks noGrp="1"/>
          </p:cNvSpPr>
          <p:nvPr>
            <p:ph type="title"/>
          </p:nvPr>
        </p:nvSpPr>
        <p:spPr/>
        <p:txBody>
          <a:bodyPr/>
          <a:lstStyle/>
          <a:p>
            <a:r>
              <a:rPr lang="en-US" dirty="0"/>
              <a:t>Decision and Optimization Problems</a:t>
            </a:r>
          </a:p>
        </p:txBody>
      </p:sp>
      <p:sp>
        <p:nvSpPr>
          <p:cNvPr id="3" name="Content Placeholder 2">
            <a:extLst>
              <a:ext uri="{FF2B5EF4-FFF2-40B4-BE49-F238E27FC236}">
                <a16:creationId xmlns:a16="http://schemas.microsoft.com/office/drawing/2014/main" id="{3F46ED25-D0B6-5D11-1E47-4C78B935C5BD}"/>
              </a:ext>
            </a:extLst>
          </p:cNvPr>
          <p:cNvSpPr>
            <a:spLocks noGrp="1"/>
          </p:cNvSpPr>
          <p:nvPr>
            <p:ph idx="1"/>
          </p:nvPr>
        </p:nvSpPr>
        <p:spPr/>
        <p:txBody>
          <a:bodyPr/>
          <a:lstStyle/>
          <a:p>
            <a:r>
              <a:rPr lang="en-US" dirty="0"/>
              <a:t>Optimization Problem: Whether, for a given undirected graph G = (V, E),</a:t>
            </a:r>
            <a:br>
              <a:rPr lang="en-US" dirty="0"/>
            </a:br>
            <a:r>
              <a:rPr lang="en-US" dirty="0"/>
              <a:t>there exists a vertex cover of at most size </a:t>
            </a:r>
            <a:r>
              <a:rPr lang="en-US" i="1" dirty="0"/>
              <a:t>k</a:t>
            </a:r>
            <a:r>
              <a:rPr lang="en-US" dirty="0"/>
              <a:t>, where </a:t>
            </a:r>
            <a:r>
              <a:rPr lang="en-US" i="1" dirty="0"/>
              <a:t>k</a:t>
            </a:r>
            <a:r>
              <a:rPr lang="en-US" dirty="0"/>
              <a:t> is a positive integer.</a:t>
            </a:r>
          </a:p>
          <a:p>
            <a:r>
              <a:rPr lang="en-US" dirty="0"/>
              <a:t>Optimization Problem: For a given undirected graph G = (V, E), determine the smallest number </a:t>
            </a:r>
            <a:r>
              <a:rPr lang="en-US" i="1" dirty="0"/>
              <a:t>k</a:t>
            </a:r>
            <a:r>
              <a:rPr lang="en-US" dirty="0"/>
              <a:t> which is a vertex cover of G.</a:t>
            </a:r>
          </a:p>
          <a:p>
            <a:r>
              <a:rPr lang="en-US" dirty="0"/>
              <a:t>In both cases, </a:t>
            </a:r>
            <a:r>
              <a:rPr lang="en-US" i="1" dirty="0"/>
              <a:t>k</a:t>
            </a:r>
            <a:r>
              <a:rPr lang="en-US" dirty="0"/>
              <a:t> is clearly bounded by |V|.</a:t>
            </a:r>
          </a:p>
        </p:txBody>
      </p:sp>
    </p:spTree>
    <p:extLst>
      <p:ext uri="{BB962C8B-B14F-4D97-AF65-F5344CB8AC3E}">
        <p14:creationId xmlns:p14="http://schemas.microsoft.com/office/powerpoint/2010/main" val="3583653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E5C7-7568-B88D-E300-A93205C241E9}"/>
              </a:ext>
            </a:extLst>
          </p:cNvPr>
          <p:cNvSpPr>
            <a:spLocks noGrp="1"/>
          </p:cNvSpPr>
          <p:nvPr>
            <p:ph type="title"/>
          </p:nvPr>
        </p:nvSpPr>
        <p:spPr/>
        <p:txBody>
          <a:bodyPr/>
          <a:lstStyle/>
          <a:p>
            <a:r>
              <a:rPr lang="en-US" dirty="0"/>
              <a:t>Why is this Important?</a:t>
            </a:r>
          </a:p>
        </p:txBody>
      </p:sp>
      <p:sp>
        <p:nvSpPr>
          <p:cNvPr id="3" name="Content Placeholder 2">
            <a:extLst>
              <a:ext uri="{FF2B5EF4-FFF2-40B4-BE49-F238E27FC236}">
                <a16:creationId xmlns:a16="http://schemas.microsoft.com/office/drawing/2014/main" id="{D3668681-BBE7-E0B2-7274-06C7B8685708}"/>
              </a:ext>
            </a:extLst>
          </p:cNvPr>
          <p:cNvSpPr>
            <a:spLocks noGrp="1"/>
          </p:cNvSpPr>
          <p:nvPr>
            <p:ph idx="1"/>
          </p:nvPr>
        </p:nvSpPr>
        <p:spPr/>
        <p:txBody>
          <a:bodyPr/>
          <a:lstStyle/>
          <a:p>
            <a:r>
              <a:rPr lang="en-US" dirty="0"/>
              <a:t>Mainly the problems involve minimizing/eliminating repetition of some characteristic [such as repetitive DNA sequences in genetic systems (Hossain, A. et al.)].</a:t>
            </a:r>
          </a:p>
          <a:p>
            <a:r>
              <a:rPr lang="en-US" dirty="0"/>
              <a:t>The Minimum Vertex Cover problem could be useful for reducing cost on expensive networks</a:t>
            </a:r>
          </a:p>
          <a:p>
            <a:pPr lvl="1"/>
            <a:r>
              <a:rPr lang="en-US" dirty="0"/>
              <a:t>Say, for example, a network maintains many expensive routers (vertices) which branch out to supply their service to some local area (edges). Because the routers are much more expensive to sustain, it would be useful to have as few as possible while still maintaining service to all areas.</a:t>
            </a:r>
          </a:p>
          <a:p>
            <a:pPr marL="457200" lvl="1" indent="0">
              <a:buNone/>
            </a:pPr>
            <a:endParaRPr lang="en-US" dirty="0"/>
          </a:p>
        </p:txBody>
      </p:sp>
    </p:spTree>
    <p:extLst>
      <p:ext uri="{BB962C8B-B14F-4D97-AF65-F5344CB8AC3E}">
        <p14:creationId xmlns:p14="http://schemas.microsoft.com/office/powerpoint/2010/main" val="475150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D297-1505-1F46-71E8-EB2003B541FF}"/>
              </a:ext>
            </a:extLst>
          </p:cNvPr>
          <p:cNvSpPr>
            <a:spLocks noGrp="1"/>
          </p:cNvSpPr>
          <p:nvPr>
            <p:ph type="title"/>
          </p:nvPr>
        </p:nvSpPr>
        <p:spPr/>
        <p:txBody>
          <a:bodyPr/>
          <a:lstStyle/>
          <a:p>
            <a:r>
              <a:rPr lang="en-US" dirty="0"/>
              <a:t>Certifier</a:t>
            </a:r>
          </a:p>
        </p:txBody>
      </p:sp>
      <p:sp>
        <p:nvSpPr>
          <p:cNvPr id="3" name="Content Placeholder 2">
            <a:extLst>
              <a:ext uri="{FF2B5EF4-FFF2-40B4-BE49-F238E27FC236}">
                <a16:creationId xmlns:a16="http://schemas.microsoft.com/office/drawing/2014/main" id="{F64E90DB-F2C9-E7D2-06DA-DC045A526092}"/>
              </a:ext>
            </a:extLst>
          </p:cNvPr>
          <p:cNvSpPr>
            <a:spLocks noGrp="1"/>
          </p:cNvSpPr>
          <p:nvPr>
            <p:ph idx="1"/>
          </p:nvPr>
        </p:nvSpPr>
        <p:spPr>
          <a:xfrm>
            <a:off x="838200" y="1825625"/>
            <a:ext cx="10515600" cy="988596"/>
          </a:xfrm>
        </p:spPr>
        <p:txBody>
          <a:bodyPr>
            <a:normAutofit fontScale="92500" lnSpcReduction="20000"/>
          </a:bodyPr>
          <a:lstStyle/>
          <a:p>
            <a:r>
              <a:rPr lang="en-US" dirty="0"/>
              <a:t>Given an undirected graph G = (V, E), a positive integer </a:t>
            </a:r>
            <a:r>
              <a:rPr lang="en-US" i="1" dirty="0"/>
              <a:t>k</a:t>
            </a:r>
            <a:r>
              <a:rPr lang="en-US" dirty="0"/>
              <a:t>, and a set V’ which defines the supposed vertex cover, the problem can be certified as follows:</a:t>
            </a:r>
          </a:p>
        </p:txBody>
      </p:sp>
      <p:sp>
        <p:nvSpPr>
          <p:cNvPr id="5" name="TextBox 4">
            <a:extLst>
              <a:ext uri="{FF2B5EF4-FFF2-40B4-BE49-F238E27FC236}">
                <a16:creationId xmlns:a16="http://schemas.microsoft.com/office/drawing/2014/main" id="{DCB1948F-5279-6259-4338-F4D782811A06}"/>
              </a:ext>
            </a:extLst>
          </p:cNvPr>
          <p:cNvSpPr txBox="1"/>
          <p:nvPr/>
        </p:nvSpPr>
        <p:spPr>
          <a:xfrm>
            <a:off x="1306496" y="2814221"/>
            <a:ext cx="9579007" cy="1754326"/>
          </a:xfrm>
          <a:prstGeom prst="rect">
            <a:avLst/>
          </a:prstGeom>
          <a:noFill/>
        </p:spPr>
        <p:txBody>
          <a:bodyPr wrap="square" rtlCol="0">
            <a:spAutoFit/>
          </a:bodyPr>
          <a:lstStyle/>
          <a:p>
            <a:r>
              <a:rPr lang="en-US" dirty="0">
                <a:latin typeface="Lucida Console" panose="020B0609040504020204" pitchFamily="49" charset="0"/>
              </a:rPr>
              <a:t>count </a:t>
            </a:r>
            <a:r>
              <a:rPr lang="en-US" dirty="0">
                <a:latin typeface="Lucida Console" panose="020B0609040504020204" pitchFamily="49" charset="0"/>
                <a:sym typeface="Wingdings" panose="05000000000000000000" pitchFamily="2" charset="2"/>
              </a:rPr>
              <a:t></a:t>
            </a:r>
            <a:r>
              <a:rPr lang="en-US" dirty="0">
                <a:latin typeface="Lucida Console" panose="020B0609040504020204" pitchFamily="49" charset="0"/>
              </a:rPr>
              <a:t> 0</a:t>
            </a:r>
          </a:p>
          <a:p>
            <a:r>
              <a:rPr lang="en-US" dirty="0">
                <a:latin typeface="Lucida Console" panose="020B0609040504020204" pitchFamily="49" charset="0"/>
              </a:rPr>
              <a:t>for e </a:t>
            </a:r>
            <a:r>
              <a:rPr lang="el-GR" dirty="0">
                <a:latin typeface="Lucida Console" panose="020B0609040504020204" pitchFamily="49" charset="0"/>
              </a:rPr>
              <a:t>ε</a:t>
            </a:r>
            <a:r>
              <a:rPr lang="en-US" dirty="0">
                <a:latin typeface="Lucida Console" panose="020B0609040504020204" pitchFamily="49" charset="0"/>
              </a:rPr>
              <a:t> E:</a:t>
            </a:r>
          </a:p>
          <a:p>
            <a:r>
              <a:rPr lang="en-US" dirty="0">
                <a:latin typeface="Lucida Console" panose="020B0609040504020204" pitchFamily="49" charset="0"/>
              </a:rPr>
              <a:t>	count </a:t>
            </a:r>
            <a:r>
              <a:rPr lang="en-US" dirty="0">
                <a:latin typeface="Lucida Console" panose="020B0609040504020204" pitchFamily="49" charset="0"/>
                <a:sym typeface="Wingdings" panose="05000000000000000000" pitchFamily="2" charset="2"/>
              </a:rPr>
              <a:t> count + 1</a:t>
            </a:r>
          </a:p>
          <a:p>
            <a:r>
              <a:rPr lang="en-US" dirty="0">
                <a:latin typeface="Lucida Console" panose="020B0609040504020204" pitchFamily="49" charset="0"/>
                <a:sym typeface="Wingdings" panose="05000000000000000000" pitchFamily="2" charset="2"/>
              </a:rPr>
              <a:t>	if count &gt;= </a:t>
            </a:r>
            <a:r>
              <a:rPr lang="en-US" i="1" dirty="0">
                <a:latin typeface="Lucida Console" panose="020B0609040504020204" pitchFamily="49" charset="0"/>
                <a:sym typeface="Wingdings" panose="05000000000000000000" pitchFamily="2" charset="2"/>
              </a:rPr>
              <a:t>k</a:t>
            </a:r>
            <a:r>
              <a:rPr lang="en-US" dirty="0">
                <a:latin typeface="Lucida Console" panose="020B0609040504020204" pitchFamily="49" charset="0"/>
                <a:sym typeface="Wingdings" panose="05000000000000000000" pitchFamily="2" charset="2"/>
              </a:rPr>
              <a:t> or neither of e’s endpoints is in V’:</a:t>
            </a:r>
          </a:p>
          <a:p>
            <a:r>
              <a:rPr lang="en-US" dirty="0">
                <a:latin typeface="Lucida Console" panose="020B0609040504020204" pitchFamily="49" charset="0"/>
                <a:sym typeface="Wingdings" panose="05000000000000000000" pitchFamily="2" charset="2"/>
              </a:rPr>
              <a:t>		return false</a:t>
            </a:r>
            <a:endParaRPr lang="en-US" dirty="0">
              <a:latin typeface="Lucida Console" panose="020B0609040504020204" pitchFamily="49" charset="0"/>
            </a:endParaRPr>
          </a:p>
          <a:p>
            <a:r>
              <a:rPr lang="en-US" dirty="0">
                <a:latin typeface="Lucida Console" panose="020B0609040504020204" pitchFamily="49" charset="0"/>
              </a:rPr>
              <a:t>return true</a:t>
            </a:r>
          </a:p>
        </p:txBody>
      </p:sp>
    </p:spTree>
    <p:extLst>
      <p:ext uri="{BB962C8B-B14F-4D97-AF65-F5344CB8AC3E}">
        <p14:creationId xmlns:p14="http://schemas.microsoft.com/office/powerpoint/2010/main" val="34402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C9A3-0D99-64DD-9E51-4B2A80E3A422}"/>
              </a:ext>
            </a:extLst>
          </p:cNvPr>
          <p:cNvSpPr>
            <a:spLocks noGrp="1"/>
          </p:cNvSpPr>
          <p:nvPr>
            <p:ph type="title"/>
          </p:nvPr>
        </p:nvSpPr>
        <p:spPr/>
        <p:txBody>
          <a:bodyPr/>
          <a:lstStyle/>
          <a:p>
            <a:r>
              <a:rPr lang="en-US" dirty="0"/>
              <a:t>Reduction</a:t>
            </a:r>
          </a:p>
        </p:txBody>
      </p:sp>
      <p:sp>
        <p:nvSpPr>
          <p:cNvPr id="3" name="Content Placeholder 2">
            <a:extLst>
              <a:ext uri="{FF2B5EF4-FFF2-40B4-BE49-F238E27FC236}">
                <a16:creationId xmlns:a16="http://schemas.microsoft.com/office/drawing/2014/main" id="{4B316674-6028-8BF9-698F-4C81E06284A4}"/>
              </a:ext>
            </a:extLst>
          </p:cNvPr>
          <p:cNvSpPr>
            <a:spLocks noGrp="1"/>
          </p:cNvSpPr>
          <p:nvPr>
            <p:ph idx="1"/>
          </p:nvPr>
        </p:nvSpPr>
        <p:spPr/>
        <p:txBody>
          <a:bodyPr/>
          <a:lstStyle/>
          <a:p>
            <a:r>
              <a:rPr lang="en-US" dirty="0"/>
              <a:t>We can reduce the known NP Hard problem known as the Clique problem to the Minimum Vertex Cover problem.</a:t>
            </a:r>
          </a:p>
          <a:p>
            <a:pPr lvl="1"/>
            <a:r>
              <a:rPr lang="en-US" dirty="0"/>
              <a:t>The Clique problem is a decision problem which asks whether, for some undirected graph G = (V, E), there exists a subgraph which is complete</a:t>
            </a:r>
            <a:br>
              <a:rPr lang="en-US" dirty="0"/>
            </a:br>
            <a:r>
              <a:rPr lang="en-US" dirty="0"/>
              <a:t>(each vertex has an edge to each other vertex) and has </a:t>
            </a:r>
            <a:r>
              <a:rPr lang="en-US" i="1" dirty="0"/>
              <a:t>k</a:t>
            </a:r>
            <a:r>
              <a:rPr lang="en-US" dirty="0"/>
              <a:t> vertices, where </a:t>
            </a:r>
            <a:r>
              <a:rPr lang="en-US" i="1" dirty="0"/>
              <a:t>k</a:t>
            </a:r>
            <a:r>
              <a:rPr lang="en-US" dirty="0"/>
              <a:t> is some positive integer.</a:t>
            </a:r>
          </a:p>
          <a:p>
            <a:r>
              <a:rPr lang="en-US" dirty="0"/>
              <a:t>Reduction from Karthik </a:t>
            </a:r>
            <a:r>
              <a:rPr lang="en-US" dirty="0" err="1"/>
              <a:t>Panyam</a:t>
            </a:r>
            <a:r>
              <a:rPr lang="en-US" dirty="0"/>
              <a:t> on </a:t>
            </a:r>
            <a:r>
              <a:rPr lang="en-US" dirty="0" err="1"/>
              <a:t>GeeksForGeeks</a:t>
            </a:r>
            <a:r>
              <a:rPr lang="en-US" dirty="0"/>
              <a:t>.</a:t>
            </a:r>
          </a:p>
        </p:txBody>
      </p:sp>
    </p:spTree>
    <p:extLst>
      <p:ext uri="{BB962C8B-B14F-4D97-AF65-F5344CB8AC3E}">
        <p14:creationId xmlns:p14="http://schemas.microsoft.com/office/powerpoint/2010/main" val="134756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1C79-D9D5-A983-0061-26DF828268FC}"/>
              </a:ext>
            </a:extLst>
          </p:cNvPr>
          <p:cNvSpPr>
            <a:spLocks noGrp="1"/>
          </p:cNvSpPr>
          <p:nvPr>
            <p:ph type="title"/>
          </p:nvPr>
        </p:nvSpPr>
        <p:spPr/>
        <p:txBody>
          <a:bodyPr/>
          <a:lstStyle/>
          <a:p>
            <a:r>
              <a:rPr lang="en-US" dirty="0"/>
              <a:t>Reduction</a:t>
            </a:r>
          </a:p>
        </p:txBody>
      </p:sp>
      <p:sp>
        <p:nvSpPr>
          <p:cNvPr id="3" name="Content Placeholder 2">
            <a:extLst>
              <a:ext uri="{FF2B5EF4-FFF2-40B4-BE49-F238E27FC236}">
                <a16:creationId xmlns:a16="http://schemas.microsoft.com/office/drawing/2014/main" id="{DDF8BF2A-8C6A-6F2E-D8F3-DC4D5F1F3047}"/>
              </a:ext>
            </a:extLst>
          </p:cNvPr>
          <p:cNvSpPr>
            <a:spLocks noGrp="1"/>
          </p:cNvSpPr>
          <p:nvPr>
            <p:ph idx="1"/>
          </p:nvPr>
        </p:nvSpPr>
        <p:spPr/>
        <p:txBody>
          <a:bodyPr/>
          <a:lstStyle/>
          <a:p>
            <a:pPr marL="514350" indent="-514350">
              <a:buFont typeface="+mj-lt"/>
              <a:buAutoNum type="arabicPeriod"/>
            </a:pPr>
            <a:r>
              <a:rPr lang="en-US" dirty="0"/>
              <a:t>Create a new undirected graph G’ = (V, E’), where E’ consists of the edges in the complete graph version of G which are not already present in E:</a:t>
            </a:r>
          </a:p>
        </p:txBody>
      </p:sp>
      <p:pic>
        <p:nvPicPr>
          <p:cNvPr id="5" name="Picture 4" descr="A diagram of a network&#10;&#10;Description automatically generated">
            <a:extLst>
              <a:ext uri="{FF2B5EF4-FFF2-40B4-BE49-F238E27FC236}">
                <a16:creationId xmlns:a16="http://schemas.microsoft.com/office/drawing/2014/main" id="{FA7D5D83-B7B4-6133-E8CE-8A2CB22AB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225" y="3429000"/>
            <a:ext cx="7067550" cy="2676525"/>
          </a:xfrm>
          <a:prstGeom prst="rect">
            <a:avLst/>
          </a:prstGeom>
        </p:spPr>
      </p:pic>
    </p:spTree>
    <p:extLst>
      <p:ext uri="{BB962C8B-B14F-4D97-AF65-F5344CB8AC3E}">
        <p14:creationId xmlns:p14="http://schemas.microsoft.com/office/powerpoint/2010/main" val="3875769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E55348-BF17-903E-699C-6943B3D61CBE}"/>
              </a:ext>
            </a:extLst>
          </p:cNvPr>
          <p:cNvPicPr>
            <a:picLocks noChangeAspect="1"/>
          </p:cNvPicPr>
          <p:nvPr/>
        </p:nvPicPr>
        <p:blipFill>
          <a:blip r:embed="rId2"/>
          <a:stretch>
            <a:fillRect/>
          </a:stretch>
        </p:blipFill>
        <p:spPr>
          <a:xfrm>
            <a:off x="2560013" y="3816499"/>
            <a:ext cx="7071973" cy="2676376"/>
          </a:xfrm>
          <a:prstGeom prst="rect">
            <a:avLst/>
          </a:prstGeom>
        </p:spPr>
      </p:pic>
      <p:sp>
        <p:nvSpPr>
          <p:cNvPr id="2" name="Title 1">
            <a:extLst>
              <a:ext uri="{FF2B5EF4-FFF2-40B4-BE49-F238E27FC236}">
                <a16:creationId xmlns:a16="http://schemas.microsoft.com/office/drawing/2014/main" id="{F4F452AD-7DB5-3B82-8AF0-23A1E756E9CA}"/>
              </a:ext>
            </a:extLst>
          </p:cNvPr>
          <p:cNvSpPr>
            <a:spLocks noGrp="1"/>
          </p:cNvSpPr>
          <p:nvPr>
            <p:ph type="title"/>
          </p:nvPr>
        </p:nvSpPr>
        <p:spPr/>
        <p:txBody>
          <a:bodyPr/>
          <a:lstStyle/>
          <a:p>
            <a:r>
              <a:rPr lang="en-US" dirty="0"/>
              <a:t>Reduction</a:t>
            </a:r>
          </a:p>
        </p:txBody>
      </p:sp>
      <p:sp>
        <p:nvSpPr>
          <p:cNvPr id="3" name="Content Placeholder 2">
            <a:extLst>
              <a:ext uri="{FF2B5EF4-FFF2-40B4-BE49-F238E27FC236}">
                <a16:creationId xmlns:a16="http://schemas.microsoft.com/office/drawing/2014/main" id="{0FDC5254-AFFC-BF4A-43AE-4BFF2F002DB3}"/>
              </a:ext>
            </a:extLst>
          </p:cNvPr>
          <p:cNvSpPr>
            <a:spLocks noGrp="1"/>
          </p:cNvSpPr>
          <p:nvPr>
            <p:ph idx="1"/>
          </p:nvPr>
        </p:nvSpPr>
        <p:spPr>
          <a:xfrm>
            <a:off x="838200" y="1825625"/>
            <a:ext cx="10515600" cy="1990874"/>
          </a:xfrm>
        </p:spPr>
        <p:txBody>
          <a:bodyPr>
            <a:normAutofit fontScale="85000" lnSpcReduction="20000"/>
          </a:bodyPr>
          <a:lstStyle/>
          <a:p>
            <a:pPr marL="514350" indent="-514350">
              <a:buAutoNum type="arabicPeriod" startAt="2"/>
            </a:pPr>
            <a:r>
              <a:rPr lang="en-US" dirty="0"/>
              <a:t>Now that we have the graph G’, we can determine whether a Clique of size </a:t>
            </a:r>
            <a:r>
              <a:rPr lang="en-US" i="1" dirty="0"/>
              <a:t>k</a:t>
            </a:r>
            <a:r>
              <a:rPr lang="en-US" dirty="0"/>
              <a:t> exists by determining if there exists some Vertex Cover in G’ called V’’ with </a:t>
            </a:r>
            <a:br>
              <a:rPr lang="en-US" dirty="0"/>
            </a:br>
            <a:r>
              <a:rPr lang="en-US" dirty="0"/>
              <a:t>|V’’| = |V| - </a:t>
            </a:r>
            <a:r>
              <a:rPr lang="en-US" i="1" dirty="0"/>
              <a:t>k.</a:t>
            </a:r>
            <a:br>
              <a:rPr lang="en-US" dirty="0"/>
            </a:br>
            <a:br>
              <a:rPr lang="en-US" dirty="0"/>
            </a:br>
            <a:r>
              <a:rPr lang="en-US" dirty="0"/>
              <a:t>First, we assume there exists some clique V’ with |V’| = </a:t>
            </a:r>
            <a:r>
              <a:rPr lang="en-US" i="1" dirty="0"/>
              <a:t>k</a:t>
            </a:r>
            <a:r>
              <a:rPr lang="en-US" dirty="0"/>
              <a:t>. For any edge e </a:t>
            </a:r>
            <a:r>
              <a:rPr lang="el-GR" dirty="0"/>
              <a:t>ε</a:t>
            </a:r>
            <a:r>
              <a:rPr lang="en-US" dirty="0"/>
              <a:t> E’, at most 1 of its endpoints will exist in V’ (the clique) as having both endpoints means the edge exists solely in G’, which is the complement graph of G.</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B7B123A-C050-1A85-C106-C49123682CE8}"/>
                  </a:ext>
                </a:extLst>
              </p14:cNvPr>
              <p14:cNvContentPartPr/>
              <p14:nvPr/>
            </p14:nvContentPartPr>
            <p14:xfrm>
              <a:off x="7037265" y="4453178"/>
              <a:ext cx="2347200" cy="948600"/>
            </p14:xfrm>
          </p:contentPart>
        </mc:Choice>
        <mc:Fallback xmlns="">
          <p:pic>
            <p:nvPicPr>
              <p:cNvPr id="5" name="Ink 4">
                <a:extLst>
                  <a:ext uri="{FF2B5EF4-FFF2-40B4-BE49-F238E27FC236}">
                    <a16:creationId xmlns:a16="http://schemas.microsoft.com/office/drawing/2014/main" id="{DB7B123A-C050-1A85-C106-C49123682CE8}"/>
                  </a:ext>
                </a:extLst>
              </p:cNvPr>
              <p:cNvPicPr/>
              <p:nvPr/>
            </p:nvPicPr>
            <p:blipFill>
              <a:blip r:embed="rId4"/>
              <a:stretch>
                <a:fillRect/>
              </a:stretch>
            </p:blipFill>
            <p:spPr>
              <a:xfrm>
                <a:off x="7028625" y="4444178"/>
                <a:ext cx="2364840" cy="966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6E137C7-1852-509A-B6A3-59D7568898D3}"/>
                  </a:ext>
                </a:extLst>
              </p14:cNvPr>
              <p14:cNvContentPartPr/>
              <p14:nvPr/>
            </p14:nvContentPartPr>
            <p14:xfrm>
              <a:off x="7052025" y="4432298"/>
              <a:ext cx="2332440" cy="942480"/>
            </p14:xfrm>
          </p:contentPart>
        </mc:Choice>
        <mc:Fallback xmlns="">
          <p:pic>
            <p:nvPicPr>
              <p:cNvPr id="6" name="Ink 5">
                <a:extLst>
                  <a:ext uri="{FF2B5EF4-FFF2-40B4-BE49-F238E27FC236}">
                    <a16:creationId xmlns:a16="http://schemas.microsoft.com/office/drawing/2014/main" id="{66E137C7-1852-509A-B6A3-59D7568898D3}"/>
                  </a:ext>
                </a:extLst>
              </p:cNvPr>
              <p:cNvPicPr/>
              <p:nvPr/>
            </p:nvPicPr>
            <p:blipFill>
              <a:blip r:embed="rId6"/>
              <a:stretch>
                <a:fillRect/>
              </a:stretch>
            </p:blipFill>
            <p:spPr>
              <a:xfrm>
                <a:off x="7043385" y="4423658"/>
                <a:ext cx="2350080" cy="960120"/>
              </a:xfrm>
              <a:prstGeom prst="rect">
                <a:avLst/>
              </a:prstGeom>
            </p:spPr>
          </p:pic>
        </mc:Fallback>
      </mc:AlternateContent>
      <p:sp>
        <p:nvSpPr>
          <p:cNvPr id="12" name="Oval 11">
            <a:extLst>
              <a:ext uri="{FF2B5EF4-FFF2-40B4-BE49-F238E27FC236}">
                <a16:creationId xmlns:a16="http://schemas.microsoft.com/office/drawing/2014/main" id="{C89D6774-1EF1-8B2A-C870-D19C24DAA003}"/>
              </a:ext>
            </a:extLst>
          </p:cNvPr>
          <p:cNvSpPr/>
          <p:nvPr/>
        </p:nvSpPr>
        <p:spPr>
          <a:xfrm>
            <a:off x="2560013" y="5357022"/>
            <a:ext cx="325231" cy="235909"/>
          </a:xfrm>
          <a:prstGeom prst="ellipse">
            <a:avLst/>
          </a:pr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3" name="Oval 12">
            <a:extLst>
              <a:ext uri="{FF2B5EF4-FFF2-40B4-BE49-F238E27FC236}">
                <a16:creationId xmlns:a16="http://schemas.microsoft.com/office/drawing/2014/main" id="{35BE4CAE-45CC-5755-7165-72C2D2A3B539}"/>
              </a:ext>
            </a:extLst>
          </p:cNvPr>
          <p:cNvSpPr/>
          <p:nvPr/>
        </p:nvSpPr>
        <p:spPr>
          <a:xfrm>
            <a:off x="2560013" y="4196389"/>
            <a:ext cx="325231" cy="235909"/>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Tree>
    <p:extLst>
      <p:ext uri="{BB962C8B-B14F-4D97-AF65-F5344CB8AC3E}">
        <p14:creationId xmlns:p14="http://schemas.microsoft.com/office/powerpoint/2010/main" val="243687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F5B0B6-6A2F-F655-7234-E2D545365981}"/>
              </a:ext>
            </a:extLst>
          </p:cNvPr>
          <p:cNvPicPr>
            <a:picLocks noChangeAspect="1"/>
          </p:cNvPicPr>
          <p:nvPr/>
        </p:nvPicPr>
        <p:blipFill>
          <a:blip r:embed="rId2"/>
          <a:stretch>
            <a:fillRect/>
          </a:stretch>
        </p:blipFill>
        <p:spPr>
          <a:xfrm>
            <a:off x="2560013" y="3816499"/>
            <a:ext cx="7071973" cy="2676376"/>
          </a:xfrm>
          <a:prstGeom prst="rect">
            <a:avLst/>
          </a:prstGeom>
        </p:spPr>
      </p:pic>
      <p:sp>
        <p:nvSpPr>
          <p:cNvPr id="2" name="Title 1">
            <a:extLst>
              <a:ext uri="{FF2B5EF4-FFF2-40B4-BE49-F238E27FC236}">
                <a16:creationId xmlns:a16="http://schemas.microsoft.com/office/drawing/2014/main" id="{8FD2A7B6-6E54-A557-47A8-E688119C4942}"/>
              </a:ext>
            </a:extLst>
          </p:cNvPr>
          <p:cNvSpPr>
            <a:spLocks noGrp="1"/>
          </p:cNvSpPr>
          <p:nvPr>
            <p:ph type="title"/>
          </p:nvPr>
        </p:nvSpPr>
        <p:spPr/>
        <p:txBody>
          <a:bodyPr/>
          <a:lstStyle/>
          <a:p>
            <a:r>
              <a:rPr lang="en-US" dirty="0"/>
              <a:t>Reduction</a:t>
            </a:r>
          </a:p>
        </p:txBody>
      </p:sp>
      <p:sp>
        <p:nvSpPr>
          <p:cNvPr id="3" name="Content Placeholder 2">
            <a:extLst>
              <a:ext uri="{FF2B5EF4-FFF2-40B4-BE49-F238E27FC236}">
                <a16:creationId xmlns:a16="http://schemas.microsoft.com/office/drawing/2014/main" id="{F337DCD4-C33C-1E34-7710-104B373079D3}"/>
              </a:ext>
            </a:extLst>
          </p:cNvPr>
          <p:cNvSpPr>
            <a:spLocks noGrp="1"/>
          </p:cNvSpPr>
          <p:nvPr>
            <p:ph idx="1"/>
          </p:nvPr>
        </p:nvSpPr>
        <p:spPr/>
        <p:txBody>
          <a:bodyPr/>
          <a:lstStyle/>
          <a:p>
            <a:pPr marL="0" indent="0">
              <a:buNone/>
            </a:pPr>
            <a:r>
              <a:rPr lang="en-US" dirty="0"/>
              <a:t>3.   Next,  assume that the Vertex Cover V’’ does exist with </a:t>
            </a:r>
            <a:br>
              <a:rPr lang="en-US" dirty="0"/>
            </a:br>
            <a:r>
              <a:rPr lang="en-US" dirty="0"/>
              <a:t>|V’’| = |V| - </a:t>
            </a:r>
            <a:r>
              <a:rPr lang="en-US" i="1" dirty="0"/>
              <a:t>k</a:t>
            </a:r>
            <a:r>
              <a:rPr lang="en-US" dirty="0"/>
              <a:t>, with V’’ containing all vertices not present in the clique V’. If V’’ exists, all edges of G’ must have at least one endpoint in V’’.</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012FB39-8A43-6F3A-B1D3-5BB622B01ADB}"/>
                  </a:ext>
                </a:extLst>
              </p14:cNvPr>
              <p14:cNvContentPartPr/>
              <p14:nvPr/>
            </p14:nvContentPartPr>
            <p14:xfrm>
              <a:off x="7037265" y="4453178"/>
              <a:ext cx="2347200" cy="948600"/>
            </p14:xfrm>
          </p:contentPart>
        </mc:Choice>
        <mc:Fallback xmlns="">
          <p:pic>
            <p:nvPicPr>
              <p:cNvPr id="4" name="Ink 3">
                <a:extLst>
                  <a:ext uri="{FF2B5EF4-FFF2-40B4-BE49-F238E27FC236}">
                    <a16:creationId xmlns:a16="http://schemas.microsoft.com/office/drawing/2014/main" id="{1012FB39-8A43-6F3A-B1D3-5BB622B01ADB}"/>
                  </a:ext>
                </a:extLst>
              </p:cNvPr>
              <p:cNvPicPr/>
              <p:nvPr/>
            </p:nvPicPr>
            <p:blipFill>
              <a:blip r:embed="rId4"/>
              <a:stretch>
                <a:fillRect/>
              </a:stretch>
            </p:blipFill>
            <p:spPr>
              <a:xfrm>
                <a:off x="7028265" y="4444178"/>
                <a:ext cx="2364840" cy="966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6B37D9D-AB2D-6328-DEFD-37A6E9221B1C}"/>
                  </a:ext>
                </a:extLst>
              </p14:cNvPr>
              <p14:cNvContentPartPr/>
              <p14:nvPr/>
            </p14:nvContentPartPr>
            <p14:xfrm>
              <a:off x="7052025" y="4432298"/>
              <a:ext cx="2332440" cy="942480"/>
            </p14:xfrm>
          </p:contentPart>
        </mc:Choice>
        <mc:Fallback xmlns="">
          <p:pic>
            <p:nvPicPr>
              <p:cNvPr id="5" name="Ink 4">
                <a:extLst>
                  <a:ext uri="{FF2B5EF4-FFF2-40B4-BE49-F238E27FC236}">
                    <a16:creationId xmlns:a16="http://schemas.microsoft.com/office/drawing/2014/main" id="{96B37D9D-AB2D-6328-DEFD-37A6E9221B1C}"/>
                  </a:ext>
                </a:extLst>
              </p:cNvPr>
              <p:cNvPicPr/>
              <p:nvPr/>
            </p:nvPicPr>
            <p:blipFill>
              <a:blip r:embed="rId6"/>
              <a:stretch>
                <a:fillRect/>
              </a:stretch>
            </p:blipFill>
            <p:spPr>
              <a:xfrm>
                <a:off x="7043025" y="4423658"/>
                <a:ext cx="2350080" cy="960120"/>
              </a:xfrm>
              <a:prstGeom prst="rect">
                <a:avLst/>
              </a:prstGeom>
            </p:spPr>
          </p:pic>
        </mc:Fallback>
      </mc:AlternateContent>
      <p:sp>
        <p:nvSpPr>
          <p:cNvPr id="6" name="Oval 5">
            <a:extLst>
              <a:ext uri="{FF2B5EF4-FFF2-40B4-BE49-F238E27FC236}">
                <a16:creationId xmlns:a16="http://schemas.microsoft.com/office/drawing/2014/main" id="{07ABF630-C2A0-F02A-59C6-4A7A3958B324}"/>
              </a:ext>
            </a:extLst>
          </p:cNvPr>
          <p:cNvSpPr/>
          <p:nvPr/>
        </p:nvSpPr>
        <p:spPr>
          <a:xfrm>
            <a:off x="9317824" y="5354072"/>
            <a:ext cx="325231" cy="235909"/>
          </a:xfrm>
          <a:prstGeom prst="ellipse">
            <a:avLst/>
          </a:pr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7" name="Oval 6">
            <a:extLst>
              <a:ext uri="{FF2B5EF4-FFF2-40B4-BE49-F238E27FC236}">
                <a16:creationId xmlns:a16="http://schemas.microsoft.com/office/drawing/2014/main" id="{BB8CDDE9-646F-C815-8D3D-4359FFF4BFFB}"/>
              </a:ext>
            </a:extLst>
          </p:cNvPr>
          <p:cNvSpPr/>
          <p:nvPr/>
        </p:nvSpPr>
        <p:spPr>
          <a:xfrm>
            <a:off x="9317824" y="4196389"/>
            <a:ext cx="325231" cy="235909"/>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80A421CF-EB00-A501-B2A8-F78DD1FB5AA5}"/>
                  </a:ext>
                </a:extLst>
              </p14:cNvPr>
              <p14:cNvContentPartPr/>
              <p14:nvPr/>
            </p14:nvContentPartPr>
            <p14:xfrm>
              <a:off x="8293823" y="4438360"/>
              <a:ext cx="1201680" cy="905400"/>
            </p14:xfrm>
          </p:contentPart>
        </mc:Choice>
        <mc:Fallback xmlns="">
          <p:pic>
            <p:nvPicPr>
              <p:cNvPr id="9" name="Ink 8">
                <a:extLst>
                  <a:ext uri="{FF2B5EF4-FFF2-40B4-BE49-F238E27FC236}">
                    <a16:creationId xmlns:a16="http://schemas.microsoft.com/office/drawing/2014/main" id="{80A421CF-EB00-A501-B2A8-F78DD1FB5AA5}"/>
                  </a:ext>
                </a:extLst>
              </p:cNvPr>
              <p:cNvPicPr/>
              <p:nvPr/>
            </p:nvPicPr>
            <p:blipFill>
              <a:blip r:embed="rId8"/>
              <a:stretch>
                <a:fillRect/>
              </a:stretch>
            </p:blipFill>
            <p:spPr>
              <a:xfrm>
                <a:off x="8284823" y="4429720"/>
                <a:ext cx="1219320" cy="923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7A91D872-CF31-9D37-90D2-6B82B125FB76}"/>
                  </a:ext>
                </a:extLst>
              </p14:cNvPr>
              <p14:cNvContentPartPr/>
              <p14:nvPr/>
            </p14:nvContentPartPr>
            <p14:xfrm>
              <a:off x="7021943" y="5570560"/>
              <a:ext cx="2303280" cy="360360"/>
            </p14:xfrm>
          </p:contentPart>
        </mc:Choice>
        <mc:Fallback xmlns="">
          <p:pic>
            <p:nvPicPr>
              <p:cNvPr id="10" name="Ink 9">
                <a:extLst>
                  <a:ext uri="{FF2B5EF4-FFF2-40B4-BE49-F238E27FC236}">
                    <a16:creationId xmlns:a16="http://schemas.microsoft.com/office/drawing/2014/main" id="{7A91D872-CF31-9D37-90D2-6B82B125FB76}"/>
                  </a:ext>
                </a:extLst>
              </p:cNvPr>
              <p:cNvPicPr/>
              <p:nvPr/>
            </p:nvPicPr>
            <p:blipFill>
              <a:blip r:embed="rId10"/>
              <a:stretch>
                <a:fillRect/>
              </a:stretch>
            </p:blipFill>
            <p:spPr>
              <a:xfrm>
                <a:off x="7013303" y="5561560"/>
                <a:ext cx="232092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CD9CB03F-84F2-C9C8-9622-80A7CF473556}"/>
                  </a:ext>
                </a:extLst>
              </p14:cNvPr>
              <p14:cNvContentPartPr/>
              <p14:nvPr/>
            </p14:nvContentPartPr>
            <p14:xfrm>
              <a:off x="9488303" y="4483000"/>
              <a:ext cx="360" cy="843840"/>
            </p14:xfrm>
          </p:contentPart>
        </mc:Choice>
        <mc:Fallback xmlns="">
          <p:pic>
            <p:nvPicPr>
              <p:cNvPr id="11" name="Ink 10">
                <a:extLst>
                  <a:ext uri="{FF2B5EF4-FFF2-40B4-BE49-F238E27FC236}">
                    <a16:creationId xmlns:a16="http://schemas.microsoft.com/office/drawing/2014/main" id="{CD9CB03F-84F2-C9C8-9622-80A7CF473556}"/>
                  </a:ext>
                </a:extLst>
              </p:cNvPr>
              <p:cNvPicPr/>
              <p:nvPr/>
            </p:nvPicPr>
            <p:blipFill>
              <a:blip r:embed="rId12"/>
              <a:stretch>
                <a:fillRect/>
              </a:stretch>
            </p:blipFill>
            <p:spPr>
              <a:xfrm>
                <a:off x="9479663" y="4474360"/>
                <a:ext cx="18000" cy="861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6EDFF99B-B68D-E2E3-D688-247FDC1BDBD9}"/>
                  </a:ext>
                </a:extLst>
              </p14:cNvPr>
              <p14:cNvContentPartPr/>
              <p14:nvPr/>
            </p14:nvContentPartPr>
            <p14:xfrm>
              <a:off x="9488303" y="4474000"/>
              <a:ext cx="360" cy="475200"/>
            </p14:xfrm>
          </p:contentPart>
        </mc:Choice>
        <mc:Fallback xmlns="">
          <p:pic>
            <p:nvPicPr>
              <p:cNvPr id="12" name="Ink 11">
                <a:extLst>
                  <a:ext uri="{FF2B5EF4-FFF2-40B4-BE49-F238E27FC236}">
                    <a16:creationId xmlns:a16="http://schemas.microsoft.com/office/drawing/2014/main" id="{6EDFF99B-B68D-E2E3-D688-247FDC1BDBD9}"/>
                  </a:ext>
                </a:extLst>
              </p:cNvPr>
              <p:cNvPicPr/>
              <p:nvPr/>
            </p:nvPicPr>
            <p:blipFill>
              <a:blip r:embed="rId14"/>
              <a:stretch>
                <a:fillRect/>
              </a:stretch>
            </p:blipFill>
            <p:spPr>
              <a:xfrm>
                <a:off x="9479663" y="4465000"/>
                <a:ext cx="18000" cy="492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CE10B874-9E54-9953-FA4A-52B5AF7D7F36}"/>
                  </a:ext>
                </a:extLst>
              </p14:cNvPr>
              <p14:cNvContentPartPr/>
              <p14:nvPr/>
            </p14:nvContentPartPr>
            <p14:xfrm>
              <a:off x="7066223" y="3825640"/>
              <a:ext cx="2234160" cy="497520"/>
            </p14:xfrm>
          </p:contentPart>
        </mc:Choice>
        <mc:Fallback xmlns="">
          <p:pic>
            <p:nvPicPr>
              <p:cNvPr id="13" name="Ink 12">
                <a:extLst>
                  <a:ext uri="{FF2B5EF4-FFF2-40B4-BE49-F238E27FC236}">
                    <a16:creationId xmlns:a16="http://schemas.microsoft.com/office/drawing/2014/main" id="{CE10B874-9E54-9953-FA4A-52B5AF7D7F36}"/>
                  </a:ext>
                </a:extLst>
              </p:cNvPr>
              <p:cNvPicPr/>
              <p:nvPr/>
            </p:nvPicPr>
            <p:blipFill>
              <a:blip r:embed="rId16"/>
              <a:stretch>
                <a:fillRect/>
              </a:stretch>
            </p:blipFill>
            <p:spPr>
              <a:xfrm>
                <a:off x="7057583" y="3817000"/>
                <a:ext cx="2251800" cy="515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B33B4424-1E66-44AA-5A69-2086607D414C}"/>
                  </a:ext>
                </a:extLst>
              </p14:cNvPr>
              <p14:cNvContentPartPr/>
              <p14:nvPr/>
            </p14:nvContentPartPr>
            <p14:xfrm>
              <a:off x="8321183" y="4476160"/>
              <a:ext cx="1180800" cy="889920"/>
            </p14:xfrm>
          </p:contentPart>
        </mc:Choice>
        <mc:Fallback xmlns="">
          <p:pic>
            <p:nvPicPr>
              <p:cNvPr id="14" name="Ink 13">
                <a:extLst>
                  <a:ext uri="{FF2B5EF4-FFF2-40B4-BE49-F238E27FC236}">
                    <a16:creationId xmlns:a16="http://schemas.microsoft.com/office/drawing/2014/main" id="{B33B4424-1E66-44AA-5A69-2086607D414C}"/>
                  </a:ext>
                </a:extLst>
              </p:cNvPr>
              <p:cNvPicPr/>
              <p:nvPr/>
            </p:nvPicPr>
            <p:blipFill>
              <a:blip r:embed="rId18"/>
              <a:stretch>
                <a:fillRect/>
              </a:stretch>
            </p:blipFill>
            <p:spPr>
              <a:xfrm>
                <a:off x="8312183" y="4467160"/>
                <a:ext cx="1198440" cy="907560"/>
              </a:xfrm>
              <a:prstGeom prst="rect">
                <a:avLst/>
              </a:prstGeom>
            </p:spPr>
          </p:pic>
        </mc:Fallback>
      </mc:AlternateContent>
    </p:spTree>
    <p:extLst>
      <p:ext uri="{BB962C8B-B14F-4D97-AF65-F5344CB8AC3E}">
        <p14:creationId xmlns:p14="http://schemas.microsoft.com/office/powerpoint/2010/main" val="50734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TotalTime>
  <Words>1339</Words>
  <Application>Microsoft Office PowerPoint</Application>
  <PresentationFormat>Widescreen</PresentationFormat>
  <Paragraphs>77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Lucida Console</vt:lpstr>
      <vt:lpstr>Office Theme</vt:lpstr>
      <vt:lpstr>Min Vertex Cover</vt:lpstr>
      <vt:lpstr>What is the Min Vertex Cover Problem?</vt:lpstr>
      <vt:lpstr>Decision and Optimization Problems</vt:lpstr>
      <vt:lpstr>Why is this Important?</vt:lpstr>
      <vt:lpstr>Certifier</vt:lpstr>
      <vt:lpstr>Reduction</vt:lpstr>
      <vt:lpstr>Reduction</vt:lpstr>
      <vt:lpstr>Reduction</vt:lpstr>
      <vt:lpstr>Reduction</vt:lpstr>
      <vt:lpstr>Reduction</vt:lpstr>
      <vt:lpstr>My Optimal Solution</vt:lpstr>
      <vt:lpstr>My Optimal Solution</vt:lpstr>
      <vt:lpstr>My Optimal Solution</vt:lpstr>
      <vt:lpstr>Runtime Analysis</vt:lpstr>
      <vt:lpstr>Runtime Analysis</vt:lpstr>
      <vt:lpstr>Empirical Runtime (Stepped)</vt:lpstr>
      <vt:lpstr>Empirical Runtime (Logarithmic)</vt:lpstr>
      <vt:lpstr>Examples</vt:lpstr>
      <vt:lpstr>Examples</vt:lpstr>
      <vt:lpstr>Examples</vt:lpstr>
      <vt:lpstr>Examples</vt:lpstr>
      <vt:lpstr>Optimal Solution Sources</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 Vertex Cover</dc:title>
  <dc:creator>Mary Potter</dc:creator>
  <cp:lastModifiedBy>Mary Potter</cp:lastModifiedBy>
  <cp:revision>18</cp:revision>
  <dcterms:created xsi:type="dcterms:W3CDTF">2023-12-11T05:25:01Z</dcterms:created>
  <dcterms:modified xsi:type="dcterms:W3CDTF">2023-12-11T09:27:37Z</dcterms:modified>
</cp:coreProperties>
</file>