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2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5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8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6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F93C2-0E15-CE61-7CD8-C757F58A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161" r="-1" b="603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A11C9-D758-CCA4-1541-48542A613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Much do Data Practitioners Get Paid?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FC0A3-B62D-7538-6A0D-276202507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446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DB7FC-CFA9-0CC0-F45B-13729ADA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EE127-34D1-DEE4-731E-EF4AEA0A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" y="92068"/>
            <a:ext cx="5079028" cy="303472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D4B839E-A1C6-DC38-3E36-A9E5F3F5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3" y="3015639"/>
            <a:ext cx="5294243" cy="35074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255C-F9B1-3C56-B63F-EE736F7E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545" y="2414298"/>
            <a:ext cx="5186561" cy="36331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ML/AI Engineers and data scientists are offered the highest salaries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And this tends to hold true across states</a:t>
            </a:r>
          </a:p>
          <a:p>
            <a:pPr>
              <a:lnSpc>
                <a:spcPct val="120000"/>
              </a:lnSpc>
            </a:pPr>
            <a:r>
              <a:rPr lang="en-US" sz="1100" dirty="0"/>
              <a:t>Analyst positions receive the lowest salaries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This also holds true across states</a:t>
            </a:r>
          </a:p>
          <a:p>
            <a:pPr>
              <a:lnSpc>
                <a:spcPct val="120000"/>
              </a:lnSpc>
            </a:pPr>
            <a:r>
              <a:rPr lang="en-US" sz="1100" dirty="0"/>
              <a:t>There appears to be variation in salaries across states for Statistician and Other roles</a:t>
            </a:r>
          </a:p>
          <a:p>
            <a:pPr>
              <a:lnSpc>
                <a:spcPct val="120000"/>
              </a:lnSpc>
            </a:pPr>
            <a:r>
              <a:rPr lang="en-US" sz="1100" dirty="0"/>
              <a:t>Overall, midwestern and southern states tend to pay the lowest salaries, overall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Coastal states tend to pay higher salaries, overall</a:t>
            </a:r>
          </a:p>
          <a:p>
            <a:pPr lvl="2">
              <a:lnSpc>
                <a:spcPct val="120000"/>
              </a:lnSpc>
            </a:pPr>
            <a:r>
              <a:rPr lang="en-US" sz="1100" dirty="0"/>
              <a:t>Likely based on local economic factors and varying demand for data roles </a:t>
            </a:r>
          </a:p>
          <a:p>
            <a:pPr lvl="3">
              <a:lnSpc>
                <a:spcPct val="120000"/>
              </a:lnSpc>
            </a:pPr>
            <a:r>
              <a:rPr lang="en-US" sz="1100" dirty="0"/>
              <a:t>For instance, New York and California are considered economic and tech-hubs, so it makes sense that they would have a higher demand for data-based roles and pay higher salaries for more technical roles</a:t>
            </a:r>
          </a:p>
        </p:txBody>
      </p:sp>
      <p:cxnSp>
        <p:nvCxnSpPr>
          <p:cNvPr id="33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0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0FCA-E7A0-5F27-7425-79B35C16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2160-2303-0DB5-3055-AB04E7B0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Data-based roles have been growing in demand throughout the past decade</a:t>
            </a:r>
          </a:p>
          <a:p>
            <a:r>
              <a:rPr lang="en-US" dirty="0"/>
              <a:t>This raises the question: in today’s data driven society</a:t>
            </a:r>
          </a:p>
          <a:p>
            <a:pPr lvl="1"/>
            <a:r>
              <a:rPr lang="en-US" dirty="0"/>
              <a:t>How much are data practitioners getting paid relative to their place of residence, role, and position?</a:t>
            </a:r>
          </a:p>
          <a:p>
            <a:endParaRPr lang="en-US" dirty="0"/>
          </a:p>
          <a:p>
            <a:r>
              <a:rPr lang="en-US" dirty="0"/>
              <a:t>To answer this question, I will use data sourced from Kaggle.com that uses Data-based job-openings mined from Ziprecruiter.com</a:t>
            </a:r>
          </a:p>
          <a:p>
            <a:pPr lvl="1"/>
            <a:r>
              <a:rPr lang="en-US" dirty="0"/>
              <a:t>https://www.kaggle.com/datasets/juanmerinobermejo/data-jobs-dataset/data?select=jobs.csv</a:t>
            </a:r>
          </a:p>
        </p:txBody>
      </p:sp>
    </p:spTree>
    <p:extLst>
      <p:ext uri="{BB962C8B-B14F-4D97-AF65-F5344CB8AC3E}">
        <p14:creationId xmlns:p14="http://schemas.microsoft.com/office/powerpoint/2010/main" val="61270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95C26E-0810-B61F-EA41-E490DD62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2" y="465934"/>
            <a:ext cx="9135750" cy="54490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6C11D8-161A-F543-F958-34BBF5C8004E}"/>
              </a:ext>
            </a:extLst>
          </p:cNvPr>
          <p:cNvSpPr txBox="1"/>
          <p:nvPr/>
        </p:nvSpPr>
        <p:spPr>
          <a:xfrm>
            <a:off x="8574157" y="768626"/>
            <a:ext cx="20872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Analysts appear to make the </a:t>
            </a:r>
            <a:r>
              <a:rPr lang="en-US" b="1" dirty="0"/>
              <a:t>least </a:t>
            </a:r>
            <a:r>
              <a:rPr lang="en-US" dirty="0"/>
              <a:t>compared to other data jobs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ML/AI Engineer roles appear to make the </a:t>
            </a:r>
            <a:r>
              <a:rPr lang="en-US" b="1" dirty="0"/>
              <a:t>most</a:t>
            </a:r>
          </a:p>
        </p:txBody>
      </p:sp>
    </p:spTree>
    <p:extLst>
      <p:ext uri="{BB962C8B-B14F-4D97-AF65-F5344CB8AC3E}">
        <p14:creationId xmlns:p14="http://schemas.microsoft.com/office/powerpoint/2010/main" val="270990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35DA-72E8-0E3A-F945-C80C75F3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an understanding of gross salary, we can look at how much data practitioners are being paid relative to their positions or experience</a:t>
            </a:r>
          </a:p>
        </p:txBody>
      </p:sp>
    </p:spTree>
    <p:extLst>
      <p:ext uri="{BB962C8B-B14F-4D97-AF65-F5344CB8AC3E}">
        <p14:creationId xmlns:p14="http://schemas.microsoft.com/office/powerpoint/2010/main" val="411214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5FD7B-9FDD-5EEB-6EC2-27A2FECB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60" y="834887"/>
            <a:ext cx="8096715" cy="4856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81890-28CD-95C0-4BA0-0D6478316155}"/>
              </a:ext>
            </a:extLst>
          </p:cNvPr>
          <p:cNvSpPr txBox="1"/>
          <p:nvPr/>
        </p:nvSpPr>
        <p:spPr>
          <a:xfrm>
            <a:off x="8825948" y="1013793"/>
            <a:ext cx="1828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Overall, Lead &amp; Senior roles receive the highest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Junior roles tend to receive the lowest, with the exception of those in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Interestingly, relative salary is rather proportional within ML/AI &amp; Data Science fields for Mid-level to Lead roles</a:t>
            </a:r>
          </a:p>
        </p:txBody>
      </p:sp>
    </p:spTree>
    <p:extLst>
      <p:ext uri="{BB962C8B-B14F-4D97-AF65-F5344CB8AC3E}">
        <p14:creationId xmlns:p14="http://schemas.microsoft.com/office/powerpoint/2010/main" val="287471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F33F-ACEC-2ED3-45E6-06072C1A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Across States?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5028-591F-39F9-0D6C-2E3D8CC4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let’s turn our attention to how salaries differ across the states</a:t>
            </a:r>
          </a:p>
        </p:txBody>
      </p:sp>
    </p:spTree>
    <p:extLst>
      <p:ext uri="{BB962C8B-B14F-4D97-AF65-F5344CB8AC3E}">
        <p14:creationId xmlns:p14="http://schemas.microsoft.com/office/powerpoint/2010/main" val="300783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F47FD-B2AC-1108-0C67-8484ED7D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88" y="420306"/>
            <a:ext cx="9126224" cy="5458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6833E5-0157-1A30-D1D6-E6C1DE9AD4F5}"/>
              </a:ext>
            </a:extLst>
          </p:cNvPr>
          <p:cNvSpPr txBox="1"/>
          <p:nvPr/>
        </p:nvSpPr>
        <p:spPr>
          <a:xfrm>
            <a:off x="8698396" y="294410"/>
            <a:ext cx="2007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Coastal states (i.e., New York and California) appear to receive higher salaries overall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Midwest States receive lower salaries</a:t>
            </a:r>
          </a:p>
        </p:txBody>
      </p:sp>
    </p:spTree>
    <p:extLst>
      <p:ext uri="{BB962C8B-B14F-4D97-AF65-F5344CB8AC3E}">
        <p14:creationId xmlns:p14="http://schemas.microsoft.com/office/powerpoint/2010/main" val="409245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A7F6-8297-0133-EEC7-AC3F3339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Which Roles Get Paid the Most Across States?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1DDA-C523-A77A-3444-DF6C3650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let’s take a look at the data practitioner roles that have the highest average salary by state</a:t>
            </a:r>
          </a:p>
        </p:txBody>
      </p:sp>
    </p:spTree>
    <p:extLst>
      <p:ext uri="{BB962C8B-B14F-4D97-AF65-F5344CB8AC3E}">
        <p14:creationId xmlns:p14="http://schemas.microsoft.com/office/powerpoint/2010/main" val="182013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D9DE0A-D5B4-E046-11A0-4440F4C9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669"/>
            <a:ext cx="8778555" cy="5817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F186CF-6CE8-A361-80E1-4EBA885E845E}"/>
              </a:ext>
            </a:extLst>
          </p:cNvPr>
          <p:cNvSpPr txBox="1"/>
          <p:nvPr/>
        </p:nvSpPr>
        <p:spPr>
          <a:xfrm>
            <a:off x="8778555" y="549031"/>
            <a:ext cx="19414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heatmap provides a sense of which states pay the most, on average, for data practitioner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ML/AI Engineer roles receive the highest salaries, overall, but several states in this sample do not have public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Analyst salaries are rather uniform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Overall, more affluent states California, NY, and Virginia tend to provide the highest salaries</a:t>
            </a:r>
          </a:p>
        </p:txBody>
      </p:sp>
    </p:spTree>
    <p:extLst>
      <p:ext uri="{BB962C8B-B14F-4D97-AF65-F5344CB8AC3E}">
        <p14:creationId xmlns:p14="http://schemas.microsoft.com/office/powerpoint/2010/main" val="3025566098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RegularSeed_2SEEDS">
      <a:dk1>
        <a:srgbClr val="000000"/>
      </a:dk1>
      <a:lt1>
        <a:srgbClr val="FFFFFF"/>
      </a:lt1>
      <a:dk2>
        <a:srgbClr val="412438"/>
      </a:dk2>
      <a:lt2>
        <a:srgbClr val="E2E8E4"/>
      </a:lt2>
      <a:accent1>
        <a:srgbClr val="B13B8E"/>
      </a:accent1>
      <a:accent2>
        <a:srgbClr val="B54DC3"/>
      </a:accent2>
      <a:accent3>
        <a:srgbClr val="C34D6F"/>
      </a:accent3>
      <a:accent4>
        <a:srgbClr val="42B13B"/>
      </a:accent4>
      <a:accent5>
        <a:srgbClr val="48B870"/>
      </a:accent5>
      <a:accent6>
        <a:srgbClr val="3BB196"/>
      </a:accent6>
      <a:hlink>
        <a:srgbClr val="31944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438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Elephant</vt:lpstr>
      <vt:lpstr>Univers Condensed</vt:lpstr>
      <vt:lpstr>MimeoVTI</vt:lpstr>
      <vt:lpstr>How Much do Data Practitioners Get Paid?</vt:lpstr>
      <vt:lpstr>Primary Question</vt:lpstr>
      <vt:lpstr>PowerPoint Presentation</vt:lpstr>
      <vt:lpstr>PowerPoint Presentation</vt:lpstr>
      <vt:lpstr>PowerPoint Presentation</vt:lpstr>
      <vt:lpstr>What About Across States?</vt:lpstr>
      <vt:lpstr>PowerPoint Presentation</vt:lpstr>
      <vt:lpstr>But Which Roles Get Paid the Most Across States?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Roland</dc:creator>
  <cp:lastModifiedBy>Matthew Roland</cp:lastModifiedBy>
  <cp:revision>3</cp:revision>
  <dcterms:created xsi:type="dcterms:W3CDTF">2024-10-25T00:27:31Z</dcterms:created>
  <dcterms:modified xsi:type="dcterms:W3CDTF">2024-10-27T19:01:43Z</dcterms:modified>
</cp:coreProperties>
</file>