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40" d="100"/>
          <a:sy n="140" d="100"/>
        </p:scale>
        <p:origin x="14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C4BA0-E988-48D4-9308-606057163197}"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6584B-D9FC-4461-A6C5-CC06C462DC57}" type="slidenum">
              <a:rPr lang="en-US" smtClean="0"/>
              <a:t>‹#›</a:t>
            </a:fld>
            <a:endParaRPr lang="en-US"/>
          </a:p>
        </p:txBody>
      </p:sp>
    </p:spTree>
    <p:extLst>
      <p:ext uri="{BB962C8B-B14F-4D97-AF65-F5344CB8AC3E}">
        <p14:creationId xmlns:p14="http://schemas.microsoft.com/office/powerpoint/2010/main" val="399858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note: Russia still does export certain resources to the U.S. in spite of the Russia-Ukraine war</a:t>
            </a:r>
          </a:p>
        </p:txBody>
      </p:sp>
      <p:sp>
        <p:nvSpPr>
          <p:cNvPr id="4" name="Slide Number Placeholder 3"/>
          <p:cNvSpPr>
            <a:spLocks noGrp="1"/>
          </p:cNvSpPr>
          <p:nvPr>
            <p:ph type="sldNum" sz="quarter" idx="5"/>
          </p:nvPr>
        </p:nvSpPr>
        <p:spPr/>
        <p:txBody>
          <a:bodyPr/>
          <a:lstStyle/>
          <a:p>
            <a:fld id="{5886584B-D9FC-4461-A6C5-CC06C462DC57}" type="slidenum">
              <a:rPr lang="en-US" smtClean="0"/>
              <a:t>7</a:t>
            </a:fld>
            <a:endParaRPr lang="en-US"/>
          </a:p>
        </p:txBody>
      </p:sp>
    </p:spTree>
    <p:extLst>
      <p:ext uri="{BB962C8B-B14F-4D97-AF65-F5344CB8AC3E}">
        <p14:creationId xmlns:p14="http://schemas.microsoft.com/office/powerpoint/2010/main" val="3918585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7891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4504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188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8583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3663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86046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83457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745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53904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35408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12/15/2024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848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12/15/2024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67729319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4DFB53-C7FE-4BC7-BA96-83262BE09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155AF-1BF3-871E-6395-C622D6E0F53A}"/>
              </a:ext>
            </a:extLst>
          </p:cNvPr>
          <p:cNvSpPr>
            <a:spLocks noGrp="1"/>
          </p:cNvSpPr>
          <p:nvPr>
            <p:ph type="ctrTitle"/>
          </p:nvPr>
        </p:nvSpPr>
        <p:spPr>
          <a:xfrm>
            <a:off x="1219200" y="461823"/>
            <a:ext cx="9334500" cy="771845"/>
          </a:xfrm>
        </p:spPr>
        <p:txBody>
          <a:bodyPr>
            <a:normAutofit/>
          </a:bodyPr>
          <a:lstStyle/>
          <a:p>
            <a:pPr algn="ctr"/>
            <a:r>
              <a:rPr lang="en-US" sz="3200" dirty="0"/>
              <a:t>U.S. Critical Mineral Import Reliance</a:t>
            </a:r>
          </a:p>
        </p:txBody>
      </p:sp>
      <p:sp>
        <p:nvSpPr>
          <p:cNvPr id="3" name="Subtitle 2">
            <a:extLst>
              <a:ext uri="{FF2B5EF4-FFF2-40B4-BE49-F238E27FC236}">
                <a16:creationId xmlns:a16="http://schemas.microsoft.com/office/drawing/2014/main" id="{0EE39CC1-899B-99CF-C9D4-04BB3CA2D78E}"/>
              </a:ext>
            </a:extLst>
          </p:cNvPr>
          <p:cNvSpPr>
            <a:spLocks noGrp="1"/>
          </p:cNvSpPr>
          <p:nvPr>
            <p:ph type="subTitle" idx="1"/>
          </p:nvPr>
        </p:nvSpPr>
        <p:spPr>
          <a:xfrm>
            <a:off x="1219200" y="1306948"/>
            <a:ext cx="9334500" cy="563187"/>
          </a:xfrm>
        </p:spPr>
        <p:txBody>
          <a:bodyPr>
            <a:normAutofit/>
          </a:bodyPr>
          <a:lstStyle/>
          <a:p>
            <a:endParaRPr lang="en-US" sz="1600"/>
          </a:p>
        </p:txBody>
      </p:sp>
      <p:pic>
        <p:nvPicPr>
          <p:cNvPr id="4" name="Picture 3">
            <a:extLst>
              <a:ext uri="{FF2B5EF4-FFF2-40B4-BE49-F238E27FC236}">
                <a16:creationId xmlns:a16="http://schemas.microsoft.com/office/drawing/2014/main" id="{C5CB5BB0-C346-86EE-81E4-3A2CC5A38795}"/>
              </a:ext>
            </a:extLst>
          </p:cNvPr>
          <p:cNvPicPr>
            <a:picLocks noChangeAspect="1"/>
          </p:cNvPicPr>
          <p:nvPr/>
        </p:nvPicPr>
        <p:blipFill>
          <a:blip r:embed="rId2"/>
          <a:srcRect t="16698" b="26443"/>
          <a:stretch/>
        </p:blipFill>
        <p:spPr>
          <a:xfrm>
            <a:off x="20" y="2064327"/>
            <a:ext cx="12191980" cy="4800600"/>
          </a:xfrm>
          <a:prstGeom prst="rect">
            <a:avLst/>
          </a:prstGeom>
        </p:spPr>
      </p:pic>
    </p:spTree>
    <p:extLst>
      <p:ext uri="{BB962C8B-B14F-4D97-AF65-F5344CB8AC3E}">
        <p14:creationId xmlns:p14="http://schemas.microsoft.com/office/powerpoint/2010/main" val="329522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A899-001E-9FD1-A129-B153B0FD4448}"/>
              </a:ext>
            </a:extLst>
          </p:cNvPr>
          <p:cNvSpPr>
            <a:spLocks noGrp="1"/>
          </p:cNvSpPr>
          <p:nvPr>
            <p:ph type="title"/>
          </p:nvPr>
        </p:nvSpPr>
        <p:spPr/>
        <p:txBody>
          <a:bodyPr/>
          <a:lstStyle/>
          <a:p>
            <a:pPr algn="ctr"/>
            <a:r>
              <a:rPr lang="en-US" dirty="0"/>
              <a:t>Critical Minerals &amp; Their Importance</a:t>
            </a:r>
          </a:p>
        </p:txBody>
      </p:sp>
      <p:sp>
        <p:nvSpPr>
          <p:cNvPr id="3" name="Content Placeholder 2">
            <a:extLst>
              <a:ext uri="{FF2B5EF4-FFF2-40B4-BE49-F238E27FC236}">
                <a16:creationId xmlns:a16="http://schemas.microsoft.com/office/drawing/2014/main" id="{2BB8B4BF-AFF4-014C-6419-AE159B583F08}"/>
              </a:ext>
            </a:extLst>
          </p:cNvPr>
          <p:cNvSpPr>
            <a:spLocks noGrp="1"/>
          </p:cNvSpPr>
          <p:nvPr>
            <p:ph idx="1"/>
          </p:nvPr>
        </p:nvSpPr>
        <p:spPr/>
        <p:txBody>
          <a:bodyPr>
            <a:normAutofit lnSpcReduction="10000"/>
          </a:bodyPr>
          <a:lstStyle/>
          <a:p>
            <a:r>
              <a:rPr lang="en-US" dirty="0"/>
              <a:t>Critical minerals represent a designation of commodities that are crucial for U.S. economic and manufacturing prosperity</a:t>
            </a:r>
          </a:p>
          <a:p>
            <a:pPr lvl="1"/>
            <a:r>
              <a:rPr lang="en-US" dirty="0"/>
              <a:t>These minerals are typically used for manufacturing of ubiquitous and critical products, such as batteries, semi-conductors, glass, LEDs, and a variety of other devices essential for research and development</a:t>
            </a:r>
          </a:p>
          <a:p>
            <a:pPr lvl="1"/>
            <a:endParaRPr lang="en-US" dirty="0"/>
          </a:p>
          <a:p>
            <a:r>
              <a:rPr lang="en-US" dirty="0"/>
              <a:t>Some of these critical minerals include</a:t>
            </a:r>
          </a:p>
          <a:p>
            <a:pPr lvl="1"/>
            <a:r>
              <a:rPr lang="en-US" dirty="0"/>
              <a:t>Bauxite</a:t>
            </a:r>
          </a:p>
          <a:p>
            <a:pPr lvl="1"/>
            <a:r>
              <a:rPr lang="en-US" dirty="0"/>
              <a:t>Palladium</a:t>
            </a:r>
          </a:p>
          <a:p>
            <a:pPr lvl="1"/>
            <a:r>
              <a:rPr lang="en-US" dirty="0"/>
              <a:t>Lithium</a:t>
            </a:r>
          </a:p>
          <a:p>
            <a:pPr lvl="1"/>
            <a:r>
              <a:rPr lang="en-US" dirty="0"/>
              <a:t>Titanium</a:t>
            </a:r>
          </a:p>
          <a:p>
            <a:pPr lvl="1"/>
            <a:r>
              <a:rPr lang="en-US" dirty="0"/>
              <a:t>And other rare earth minerals</a:t>
            </a:r>
          </a:p>
          <a:p>
            <a:endParaRPr lang="en-US" dirty="0"/>
          </a:p>
        </p:txBody>
      </p:sp>
    </p:spTree>
    <p:extLst>
      <p:ext uri="{BB962C8B-B14F-4D97-AF65-F5344CB8AC3E}">
        <p14:creationId xmlns:p14="http://schemas.microsoft.com/office/powerpoint/2010/main" val="45144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57EC-42D2-31C2-4C41-DF3335110E0F}"/>
              </a:ext>
            </a:extLst>
          </p:cNvPr>
          <p:cNvSpPr>
            <a:spLocks noGrp="1"/>
          </p:cNvSpPr>
          <p:nvPr>
            <p:ph type="title"/>
          </p:nvPr>
        </p:nvSpPr>
        <p:spPr/>
        <p:txBody>
          <a:bodyPr/>
          <a:lstStyle/>
          <a:p>
            <a:pPr algn="ctr"/>
            <a:r>
              <a:rPr lang="en-US" dirty="0"/>
              <a:t>U.S. Dependency on Trade for Critical Minerals</a:t>
            </a:r>
          </a:p>
        </p:txBody>
      </p:sp>
      <p:sp>
        <p:nvSpPr>
          <p:cNvPr id="3" name="Content Placeholder 2">
            <a:extLst>
              <a:ext uri="{FF2B5EF4-FFF2-40B4-BE49-F238E27FC236}">
                <a16:creationId xmlns:a16="http://schemas.microsoft.com/office/drawing/2014/main" id="{503B6B5F-D5C0-2427-2D54-310C1E4C37D8}"/>
              </a:ext>
            </a:extLst>
          </p:cNvPr>
          <p:cNvSpPr>
            <a:spLocks noGrp="1"/>
          </p:cNvSpPr>
          <p:nvPr>
            <p:ph idx="1"/>
          </p:nvPr>
        </p:nvSpPr>
        <p:spPr/>
        <p:txBody>
          <a:bodyPr>
            <a:normAutofit fontScale="92500" lnSpcReduction="20000"/>
          </a:bodyPr>
          <a:lstStyle/>
          <a:p>
            <a:r>
              <a:rPr lang="en-US" dirty="0"/>
              <a:t>The U.S. does not produce all of its own minerals and is thereby dependent on imports from trade partners</a:t>
            </a:r>
          </a:p>
          <a:p>
            <a:r>
              <a:rPr lang="en-US" dirty="0"/>
              <a:t>However, as we have seen throughout time, political tensions can rise and result in disruptions in trade</a:t>
            </a:r>
          </a:p>
          <a:p>
            <a:r>
              <a:rPr lang="en-US" dirty="0"/>
              <a:t>Clearly, large-scale disruptions in the trade of critical minerals would greatly impact the U.S. economy by resulting in</a:t>
            </a:r>
          </a:p>
          <a:p>
            <a:pPr lvl="1"/>
            <a:r>
              <a:rPr lang="en-US" dirty="0"/>
              <a:t>The inability to produce essential resources</a:t>
            </a:r>
          </a:p>
          <a:p>
            <a:pPr lvl="1"/>
            <a:r>
              <a:rPr lang="en-US" dirty="0"/>
              <a:t>Reliance on importing manufactured products rather than base minerals</a:t>
            </a:r>
          </a:p>
          <a:p>
            <a:pPr lvl="1"/>
            <a:r>
              <a:rPr lang="en-US" dirty="0"/>
              <a:t>Harm to U.S. manufacturing centers</a:t>
            </a:r>
          </a:p>
          <a:p>
            <a:pPr lvl="1"/>
            <a:endParaRPr lang="en-US" dirty="0"/>
          </a:p>
          <a:p>
            <a:r>
              <a:rPr lang="en-US" dirty="0"/>
              <a:t>Thus, it is necessary to critically examine the state of U.S. reliance on imports, the relationships among the U.S. and these various trade partners, and potential alternative sources of mineral acquisition in the event of disruptions</a:t>
            </a:r>
          </a:p>
          <a:p>
            <a:pPr lvl="1"/>
            <a:endParaRPr lang="en-US" dirty="0"/>
          </a:p>
          <a:p>
            <a:pPr lvl="1"/>
            <a:endParaRPr lang="en-US" dirty="0"/>
          </a:p>
          <a:p>
            <a:pPr algn="ctr"/>
            <a:endParaRPr lang="en-US" dirty="0"/>
          </a:p>
        </p:txBody>
      </p:sp>
    </p:spTree>
    <p:extLst>
      <p:ext uri="{BB962C8B-B14F-4D97-AF65-F5344CB8AC3E}">
        <p14:creationId xmlns:p14="http://schemas.microsoft.com/office/powerpoint/2010/main" val="298758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7319004" cy="2062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C7D42-2DB8-4CE8-FB9D-4B1D2220835A}"/>
              </a:ext>
            </a:extLst>
          </p:cNvPr>
          <p:cNvSpPr>
            <a:spLocks noGrp="1"/>
          </p:cNvSpPr>
          <p:nvPr>
            <p:ph type="title"/>
          </p:nvPr>
        </p:nvSpPr>
        <p:spPr>
          <a:xfrm>
            <a:off x="798173" y="403798"/>
            <a:ext cx="5678827" cy="1244765"/>
          </a:xfrm>
        </p:spPr>
        <p:txBody>
          <a:bodyPr vert="horz" lIns="91440" tIns="45720" rIns="91440" bIns="45720" rtlCol="0" anchor="ctr">
            <a:normAutofit/>
          </a:bodyPr>
          <a:lstStyle/>
          <a:p>
            <a:r>
              <a:rPr lang="en-US" b="1" kern="1200" dirty="0">
                <a:solidFill>
                  <a:schemeClr val="tx1"/>
                </a:solidFill>
                <a:latin typeface="+mj-lt"/>
                <a:ea typeface="+mj-ea"/>
                <a:cs typeface="+mj-cs"/>
              </a:rPr>
              <a:t>Primary Trade Affiliates for Critical Minerals</a:t>
            </a:r>
          </a:p>
        </p:txBody>
      </p:sp>
      <p:sp>
        <p:nvSpPr>
          <p:cNvPr id="6" name="TextBox 5">
            <a:extLst>
              <a:ext uri="{FF2B5EF4-FFF2-40B4-BE49-F238E27FC236}">
                <a16:creationId xmlns:a16="http://schemas.microsoft.com/office/drawing/2014/main" id="{900173D2-2AF8-3F74-874A-6DBFFD4C0FE2}"/>
              </a:ext>
            </a:extLst>
          </p:cNvPr>
          <p:cNvSpPr txBox="1"/>
          <p:nvPr/>
        </p:nvSpPr>
        <p:spPr>
          <a:xfrm>
            <a:off x="8115300" y="685800"/>
            <a:ext cx="3274280" cy="5508859"/>
          </a:xfrm>
          <a:prstGeom prst="rect">
            <a:avLst/>
          </a:prstGeom>
        </p:spPr>
        <p:txBody>
          <a:bodyPr vert="horz" lIns="91440" tIns="45720" rIns="91440" bIns="45720" rtlCol="0">
            <a:normAutofit fontScale="92500" lnSpcReduction="20000"/>
          </a:bodyPr>
          <a:lstStyle/>
          <a:p>
            <a:pPr marL="285750" indent="-228600">
              <a:lnSpc>
                <a:spcPct val="120000"/>
              </a:lnSpc>
              <a:spcAft>
                <a:spcPts val="600"/>
              </a:spcAft>
              <a:buFont typeface="Arial" panose="020B0604020202020204" pitchFamily="34" charset="0"/>
              <a:buChar char="•"/>
            </a:pPr>
            <a:r>
              <a:rPr lang="en-US" dirty="0"/>
              <a:t>The following map shows the most primary sources of critical minerals for the U.S.</a:t>
            </a:r>
          </a:p>
          <a:p>
            <a:pPr marL="285750" indent="-228600">
              <a:lnSpc>
                <a:spcPct val="120000"/>
              </a:lnSpc>
              <a:spcAft>
                <a:spcPts val="600"/>
              </a:spcAft>
              <a:buFont typeface="Arial" panose="020B0604020202020204" pitchFamily="34" charset="0"/>
              <a:buChar char="•"/>
            </a:pPr>
            <a:r>
              <a:rPr lang="en-US" dirty="0"/>
              <a:t>As shown, the U.S. tends to trade with allies and neutral parties</a:t>
            </a:r>
          </a:p>
          <a:p>
            <a:pPr marL="285750" indent="-228600">
              <a:lnSpc>
                <a:spcPct val="120000"/>
              </a:lnSpc>
              <a:spcAft>
                <a:spcPts val="600"/>
              </a:spcAft>
              <a:buFont typeface="Arial" panose="020B0604020202020204" pitchFamily="34" charset="0"/>
              <a:buChar char="•"/>
            </a:pPr>
            <a:r>
              <a:rPr lang="en-US" dirty="0"/>
              <a:t>However, the U.S. also trades with parties that it has had tensions with in the past and currently</a:t>
            </a:r>
          </a:p>
          <a:p>
            <a:pPr marL="742950" lvl="1" indent="-228600">
              <a:lnSpc>
                <a:spcPct val="120000"/>
              </a:lnSpc>
              <a:spcAft>
                <a:spcPts val="600"/>
              </a:spcAft>
              <a:buFont typeface="Arial" panose="020B0604020202020204" pitchFamily="34" charset="0"/>
              <a:buChar char="•"/>
            </a:pPr>
            <a:r>
              <a:rPr lang="en-US" dirty="0"/>
              <a:t>Such as China and Russia</a:t>
            </a:r>
          </a:p>
          <a:p>
            <a:pPr marL="742950" lvl="1" indent="-228600">
              <a:lnSpc>
                <a:spcPct val="120000"/>
              </a:lnSpc>
              <a:spcAft>
                <a:spcPts val="600"/>
              </a:spcAft>
              <a:buFont typeface="Arial" panose="020B0604020202020204" pitchFamily="34" charset="0"/>
              <a:buChar char="•"/>
            </a:pPr>
            <a:endParaRPr lang="en-US" dirty="0"/>
          </a:p>
          <a:p>
            <a:pPr marL="285750" indent="-228600">
              <a:lnSpc>
                <a:spcPct val="120000"/>
              </a:lnSpc>
              <a:spcAft>
                <a:spcPts val="600"/>
              </a:spcAft>
              <a:buFont typeface="Arial" panose="020B0604020202020204" pitchFamily="34" charset="0"/>
              <a:buChar char="•"/>
            </a:pPr>
            <a:r>
              <a:rPr lang="en-US" dirty="0"/>
              <a:t>Next, we should examine the state of U.S. dependence on these countries’ mineral imports and the types of minerals they source.</a:t>
            </a:r>
          </a:p>
          <a:p>
            <a:pPr marL="742950" lvl="1" indent="-228600">
              <a:lnSpc>
                <a:spcPct val="120000"/>
              </a:lnSpc>
              <a:spcAft>
                <a:spcPts val="600"/>
              </a:spcAft>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A9933F7B-F9A5-F601-0EF3-F7EE8847A890}"/>
              </a:ext>
            </a:extLst>
          </p:cNvPr>
          <p:cNvPicPr>
            <a:picLocks noChangeAspect="1"/>
          </p:cNvPicPr>
          <p:nvPr/>
        </p:nvPicPr>
        <p:blipFill>
          <a:blip r:embed="rId2"/>
          <a:stretch>
            <a:fillRect/>
          </a:stretch>
        </p:blipFill>
        <p:spPr>
          <a:xfrm>
            <a:off x="247027" y="2052361"/>
            <a:ext cx="7468223" cy="4805639"/>
          </a:xfrm>
          <a:prstGeom prst="rect">
            <a:avLst/>
          </a:prstGeom>
        </p:spPr>
      </p:pic>
    </p:spTree>
    <p:extLst>
      <p:ext uri="{BB962C8B-B14F-4D97-AF65-F5344CB8AC3E}">
        <p14:creationId xmlns:p14="http://schemas.microsoft.com/office/powerpoint/2010/main" val="404421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7CDC-5449-F59B-B3CA-A320692F7E64}"/>
              </a:ext>
            </a:extLst>
          </p:cNvPr>
          <p:cNvSpPr>
            <a:spLocks noGrp="1"/>
          </p:cNvSpPr>
          <p:nvPr>
            <p:ph type="title"/>
          </p:nvPr>
        </p:nvSpPr>
        <p:spPr/>
        <p:txBody>
          <a:bodyPr>
            <a:normAutofit/>
          </a:bodyPr>
          <a:lstStyle/>
          <a:p>
            <a:pPr algn="ctr"/>
            <a:r>
              <a:rPr lang="en-US" dirty="0"/>
              <a:t>Which Primary Sources is the U.S. Most Reliant Upon?</a:t>
            </a:r>
          </a:p>
        </p:txBody>
      </p:sp>
      <p:pic>
        <p:nvPicPr>
          <p:cNvPr id="5" name="Picture 4">
            <a:extLst>
              <a:ext uri="{FF2B5EF4-FFF2-40B4-BE49-F238E27FC236}">
                <a16:creationId xmlns:a16="http://schemas.microsoft.com/office/drawing/2014/main" id="{31FFB6F6-3DD1-ED27-2804-8F5ADA6318E9}"/>
              </a:ext>
            </a:extLst>
          </p:cNvPr>
          <p:cNvPicPr>
            <a:picLocks noChangeAspect="1"/>
          </p:cNvPicPr>
          <p:nvPr/>
        </p:nvPicPr>
        <p:blipFill>
          <a:blip r:embed="rId2"/>
          <a:stretch>
            <a:fillRect/>
          </a:stretch>
        </p:blipFill>
        <p:spPr>
          <a:xfrm>
            <a:off x="0" y="1344304"/>
            <a:ext cx="8754804" cy="5513696"/>
          </a:xfrm>
          <a:prstGeom prst="rect">
            <a:avLst/>
          </a:prstGeom>
        </p:spPr>
      </p:pic>
      <p:sp>
        <p:nvSpPr>
          <p:cNvPr id="6" name="TextBox 5">
            <a:extLst>
              <a:ext uri="{FF2B5EF4-FFF2-40B4-BE49-F238E27FC236}">
                <a16:creationId xmlns:a16="http://schemas.microsoft.com/office/drawing/2014/main" id="{A58B8D2E-1DFD-18FD-9ACB-E2D4EEF7A6E5}"/>
              </a:ext>
            </a:extLst>
          </p:cNvPr>
          <p:cNvSpPr txBox="1"/>
          <p:nvPr/>
        </p:nvSpPr>
        <p:spPr>
          <a:xfrm>
            <a:off x="9014346" y="1937982"/>
            <a:ext cx="287967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this graph, the U.S. tends to rely on minerals sourced from allies and countries with neutral/friendly affiliations</a:t>
            </a:r>
          </a:p>
          <a:p>
            <a:pPr marL="285750" indent="-285750">
              <a:buFont typeface="Arial" panose="020B0604020202020204" pitchFamily="34" charset="0"/>
              <a:buChar char="•"/>
            </a:pPr>
            <a:r>
              <a:rPr lang="en-US" dirty="0"/>
              <a:t>However, it is notable that the U.S. is has a high net dependent on minerals imported from China, a notable economic competitor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007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7319004" cy="2062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5BF16-DFB2-1F1B-32A9-BA5EC93203AB}"/>
              </a:ext>
            </a:extLst>
          </p:cNvPr>
          <p:cNvSpPr>
            <a:spLocks noGrp="1"/>
          </p:cNvSpPr>
          <p:nvPr>
            <p:ph type="title"/>
          </p:nvPr>
        </p:nvSpPr>
        <p:spPr>
          <a:xfrm>
            <a:off x="798173" y="403798"/>
            <a:ext cx="5678827" cy="1244765"/>
          </a:xfrm>
        </p:spPr>
        <p:txBody>
          <a:bodyPr vert="horz" lIns="91440" tIns="45720" rIns="91440" bIns="45720" rtlCol="0" anchor="ctr">
            <a:normAutofit/>
          </a:bodyPr>
          <a:lstStyle/>
          <a:p>
            <a:r>
              <a:rPr lang="en-US" b="1" kern="1200">
                <a:solidFill>
                  <a:schemeClr val="tx1"/>
                </a:solidFill>
                <a:latin typeface="+mj-lt"/>
                <a:ea typeface="+mj-ea"/>
                <a:cs typeface="+mj-cs"/>
              </a:rPr>
              <a:t>Mineral Import Reliance by Trade Partner Affiliation</a:t>
            </a:r>
          </a:p>
        </p:txBody>
      </p:sp>
      <p:sp>
        <p:nvSpPr>
          <p:cNvPr id="6" name="TextBox 5">
            <a:extLst>
              <a:ext uri="{FF2B5EF4-FFF2-40B4-BE49-F238E27FC236}">
                <a16:creationId xmlns:a16="http://schemas.microsoft.com/office/drawing/2014/main" id="{FEA26BEB-1727-65AB-AD96-147325F6C7EC}"/>
              </a:ext>
            </a:extLst>
          </p:cNvPr>
          <p:cNvSpPr txBox="1"/>
          <p:nvPr/>
        </p:nvSpPr>
        <p:spPr>
          <a:xfrm>
            <a:off x="8115300" y="685800"/>
            <a:ext cx="3274280" cy="5508859"/>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dirty="0"/>
              <a:t>This chart shows U.S. import reliance based on mineral consumption, production, and trade</a:t>
            </a:r>
          </a:p>
          <a:p>
            <a:pPr marL="285750" indent="-228600">
              <a:lnSpc>
                <a:spcPct val="110000"/>
              </a:lnSpc>
              <a:spcAft>
                <a:spcPts val="600"/>
              </a:spcAft>
              <a:buFont typeface="Arial" panose="020B0604020202020204" pitchFamily="34" charset="0"/>
              <a:buChar char="•"/>
            </a:pPr>
            <a:r>
              <a:rPr lang="en-US" dirty="0"/>
              <a:t>As we can see, while much of U.S. primary importers are countries with more positive relationships, a lot of critical resources are primarily supplied by countries that may have a less favorable relationship with the U.S.</a:t>
            </a:r>
          </a:p>
          <a:p>
            <a:pPr marL="285750" indent="-228600">
              <a:lnSpc>
                <a:spcPct val="110000"/>
              </a:lnSpc>
              <a:spcAft>
                <a:spcPts val="600"/>
              </a:spcAft>
              <a:buFont typeface="Arial" panose="020B0604020202020204" pitchFamily="34" charset="0"/>
              <a:buChar char="•"/>
            </a:pPr>
            <a:r>
              <a:rPr lang="en-US" dirty="0"/>
              <a:t>In addition, many of these minerals appear to be very important, based on the import reliance shown </a:t>
            </a:r>
          </a:p>
          <a:p>
            <a:pPr marL="285750" indent="-228600">
              <a:lnSpc>
                <a:spcPct val="110000"/>
              </a:lnSpc>
              <a:spcAft>
                <a:spcPts val="600"/>
              </a:spcAft>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9F447F7D-AA7C-1664-1603-2B4B2C102080}"/>
              </a:ext>
            </a:extLst>
          </p:cNvPr>
          <p:cNvPicPr>
            <a:picLocks noChangeAspect="1"/>
          </p:cNvPicPr>
          <p:nvPr/>
        </p:nvPicPr>
        <p:blipFill>
          <a:blip r:embed="rId2"/>
          <a:srcRect r="1746"/>
          <a:stretch/>
        </p:blipFill>
        <p:spPr>
          <a:xfrm>
            <a:off x="20" y="2057400"/>
            <a:ext cx="7312859" cy="4800600"/>
          </a:xfrm>
          <a:prstGeom prst="rect">
            <a:avLst/>
          </a:prstGeom>
        </p:spPr>
      </p:pic>
      <p:sp>
        <p:nvSpPr>
          <p:cNvPr id="13" name="Rectangle 12">
            <a:extLst>
              <a:ext uri="{FF2B5EF4-FFF2-40B4-BE49-F238E27FC236}">
                <a16:creationId xmlns:a16="http://schemas.microsoft.com/office/drawing/2014/main" id="{5FEBE60A-9239-1D64-4104-D2010B9AFC08}"/>
              </a:ext>
            </a:extLst>
          </p:cNvPr>
          <p:cNvSpPr/>
          <p:nvPr/>
        </p:nvSpPr>
        <p:spPr>
          <a:xfrm>
            <a:off x="1568450" y="3600450"/>
            <a:ext cx="4597400" cy="1320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7319004" cy="2062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0D4C0-8D8C-F7BE-588C-4091DB7DA97B}"/>
              </a:ext>
            </a:extLst>
          </p:cNvPr>
          <p:cNvSpPr>
            <a:spLocks noGrp="1"/>
          </p:cNvSpPr>
          <p:nvPr>
            <p:ph type="title"/>
          </p:nvPr>
        </p:nvSpPr>
        <p:spPr>
          <a:xfrm>
            <a:off x="798173" y="403798"/>
            <a:ext cx="5678827" cy="1244765"/>
          </a:xfrm>
        </p:spPr>
        <p:txBody>
          <a:bodyPr vert="horz" lIns="91440" tIns="45720" rIns="91440" bIns="45720" rtlCol="0" anchor="ctr">
            <a:normAutofit/>
          </a:bodyPr>
          <a:lstStyle/>
          <a:p>
            <a:r>
              <a:rPr lang="en-US" b="1" kern="1200">
                <a:solidFill>
                  <a:schemeClr val="tx1"/>
                </a:solidFill>
                <a:latin typeface="+mj-lt"/>
                <a:ea typeface="+mj-ea"/>
                <a:cs typeface="+mj-cs"/>
              </a:rPr>
              <a:t>Which Minerals are Traded by Competitor Countries?</a:t>
            </a:r>
          </a:p>
        </p:txBody>
      </p:sp>
      <p:sp>
        <p:nvSpPr>
          <p:cNvPr id="6" name="TextBox 5">
            <a:extLst>
              <a:ext uri="{FF2B5EF4-FFF2-40B4-BE49-F238E27FC236}">
                <a16:creationId xmlns:a16="http://schemas.microsoft.com/office/drawing/2014/main" id="{E598204C-3AD9-7830-B58C-5102FD5B9A50}"/>
              </a:ext>
            </a:extLst>
          </p:cNvPr>
          <p:cNvSpPr txBox="1"/>
          <p:nvPr/>
        </p:nvSpPr>
        <p:spPr>
          <a:xfrm>
            <a:off x="8115300" y="685800"/>
            <a:ext cx="3274280" cy="5508859"/>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dirty="0"/>
              <a:t>The following critical minerals are traded by competitor countries</a:t>
            </a:r>
          </a:p>
          <a:p>
            <a:pPr marL="285750" indent="-228600">
              <a:lnSpc>
                <a:spcPct val="110000"/>
              </a:lnSpc>
              <a:spcAft>
                <a:spcPts val="600"/>
              </a:spcAft>
              <a:buFont typeface="Arial" panose="020B0604020202020204" pitchFamily="34" charset="0"/>
              <a:buChar char="•"/>
            </a:pPr>
            <a:r>
              <a:rPr lang="en-US" dirty="0"/>
              <a:t>Clearly, disruption with these countries could lead to difficulties in supplying these key resources</a:t>
            </a:r>
          </a:p>
          <a:p>
            <a:pPr marL="742950" lvl="1" indent="-228600">
              <a:lnSpc>
                <a:spcPct val="110000"/>
              </a:lnSpc>
              <a:spcAft>
                <a:spcPts val="600"/>
              </a:spcAft>
              <a:buFont typeface="Arial" panose="020B0604020202020204" pitchFamily="34" charset="0"/>
              <a:buChar char="•"/>
            </a:pPr>
            <a:r>
              <a:rPr lang="en-US" dirty="0"/>
              <a:t>Russia is especially of note, considering the current geopolitical situation</a:t>
            </a:r>
          </a:p>
          <a:p>
            <a:pPr marL="742950" lvl="1" indent="-228600">
              <a:lnSpc>
                <a:spcPct val="110000"/>
              </a:lnSpc>
              <a:spcAft>
                <a:spcPts val="600"/>
              </a:spcAft>
              <a:buFont typeface="Arial" panose="020B0604020202020204" pitchFamily="34" charset="0"/>
              <a:buChar char="•"/>
            </a:pPr>
            <a:endParaRPr lang="en-US" dirty="0"/>
          </a:p>
          <a:p>
            <a:pPr marL="285750" indent="-228600">
              <a:lnSpc>
                <a:spcPct val="110000"/>
              </a:lnSpc>
              <a:spcAft>
                <a:spcPts val="600"/>
              </a:spcAft>
              <a:buFont typeface="Arial" panose="020B0604020202020204" pitchFamily="34" charset="0"/>
              <a:buChar char="•"/>
            </a:pPr>
            <a:r>
              <a:rPr lang="en-US" dirty="0"/>
              <a:t>This raises the question of which sources the U.S. can rely on if trade is completely disrupted with these countries</a:t>
            </a:r>
          </a:p>
        </p:txBody>
      </p:sp>
      <p:pic>
        <p:nvPicPr>
          <p:cNvPr id="5" name="Picture 4">
            <a:extLst>
              <a:ext uri="{FF2B5EF4-FFF2-40B4-BE49-F238E27FC236}">
                <a16:creationId xmlns:a16="http://schemas.microsoft.com/office/drawing/2014/main" id="{C2FC8DAF-4CE0-4EE3-EF64-5E6E7986B24F}"/>
              </a:ext>
            </a:extLst>
          </p:cNvPr>
          <p:cNvPicPr>
            <a:picLocks noChangeAspect="1"/>
          </p:cNvPicPr>
          <p:nvPr/>
        </p:nvPicPr>
        <p:blipFill>
          <a:blip r:embed="rId3"/>
          <a:srcRect r="1746"/>
          <a:stretch/>
        </p:blipFill>
        <p:spPr>
          <a:xfrm>
            <a:off x="20" y="2057400"/>
            <a:ext cx="7312859" cy="4800600"/>
          </a:xfrm>
          <a:prstGeom prst="rect">
            <a:avLst/>
          </a:prstGeom>
        </p:spPr>
      </p:pic>
    </p:spTree>
    <p:extLst>
      <p:ext uri="{BB962C8B-B14F-4D97-AF65-F5344CB8AC3E}">
        <p14:creationId xmlns:p14="http://schemas.microsoft.com/office/powerpoint/2010/main" val="310673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7319004" cy="2062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BDC15-EE6F-4D29-6195-04D7194EF05E}"/>
              </a:ext>
            </a:extLst>
          </p:cNvPr>
          <p:cNvSpPr>
            <a:spLocks noGrp="1"/>
          </p:cNvSpPr>
          <p:nvPr>
            <p:ph type="title"/>
          </p:nvPr>
        </p:nvSpPr>
        <p:spPr>
          <a:xfrm>
            <a:off x="798173" y="403798"/>
            <a:ext cx="5678827" cy="1244765"/>
          </a:xfrm>
        </p:spPr>
        <p:txBody>
          <a:bodyPr vert="horz" lIns="91440" tIns="45720" rIns="91440" bIns="45720" rtlCol="0" anchor="ctr">
            <a:normAutofit/>
          </a:bodyPr>
          <a:lstStyle/>
          <a:p>
            <a:pPr>
              <a:lnSpc>
                <a:spcPct val="90000"/>
              </a:lnSpc>
            </a:pPr>
            <a:r>
              <a:rPr lang="en-US" sz="2700" b="1" kern="1200">
                <a:solidFill>
                  <a:schemeClr val="tx1"/>
                </a:solidFill>
                <a:latin typeface="+mj-lt"/>
                <a:ea typeface="+mj-ea"/>
                <a:cs typeface="+mj-cs"/>
              </a:rPr>
              <a:t>Alternative Sources of Acquisition for These Critical Minerals</a:t>
            </a:r>
          </a:p>
        </p:txBody>
      </p:sp>
      <p:sp>
        <p:nvSpPr>
          <p:cNvPr id="11" name="TextBox 10">
            <a:extLst>
              <a:ext uri="{FF2B5EF4-FFF2-40B4-BE49-F238E27FC236}">
                <a16:creationId xmlns:a16="http://schemas.microsoft.com/office/drawing/2014/main" id="{3B33368C-922E-385D-215F-419372A1642B}"/>
              </a:ext>
            </a:extLst>
          </p:cNvPr>
          <p:cNvSpPr txBox="1"/>
          <p:nvPr/>
        </p:nvSpPr>
        <p:spPr>
          <a:xfrm>
            <a:off x="8115300" y="685800"/>
            <a:ext cx="3274280" cy="5508859"/>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dirty="0"/>
              <a:t>Even in the event of disruptions in trade with Russia or China</a:t>
            </a:r>
          </a:p>
          <a:p>
            <a:pPr marL="742950" lvl="1" indent="-228600">
              <a:lnSpc>
                <a:spcPct val="120000"/>
              </a:lnSpc>
              <a:spcAft>
                <a:spcPts val="600"/>
              </a:spcAft>
              <a:buFont typeface="Arial" panose="020B0604020202020204" pitchFamily="34" charset="0"/>
              <a:buChar char="•"/>
            </a:pPr>
            <a:r>
              <a:rPr lang="en-US" dirty="0"/>
              <a:t>The U.S. has other reliable sources of trade to acquire these minerals and limit economic disruption</a:t>
            </a:r>
          </a:p>
        </p:txBody>
      </p:sp>
      <p:pic>
        <p:nvPicPr>
          <p:cNvPr id="9" name="Picture 8">
            <a:extLst>
              <a:ext uri="{FF2B5EF4-FFF2-40B4-BE49-F238E27FC236}">
                <a16:creationId xmlns:a16="http://schemas.microsoft.com/office/drawing/2014/main" id="{DBEC6274-76FE-FDEB-6A2B-5D812FB54089}"/>
              </a:ext>
            </a:extLst>
          </p:cNvPr>
          <p:cNvPicPr>
            <a:picLocks noChangeAspect="1"/>
          </p:cNvPicPr>
          <p:nvPr/>
        </p:nvPicPr>
        <p:blipFill>
          <a:blip r:embed="rId2"/>
          <a:srcRect r="-1" b="2020"/>
          <a:stretch/>
        </p:blipFill>
        <p:spPr>
          <a:xfrm>
            <a:off x="20" y="2057400"/>
            <a:ext cx="7312859" cy="4800600"/>
          </a:xfrm>
          <a:prstGeom prst="rect">
            <a:avLst/>
          </a:prstGeom>
        </p:spPr>
      </p:pic>
    </p:spTree>
    <p:extLst>
      <p:ext uri="{BB962C8B-B14F-4D97-AF65-F5344CB8AC3E}">
        <p14:creationId xmlns:p14="http://schemas.microsoft.com/office/powerpoint/2010/main" val="367436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BD7C99-4103-447C-B6DF-3AE419B32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8DF25-9E75-3479-9DE3-103C84718D89}"/>
              </a:ext>
            </a:extLst>
          </p:cNvPr>
          <p:cNvSpPr>
            <a:spLocks noGrp="1"/>
          </p:cNvSpPr>
          <p:nvPr>
            <p:ph type="title"/>
          </p:nvPr>
        </p:nvSpPr>
        <p:spPr>
          <a:xfrm>
            <a:off x="1219201" y="685800"/>
            <a:ext cx="3657599" cy="2414860"/>
          </a:xfrm>
        </p:spPr>
        <p:txBody>
          <a:bodyPr anchor="t">
            <a:normAutofit/>
          </a:bodyPr>
          <a:lstStyle/>
          <a:p>
            <a:r>
              <a:rPr lang="en-US" dirty="0"/>
              <a:t>Conclusions</a:t>
            </a:r>
            <a:endParaRPr lang="en-US"/>
          </a:p>
        </p:txBody>
      </p:sp>
      <p:sp>
        <p:nvSpPr>
          <p:cNvPr id="3" name="Content Placeholder 2">
            <a:extLst>
              <a:ext uri="{FF2B5EF4-FFF2-40B4-BE49-F238E27FC236}">
                <a16:creationId xmlns:a16="http://schemas.microsoft.com/office/drawing/2014/main" id="{33142F0F-F2F3-0AB3-BF95-99EFA2513BF9}"/>
              </a:ext>
            </a:extLst>
          </p:cNvPr>
          <p:cNvSpPr>
            <a:spLocks noGrp="1"/>
          </p:cNvSpPr>
          <p:nvPr>
            <p:ph idx="1"/>
          </p:nvPr>
        </p:nvSpPr>
        <p:spPr>
          <a:xfrm>
            <a:off x="6096001" y="685800"/>
            <a:ext cx="4632960" cy="2765659"/>
          </a:xfrm>
        </p:spPr>
        <p:txBody>
          <a:bodyPr>
            <a:normAutofit lnSpcReduction="10000"/>
          </a:bodyPr>
          <a:lstStyle/>
          <a:p>
            <a:pPr>
              <a:lnSpc>
                <a:spcPct val="110000"/>
              </a:lnSpc>
            </a:pPr>
            <a:r>
              <a:rPr lang="en-US" sz="1400"/>
              <a:t>While the U.S. has many trade agreements with allied and neutral countries</a:t>
            </a:r>
          </a:p>
          <a:p>
            <a:pPr lvl="1">
              <a:lnSpc>
                <a:spcPct val="110000"/>
              </a:lnSpc>
            </a:pPr>
            <a:r>
              <a:rPr lang="en-US" sz="1400"/>
              <a:t>There is still a heavy dependence on potential competitors, such as China</a:t>
            </a:r>
          </a:p>
          <a:p>
            <a:pPr lvl="1">
              <a:lnSpc>
                <a:spcPct val="110000"/>
              </a:lnSpc>
            </a:pPr>
            <a:r>
              <a:rPr lang="en-US" sz="1400"/>
              <a:t>Disruption in trade with China could result in economic pitfalls</a:t>
            </a:r>
          </a:p>
          <a:p>
            <a:pPr>
              <a:lnSpc>
                <a:spcPct val="110000"/>
              </a:lnSpc>
            </a:pPr>
            <a:endParaRPr lang="en-US" sz="1400"/>
          </a:p>
          <a:p>
            <a:pPr>
              <a:lnSpc>
                <a:spcPct val="110000"/>
              </a:lnSpc>
            </a:pPr>
            <a:r>
              <a:rPr lang="en-US" sz="1400"/>
              <a:t>However, there are alternatives that the U.S. could increase trade with to mitigate losses and facilitate continued manufacturing</a:t>
            </a:r>
          </a:p>
        </p:txBody>
      </p:sp>
      <p:pic>
        <p:nvPicPr>
          <p:cNvPr id="6" name="Picture 5">
            <a:extLst>
              <a:ext uri="{FF2B5EF4-FFF2-40B4-BE49-F238E27FC236}">
                <a16:creationId xmlns:a16="http://schemas.microsoft.com/office/drawing/2014/main" id="{8B9940CA-0388-206B-05D0-7DE8C20C5592}"/>
              </a:ext>
            </a:extLst>
          </p:cNvPr>
          <p:cNvPicPr>
            <a:picLocks noChangeAspect="1"/>
          </p:cNvPicPr>
          <p:nvPr/>
        </p:nvPicPr>
        <p:blipFill>
          <a:blip r:embed="rId2"/>
          <a:srcRect r="4417" b="4"/>
          <a:stretch/>
        </p:blipFill>
        <p:spPr>
          <a:xfrm>
            <a:off x="150146" y="4114800"/>
            <a:ext cx="4065351" cy="2743200"/>
          </a:xfrm>
          <a:prstGeom prst="rect">
            <a:avLst/>
          </a:prstGeom>
        </p:spPr>
      </p:pic>
      <p:pic>
        <p:nvPicPr>
          <p:cNvPr id="8" name="Picture 7">
            <a:extLst>
              <a:ext uri="{FF2B5EF4-FFF2-40B4-BE49-F238E27FC236}">
                <a16:creationId xmlns:a16="http://schemas.microsoft.com/office/drawing/2014/main" id="{B072795A-F5CC-674F-D7D0-071DEE659EE4}"/>
              </a:ext>
            </a:extLst>
          </p:cNvPr>
          <p:cNvPicPr>
            <a:picLocks noChangeAspect="1"/>
          </p:cNvPicPr>
          <p:nvPr/>
        </p:nvPicPr>
        <p:blipFill>
          <a:blip r:embed="rId3"/>
          <a:stretch>
            <a:fillRect/>
          </a:stretch>
        </p:blipFill>
        <p:spPr>
          <a:xfrm>
            <a:off x="4052023" y="4026016"/>
            <a:ext cx="4337429" cy="2791041"/>
          </a:xfrm>
          <a:prstGeom prst="rect">
            <a:avLst/>
          </a:prstGeom>
        </p:spPr>
      </p:pic>
      <p:pic>
        <p:nvPicPr>
          <p:cNvPr id="7" name="Picture 6">
            <a:extLst>
              <a:ext uri="{FF2B5EF4-FFF2-40B4-BE49-F238E27FC236}">
                <a16:creationId xmlns:a16="http://schemas.microsoft.com/office/drawing/2014/main" id="{320BDE82-3A43-8123-6A9C-0185438B6049}"/>
              </a:ext>
            </a:extLst>
          </p:cNvPr>
          <p:cNvPicPr>
            <a:picLocks noChangeAspect="1"/>
          </p:cNvPicPr>
          <p:nvPr/>
        </p:nvPicPr>
        <p:blipFill>
          <a:blip r:embed="rId4"/>
          <a:srcRect r="709" b="2"/>
          <a:stretch/>
        </p:blipFill>
        <p:spPr>
          <a:xfrm>
            <a:off x="7976483" y="4073857"/>
            <a:ext cx="4065371" cy="2743200"/>
          </a:xfrm>
          <a:prstGeom prst="rect">
            <a:avLst/>
          </a:prstGeom>
        </p:spPr>
      </p:pic>
    </p:spTree>
    <p:extLst>
      <p:ext uri="{BB962C8B-B14F-4D97-AF65-F5344CB8AC3E}">
        <p14:creationId xmlns:p14="http://schemas.microsoft.com/office/powerpoint/2010/main" val="2710126478"/>
      </p:ext>
    </p:extLst>
  </p:cSld>
  <p:clrMapOvr>
    <a:masterClrMapping/>
  </p:clrMapOvr>
</p:sld>
</file>

<file path=ppt/theme/theme1.xml><?xml version="1.0" encoding="utf-8"?>
<a:theme xmlns:a="http://schemas.openxmlformats.org/drawingml/2006/main" name="EncaseVTI">
  <a:themeElements>
    <a:clrScheme name="AnalogousFromDarkSeedLeftStep">
      <a:dk1>
        <a:srgbClr val="000000"/>
      </a:dk1>
      <a:lt1>
        <a:srgbClr val="FFFFFF"/>
      </a:lt1>
      <a:dk2>
        <a:srgbClr val="1C2032"/>
      </a:dk2>
      <a:lt2>
        <a:srgbClr val="F0F3F1"/>
      </a:lt2>
      <a:accent1>
        <a:srgbClr val="E729CE"/>
      </a:accent1>
      <a:accent2>
        <a:srgbClr val="9F17D5"/>
      </a:accent2>
      <a:accent3>
        <a:srgbClr val="6129E7"/>
      </a:accent3>
      <a:accent4>
        <a:srgbClr val="2338D7"/>
      </a:accent4>
      <a:accent5>
        <a:srgbClr val="298FE7"/>
      </a:accent5>
      <a:accent6>
        <a:srgbClr val="16BEC7"/>
      </a:accent6>
      <a:hlink>
        <a:srgbClr val="3F6E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TotalTime>
  <Words>656</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Avenir Next LT Pro</vt:lpstr>
      <vt:lpstr>Avenir Next LT Pro Light</vt:lpstr>
      <vt:lpstr>EncaseVTI</vt:lpstr>
      <vt:lpstr>U.S. Critical Mineral Import Reliance</vt:lpstr>
      <vt:lpstr>Critical Minerals &amp; Their Importance</vt:lpstr>
      <vt:lpstr>U.S. Dependency on Trade for Critical Minerals</vt:lpstr>
      <vt:lpstr>Primary Trade Affiliates for Critical Minerals</vt:lpstr>
      <vt:lpstr>Which Primary Sources is the U.S. Most Reliant Upon?</vt:lpstr>
      <vt:lpstr>Mineral Import Reliance by Trade Partner Affiliation</vt:lpstr>
      <vt:lpstr>Which Minerals are Traded by Competitor Countries?</vt:lpstr>
      <vt:lpstr>Alternative Sources of Acquisition for These Critical Minerals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Roland</dc:creator>
  <cp:lastModifiedBy>Matthew Roland</cp:lastModifiedBy>
  <cp:revision>1</cp:revision>
  <dcterms:created xsi:type="dcterms:W3CDTF">2024-12-15T15:24:58Z</dcterms:created>
  <dcterms:modified xsi:type="dcterms:W3CDTF">2024-12-15T17:11:03Z</dcterms:modified>
</cp:coreProperties>
</file>