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7DFF4-13FF-4B6A-86AA-95BFF3FC64CD}"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74256-D21A-4102-B644-99BF1197C70E}" type="slidenum">
              <a:rPr lang="en-US" smtClean="0"/>
              <a:t>‹#›</a:t>
            </a:fld>
            <a:endParaRPr lang="en-US"/>
          </a:p>
        </p:txBody>
      </p:sp>
    </p:spTree>
    <p:extLst>
      <p:ext uri="{BB962C8B-B14F-4D97-AF65-F5344CB8AC3E}">
        <p14:creationId xmlns:p14="http://schemas.microsoft.com/office/powerpoint/2010/main" val="4169478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https://onlinemba.wsu.edu/blog/the-roles-and-responsibilities-of-the-federal-reserve</a:t>
            </a:r>
          </a:p>
        </p:txBody>
      </p:sp>
      <p:sp>
        <p:nvSpPr>
          <p:cNvPr id="4" name="Slide Number Placeholder 3"/>
          <p:cNvSpPr>
            <a:spLocks noGrp="1"/>
          </p:cNvSpPr>
          <p:nvPr>
            <p:ph type="sldNum" sz="quarter" idx="5"/>
          </p:nvPr>
        </p:nvSpPr>
        <p:spPr/>
        <p:txBody>
          <a:bodyPr/>
          <a:lstStyle/>
          <a:p>
            <a:fld id="{17874256-D21A-4102-B644-99BF1197C70E}" type="slidenum">
              <a:rPr lang="en-US" smtClean="0"/>
              <a:t>2</a:t>
            </a:fld>
            <a:endParaRPr lang="en-US"/>
          </a:p>
        </p:txBody>
      </p:sp>
    </p:spTree>
    <p:extLst>
      <p:ext uri="{BB962C8B-B14F-4D97-AF65-F5344CB8AC3E}">
        <p14:creationId xmlns:p14="http://schemas.microsoft.com/office/powerpoint/2010/main" val="372700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https://www.imf.org/en/Publications/fandd/issues/Series/Back-to-Basics/Inflation#:~:text=Inflation%20is%20the%20rate%20of,of%20living%20in%20a%20country.</a:t>
            </a:r>
          </a:p>
        </p:txBody>
      </p:sp>
      <p:sp>
        <p:nvSpPr>
          <p:cNvPr id="4" name="Slide Number Placeholder 3"/>
          <p:cNvSpPr>
            <a:spLocks noGrp="1"/>
          </p:cNvSpPr>
          <p:nvPr>
            <p:ph type="sldNum" sz="quarter" idx="5"/>
          </p:nvPr>
        </p:nvSpPr>
        <p:spPr/>
        <p:txBody>
          <a:bodyPr/>
          <a:lstStyle/>
          <a:p>
            <a:fld id="{17874256-D21A-4102-B644-99BF1197C70E}" type="slidenum">
              <a:rPr lang="en-US" smtClean="0"/>
              <a:t>3</a:t>
            </a:fld>
            <a:endParaRPr lang="en-US"/>
          </a:p>
        </p:txBody>
      </p:sp>
    </p:spTree>
    <p:extLst>
      <p:ext uri="{BB962C8B-B14F-4D97-AF65-F5344CB8AC3E}">
        <p14:creationId xmlns:p14="http://schemas.microsoft.com/office/powerpoint/2010/main" val="277176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https://www.oecd.org/en/data/indicators/employment-rate.html</a:t>
            </a:r>
          </a:p>
        </p:txBody>
      </p:sp>
      <p:sp>
        <p:nvSpPr>
          <p:cNvPr id="4" name="Slide Number Placeholder 3"/>
          <p:cNvSpPr>
            <a:spLocks noGrp="1"/>
          </p:cNvSpPr>
          <p:nvPr>
            <p:ph type="sldNum" sz="quarter" idx="5"/>
          </p:nvPr>
        </p:nvSpPr>
        <p:spPr/>
        <p:txBody>
          <a:bodyPr/>
          <a:lstStyle/>
          <a:p>
            <a:fld id="{17874256-D21A-4102-B644-99BF1197C70E}" type="slidenum">
              <a:rPr lang="en-US" smtClean="0"/>
              <a:t>4</a:t>
            </a:fld>
            <a:endParaRPr lang="en-US"/>
          </a:p>
        </p:txBody>
      </p:sp>
    </p:spTree>
    <p:extLst>
      <p:ext uri="{BB962C8B-B14F-4D97-AF65-F5344CB8AC3E}">
        <p14:creationId xmlns:p14="http://schemas.microsoft.com/office/powerpoint/2010/main" val="369897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https://fred.stlouisfed.org/series/FEDFUNDS</a:t>
            </a:r>
          </a:p>
        </p:txBody>
      </p:sp>
      <p:sp>
        <p:nvSpPr>
          <p:cNvPr id="4" name="Slide Number Placeholder 3"/>
          <p:cNvSpPr>
            <a:spLocks noGrp="1"/>
          </p:cNvSpPr>
          <p:nvPr>
            <p:ph type="sldNum" sz="quarter" idx="5"/>
          </p:nvPr>
        </p:nvSpPr>
        <p:spPr/>
        <p:txBody>
          <a:bodyPr/>
          <a:lstStyle/>
          <a:p>
            <a:fld id="{17874256-D21A-4102-B644-99BF1197C70E}" type="slidenum">
              <a:rPr lang="en-US" smtClean="0"/>
              <a:t>6</a:t>
            </a:fld>
            <a:endParaRPr lang="en-US"/>
          </a:p>
        </p:txBody>
      </p:sp>
    </p:spTree>
    <p:extLst>
      <p:ext uri="{BB962C8B-B14F-4D97-AF65-F5344CB8AC3E}">
        <p14:creationId xmlns:p14="http://schemas.microsoft.com/office/powerpoint/2010/main" val="43002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https://www.federalreserve.gov/faqs/economy_14400.htm</a:t>
            </a:r>
          </a:p>
        </p:txBody>
      </p:sp>
      <p:sp>
        <p:nvSpPr>
          <p:cNvPr id="4" name="Slide Number Placeholder 3"/>
          <p:cNvSpPr>
            <a:spLocks noGrp="1"/>
          </p:cNvSpPr>
          <p:nvPr>
            <p:ph type="sldNum" sz="quarter" idx="5"/>
          </p:nvPr>
        </p:nvSpPr>
        <p:spPr/>
        <p:txBody>
          <a:bodyPr/>
          <a:lstStyle/>
          <a:p>
            <a:fld id="{17874256-D21A-4102-B644-99BF1197C70E}" type="slidenum">
              <a:rPr lang="en-US" smtClean="0"/>
              <a:t>9</a:t>
            </a:fld>
            <a:endParaRPr lang="en-US"/>
          </a:p>
        </p:txBody>
      </p:sp>
    </p:spTree>
    <p:extLst>
      <p:ext uri="{BB962C8B-B14F-4D97-AF65-F5344CB8AC3E}">
        <p14:creationId xmlns:p14="http://schemas.microsoft.com/office/powerpoint/2010/main" val="299950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https://www.forbes.com/advisor/personal-finance/unemployment-rates-by-city/#:~:text=A%20reasonable%20unemployment%20rate%20is,the%20economy%20as%20a%20whole.</a:t>
            </a:r>
          </a:p>
        </p:txBody>
      </p:sp>
      <p:sp>
        <p:nvSpPr>
          <p:cNvPr id="4" name="Slide Number Placeholder 3"/>
          <p:cNvSpPr>
            <a:spLocks noGrp="1"/>
          </p:cNvSpPr>
          <p:nvPr>
            <p:ph type="sldNum" sz="quarter" idx="5"/>
          </p:nvPr>
        </p:nvSpPr>
        <p:spPr/>
        <p:txBody>
          <a:bodyPr/>
          <a:lstStyle/>
          <a:p>
            <a:fld id="{17874256-D21A-4102-B644-99BF1197C70E}" type="slidenum">
              <a:rPr lang="en-US" smtClean="0"/>
              <a:t>11</a:t>
            </a:fld>
            <a:endParaRPr lang="en-US"/>
          </a:p>
        </p:txBody>
      </p:sp>
    </p:spTree>
    <p:extLst>
      <p:ext uri="{BB962C8B-B14F-4D97-AF65-F5344CB8AC3E}">
        <p14:creationId xmlns:p14="http://schemas.microsoft.com/office/powerpoint/2010/main" val="59535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https://www.miseryindex.us/</a:t>
            </a:r>
          </a:p>
          <a:p>
            <a:endParaRPr lang="en-US" dirty="0"/>
          </a:p>
        </p:txBody>
      </p:sp>
      <p:sp>
        <p:nvSpPr>
          <p:cNvPr id="4" name="Slide Number Placeholder 3"/>
          <p:cNvSpPr>
            <a:spLocks noGrp="1"/>
          </p:cNvSpPr>
          <p:nvPr>
            <p:ph type="sldNum" sz="quarter" idx="5"/>
          </p:nvPr>
        </p:nvSpPr>
        <p:spPr/>
        <p:txBody>
          <a:bodyPr/>
          <a:lstStyle/>
          <a:p>
            <a:fld id="{17874256-D21A-4102-B644-99BF1197C70E}" type="slidenum">
              <a:rPr lang="en-US" smtClean="0"/>
              <a:t>13</a:t>
            </a:fld>
            <a:endParaRPr lang="en-US"/>
          </a:p>
        </p:txBody>
      </p:sp>
    </p:spTree>
    <p:extLst>
      <p:ext uri="{BB962C8B-B14F-4D97-AF65-F5344CB8AC3E}">
        <p14:creationId xmlns:p14="http://schemas.microsoft.com/office/powerpoint/2010/main" val="40210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74256-D21A-4102-B644-99BF1197C70E}" type="slidenum">
              <a:rPr lang="en-US" smtClean="0"/>
              <a:t>14</a:t>
            </a:fld>
            <a:endParaRPr lang="en-US"/>
          </a:p>
        </p:txBody>
      </p:sp>
    </p:spTree>
    <p:extLst>
      <p:ext uri="{BB962C8B-B14F-4D97-AF65-F5344CB8AC3E}">
        <p14:creationId xmlns:p14="http://schemas.microsoft.com/office/powerpoint/2010/main" val="361855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8E1B-9C30-DDE2-7638-ACE9DE8692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D73D5-0B31-888F-A013-AAE635932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3AA4A-DB69-785F-AF6F-7421A71ED544}"/>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5" name="Footer Placeholder 4">
            <a:extLst>
              <a:ext uri="{FF2B5EF4-FFF2-40B4-BE49-F238E27FC236}">
                <a16:creationId xmlns:a16="http://schemas.microsoft.com/office/drawing/2014/main" id="{A1D2495E-6808-636E-51A0-834C1A296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BC17B-7D50-4C2D-EAA6-F2475F066753}"/>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318145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21AA-8B0C-0BC4-E141-AB374EF9A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2A2CD6-C255-717F-9EC9-EFE0A1FDF0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C5A07-4BA5-ACA8-2819-3B3B8E6A8FB4}"/>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5" name="Footer Placeholder 4">
            <a:extLst>
              <a:ext uri="{FF2B5EF4-FFF2-40B4-BE49-F238E27FC236}">
                <a16:creationId xmlns:a16="http://schemas.microsoft.com/office/drawing/2014/main" id="{3AE822A4-F29C-0344-CF8D-2B2867427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4A36A-E4DF-4B13-793B-5A2CF19AE962}"/>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221699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BFADF-A223-078B-5232-1318D6DD6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5BA63-5DDE-35D1-99E7-11B312C69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08AEC-5866-37EB-1F50-E7A3B205CCC6}"/>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5" name="Footer Placeholder 4">
            <a:extLst>
              <a:ext uri="{FF2B5EF4-FFF2-40B4-BE49-F238E27FC236}">
                <a16:creationId xmlns:a16="http://schemas.microsoft.com/office/drawing/2014/main" id="{E34D067D-EB78-FA03-2D78-AFEEF1FDA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17756-EE2D-0632-0A7B-F36A2E72F815}"/>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302051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FE25-A9BD-01EA-7B45-BCC9A7CCC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50315-ABDE-AA59-69FB-018616B4F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B27A0-28D5-0DE6-1898-F7865FAD680E}"/>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5" name="Footer Placeholder 4">
            <a:extLst>
              <a:ext uri="{FF2B5EF4-FFF2-40B4-BE49-F238E27FC236}">
                <a16:creationId xmlns:a16="http://schemas.microsoft.com/office/drawing/2014/main" id="{8EC3C0F6-3820-084E-A54A-7EEA1B98F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AE9CA-4785-68DD-B969-819AD7408491}"/>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343029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2DF-D3DE-91F7-E50E-C0702C19D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32BEE-F274-7F0B-5709-6CB6C0221F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F3F831-6390-71EA-3243-CB1BB3B91197}"/>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5" name="Footer Placeholder 4">
            <a:extLst>
              <a:ext uri="{FF2B5EF4-FFF2-40B4-BE49-F238E27FC236}">
                <a16:creationId xmlns:a16="http://schemas.microsoft.com/office/drawing/2014/main" id="{46EA430B-8188-5990-DAB8-6CBABF5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03DA-11E3-F018-5543-46B33761B864}"/>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75168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9438-D464-12F3-2F30-672FB5D25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A0973-2D8F-8278-CFE7-24427C237A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C80D19-2196-C1EF-40D8-5231C36EE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1B7C7-D7E6-AAA7-8C62-BE7D4C92B31B}"/>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6" name="Footer Placeholder 5">
            <a:extLst>
              <a:ext uri="{FF2B5EF4-FFF2-40B4-BE49-F238E27FC236}">
                <a16:creationId xmlns:a16="http://schemas.microsoft.com/office/drawing/2014/main" id="{E5239084-C470-D8B4-0E21-CB5B14962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08409-109C-27F2-B735-6C61FB863E9C}"/>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331397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26BC-292C-0A7E-90B9-B8E3E64DF7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5B1B1-0A63-5E88-C69E-B12ED081A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18B78-18C7-8A89-B193-C194E8853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3C7A5-10FA-FD18-0BB5-E440D926B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16FC7-FB00-AC5B-1345-C8A0B710D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5B066-3AAF-E68E-AF18-59F386F5A2CB}"/>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8" name="Footer Placeholder 7">
            <a:extLst>
              <a:ext uri="{FF2B5EF4-FFF2-40B4-BE49-F238E27FC236}">
                <a16:creationId xmlns:a16="http://schemas.microsoft.com/office/drawing/2014/main" id="{B36F1C95-0C64-005F-B0D8-A15A9A0AE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0FA63E-5405-E819-8247-0DB5BA71504B}"/>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405331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6133-BB88-5D54-3141-85340A0D4E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0832DD-8711-D05F-48C4-0733B94AED9C}"/>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4" name="Footer Placeholder 3">
            <a:extLst>
              <a:ext uri="{FF2B5EF4-FFF2-40B4-BE49-F238E27FC236}">
                <a16:creationId xmlns:a16="http://schemas.microsoft.com/office/drawing/2014/main" id="{CA558C2C-ED9F-26E8-B955-ECA29BC20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6A20BF-EA85-A159-BEA9-CA09E2543155}"/>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267976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DC569-B890-DB1B-0903-E15EC7C2D572}"/>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3" name="Footer Placeholder 2">
            <a:extLst>
              <a:ext uri="{FF2B5EF4-FFF2-40B4-BE49-F238E27FC236}">
                <a16:creationId xmlns:a16="http://schemas.microsoft.com/office/drawing/2014/main" id="{A0BCAFF7-6132-4C63-38FF-A8D449643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265F0-AABF-BD61-A300-53215E241774}"/>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78360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1D1B-4129-6A99-B2CC-22F426376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6E1A6-4700-E19C-3BF2-BEBCAAF98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A619F4-C7BD-CD7C-6193-98AB6F4C1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42EED-E6E5-5681-D486-421B55F0F31F}"/>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6" name="Footer Placeholder 5">
            <a:extLst>
              <a:ext uri="{FF2B5EF4-FFF2-40B4-BE49-F238E27FC236}">
                <a16:creationId xmlns:a16="http://schemas.microsoft.com/office/drawing/2014/main" id="{1D6C200B-AA20-3069-81DE-BBED82B38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704AD-613F-2BFE-B082-973D0076C1C4}"/>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181700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49EA-E580-3D91-32F5-02F21C087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44D704-5D84-B34E-70D0-4B4B2DA48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C5B0FB-703B-D61B-61E2-E7A42658A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2630F-0C70-0A8B-A216-8513C63FEAED}"/>
              </a:ext>
            </a:extLst>
          </p:cNvPr>
          <p:cNvSpPr>
            <a:spLocks noGrp="1"/>
          </p:cNvSpPr>
          <p:nvPr>
            <p:ph type="dt" sz="half" idx="10"/>
          </p:nvPr>
        </p:nvSpPr>
        <p:spPr/>
        <p:txBody>
          <a:bodyPr/>
          <a:lstStyle/>
          <a:p>
            <a:fld id="{E753A5F0-12CD-4B7F-B271-92A88E224488}" type="datetimeFigureOut">
              <a:rPr lang="en-US" smtClean="0"/>
              <a:t>9/29/2024</a:t>
            </a:fld>
            <a:endParaRPr lang="en-US"/>
          </a:p>
        </p:txBody>
      </p:sp>
      <p:sp>
        <p:nvSpPr>
          <p:cNvPr id="6" name="Footer Placeholder 5">
            <a:extLst>
              <a:ext uri="{FF2B5EF4-FFF2-40B4-BE49-F238E27FC236}">
                <a16:creationId xmlns:a16="http://schemas.microsoft.com/office/drawing/2014/main" id="{1A6E2C0E-509E-F6CC-473A-51DCA1B1E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3BB45-E60D-5D5E-1C08-57558FFEE0B0}"/>
              </a:ext>
            </a:extLst>
          </p:cNvPr>
          <p:cNvSpPr>
            <a:spLocks noGrp="1"/>
          </p:cNvSpPr>
          <p:nvPr>
            <p:ph type="sldNum" sz="quarter" idx="12"/>
          </p:nvPr>
        </p:nvSpPr>
        <p:spPr/>
        <p:txBody>
          <a:bodyPr/>
          <a:lstStyle/>
          <a:p>
            <a:fld id="{84868147-7159-467A-9F66-C89567B6CFF1}" type="slidenum">
              <a:rPr lang="en-US" smtClean="0"/>
              <a:t>‹#›</a:t>
            </a:fld>
            <a:endParaRPr lang="en-US"/>
          </a:p>
        </p:txBody>
      </p:sp>
    </p:spTree>
    <p:extLst>
      <p:ext uri="{BB962C8B-B14F-4D97-AF65-F5344CB8AC3E}">
        <p14:creationId xmlns:p14="http://schemas.microsoft.com/office/powerpoint/2010/main" val="345719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5227A-A685-F958-B319-AF36B05D9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13997-C7BD-E05D-4469-0ABACC3C5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D563-387A-476F-BE6E-AE05115DD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53A5F0-12CD-4B7F-B271-92A88E224488}" type="datetimeFigureOut">
              <a:rPr lang="en-US" smtClean="0"/>
              <a:t>9/29/2024</a:t>
            </a:fld>
            <a:endParaRPr lang="en-US"/>
          </a:p>
        </p:txBody>
      </p:sp>
      <p:sp>
        <p:nvSpPr>
          <p:cNvPr id="5" name="Footer Placeholder 4">
            <a:extLst>
              <a:ext uri="{FF2B5EF4-FFF2-40B4-BE49-F238E27FC236}">
                <a16:creationId xmlns:a16="http://schemas.microsoft.com/office/drawing/2014/main" id="{65C9F1DC-CED8-FF75-371A-48BEF596E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B22B7F-5989-AB5A-4CDF-96B6A833F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868147-7159-467A-9F66-C89567B6CFF1}" type="slidenum">
              <a:rPr lang="en-US" smtClean="0"/>
              <a:t>‹#›</a:t>
            </a:fld>
            <a:endParaRPr lang="en-US"/>
          </a:p>
        </p:txBody>
      </p:sp>
    </p:spTree>
    <p:extLst>
      <p:ext uri="{BB962C8B-B14F-4D97-AF65-F5344CB8AC3E}">
        <p14:creationId xmlns:p14="http://schemas.microsoft.com/office/powerpoint/2010/main" val="218103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BD661-E638-1DE6-1B86-F037AB86C6AF}"/>
              </a:ext>
            </a:extLst>
          </p:cNvPr>
          <p:cNvSpPr>
            <a:spLocks noGrp="1"/>
          </p:cNvSpPr>
          <p:nvPr>
            <p:ph type="ctrTitle"/>
          </p:nvPr>
        </p:nvSpPr>
        <p:spPr>
          <a:xfrm>
            <a:off x="1524000" y="1293338"/>
            <a:ext cx="9144000" cy="3274592"/>
          </a:xfrm>
        </p:spPr>
        <p:txBody>
          <a:bodyPr anchor="ctr">
            <a:normAutofit/>
          </a:bodyPr>
          <a:lstStyle/>
          <a:p>
            <a:r>
              <a:rPr lang="en-US" sz="7200"/>
              <a:t>Is the FED Maintaining its Dual Mandate?</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76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81CC07B-FDA0-4B25-7D6C-B0926F782158}"/>
              </a:ext>
            </a:extLst>
          </p:cNvPr>
          <p:cNvSpPr txBox="1"/>
          <p:nvPr/>
        </p:nvSpPr>
        <p:spPr>
          <a:xfrm>
            <a:off x="8564218" y="2477103"/>
            <a:ext cx="3434180" cy="35990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Interpretations:</a:t>
            </a:r>
          </a:p>
          <a:p>
            <a:pPr marL="285750" indent="-228600">
              <a:lnSpc>
                <a:spcPct val="90000"/>
              </a:lnSpc>
              <a:spcAft>
                <a:spcPts val="600"/>
              </a:spcAft>
              <a:buFont typeface="Arial" panose="020B0604020202020204" pitchFamily="34" charset="0"/>
              <a:buChar char="•"/>
            </a:pPr>
            <a:r>
              <a:rPr lang="en-US" sz="1600" dirty="0"/>
              <a:t>CPI tends to stay around the 2% mark during periods of stability</a:t>
            </a:r>
          </a:p>
          <a:p>
            <a:pPr marL="285750" indent="-228600">
              <a:lnSpc>
                <a:spcPct val="90000"/>
              </a:lnSpc>
              <a:spcAft>
                <a:spcPts val="600"/>
              </a:spcAft>
              <a:buFont typeface="Arial" panose="020B0604020202020204" pitchFamily="34" charset="0"/>
              <a:buChar char="•"/>
            </a:pPr>
            <a:r>
              <a:rPr lang="en-US" sz="1600" dirty="0"/>
              <a:t>Typically decreases in response to recession periods</a:t>
            </a:r>
          </a:p>
          <a:p>
            <a:pPr marL="742950" lvl="1" indent="-228600">
              <a:lnSpc>
                <a:spcPct val="90000"/>
              </a:lnSpc>
              <a:spcAft>
                <a:spcPts val="600"/>
              </a:spcAft>
              <a:buFont typeface="Arial" panose="020B0604020202020204" pitchFamily="34" charset="0"/>
              <a:buChar char="•"/>
            </a:pPr>
            <a:r>
              <a:rPr lang="en-US" sz="1600" dirty="0"/>
              <a:t>Exception being the COVID Pandemic</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FED increases interest rates when CPI gets too high</a:t>
            </a:r>
          </a:p>
          <a:p>
            <a:pPr marL="285750" indent="-228600">
              <a:lnSpc>
                <a:spcPct val="90000"/>
              </a:lnSpc>
              <a:spcAft>
                <a:spcPts val="600"/>
              </a:spcAft>
              <a:buFont typeface="Arial" panose="020B0604020202020204" pitchFamily="34" charset="0"/>
              <a:buChar char="•"/>
            </a:pPr>
            <a:r>
              <a:rPr lang="en-US" sz="1600" dirty="0"/>
              <a:t>FED Lowers interest rates when CPI gets too low</a:t>
            </a:r>
          </a:p>
        </p:txBody>
      </p:sp>
      <p:pic>
        <p:nvPicPr>
          <p:cNvPr id="8" name="Picture 7">
            <a:extLst>
              <a:ext uri="{FF2B5EF4-FFF2-40B4-BE49-F238E27FC236}">
                <a16:creationId xmlns:a16="http://schemas.microsoft.com/office/drawing/2014/main" id="{64D3DFAB-5AE5-6549-4864-F3EE5012135D}"/>
              </a:ext>
            </a:extLst>
          </p:cNvPr>
          <p:cNvPicPr>
            <a:picLocks noChangeAspect="1"/>
          </p:cNvPicPr>
          <p:nvPr/>
        </p:nvPicPr>
        <p:blipFill>
          <a:blip r:embed="rId2"/>
          <a:stretch>
            <a:fillRect/>
          </a:stretch>
        </p:blipFill>
        <p:spPr>
          <a:xfrm>
            <a:off x="0" y="513820"/>
            <a:ext cx="8401174" cy="5830360"/>
          </a:xfrm>
          <a:prstGeom prst="rect">
            <a:avLst/>
          </a:prstGeom>
        </p:spPr>
      </p:pic>
    </p:spTree>
    <p:extLst>
      <p:ext uri="{BB962C8B-B14F-4D97-AF65-F5344CB8AC3E}">
        <p14:creationId xmlns:p14="http://schemas.microsoft.com/office/powerpoint/2010/main" val="161203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9F9B-9819-AA29-2ADB-7DC090FA5FA3}"/>
              </a:ext>
            </a:extLst>
          </p:cNvPr>
          <p:cNvSpPr>
            <a:spLocks noGrp="1"/>
          </p:cNvSpPr>
          <p:nvPr>
            <p:ph type="title"/>
          </p:nvPr>
        </p:nvSpPr>
        <p:spPr/>
        <p:txBody>
          <a:bodyPr/>
          <a:lstStyle/>
          <a:p>
            <a:r>
              <a:rPr lang="en-US" dirty="0"/>
              <a:t>Taking a Closer Look at Unemployment</a:t>
            </a:r>
          </a:p>
        </p:txBody>
      </p:sp>
      <p:sp>
        <p:nvSpPr>
          <p:cNvPr id="3" name="Content Placeholder 2">
            <a:extLst>
              <a:ext uri="{FF2B5EF4-FFF2-40B4-BE49-F238E27FC236}">
                <a16:creationId xmlns:a16="http://schemas.microsoft.com/office/drawing/2014/main" id="{F77EEA04-AC97-91D3-CA80-B5692945A5C0}"/>
              </a:ext>
            </a:extLst>
          </p:cNvPr>
          <p:cNvSpPr>
            <a:spLocks noGrp="1"/>
          </p:cNvSpPr>
          <p:nvPr>
            <p:ph idx="1"/>
          </p:nvPr>
        </p:nvSpPr>
        <p:spPr/>
        <p:txBody>
          <a:bodyPr/>
          <a:lstStyle/>
          <a:p>
            <a:r>
              <a:rPr lang="en-US" dirty="0"/>
              <a:t>Now we can apply the same type of visualization for unemployment rates and FED fund rates</a:t>
            </a:r>
          </a:p>
          <a:p>
            <a:r>
              <a:rPr lang="en-US" dirty="0"/>
              <a:t>While the FED does not have a formally defined target for unemployment rates, we will gauge economic health based on whether unemployment rates are maintained within the range of 3% to 5%</a:t>
            </a:r>
          </a:p>
          <a:p>
            <a:pPr lvl="1"/>
            <a:r>
              <a:rPr lang="en-US" dirty="0"/>
              <a:t>With this in mind, we can consider ranges above 5% to be unhealthy, as this indicates a large proportion of individuals not receiving an income. A rate below 3% may indicate a coming increase in inflation</a:t>
            </a:r>
          </a:p>
        </p:txBody>
      </p:sp>
    </p:spTree>
    <p:extLst>
      <p:ext uri="{BB962C8B-B14F-4D97-AF65-F5344CB8AC3E}">
        <p14:creationId xmlns:p14="http://schemas.microsoft.com/office/powerpoint/2010/main" val="169892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ED521C-64B3-9911-E940-2D6C5440F2B7}"/>
              </a:ext>
            </a:extLst>
          </p:cNvPr>
          <p:cNvSpPr txBox="1"/>
          <p:nvPr/>
        </p:nvSpPr>
        <p:spPr>
          <a:xfrm>
            <a:off x="8757820" y="2107383"/>
            <a:ext cx="3434180" cy="359901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dirty="0"/>
              <a:t>Interpretations:</a:t>
            </a:r>
          </a:p>
          <a:p>
            <a:pPr marL="285750" indent="-228600">
              <a:lnSpc>
                <a:spcPct val="90000"/>
              </a:lnSpc>
              <a:spcAft>
                <a:spcPts val="600"/>
              </a:spcAft>
              <a:buFont typeface="Arial" panose="020B0604020202020204" pitchFamily="34" charset="0"/>
              <a:buChar char="•"/>
            </a:pPr>
            <a:r>
              <a:rPr lang="en-US" sz="2000" dirty="0"/>
              <a:t>Unemployment tends to stay above the 5% mark</a:t>
            </a:r>
          </a:p>
          <a:p>
            <a:pPr marL="285750" indent="-228600">
              <a:lnSpc>
                <a:spcPct val="90000"/>
              </a:lnSpc>
              <a:spcAft>
                <a:spcPts val="600"/>
              </a:spcAft>
              <a:buFont typeface="Arial" panose="020B0604020202020204" pitchFamily="34" charset="0"/>
              <a:buChar char="•"/>
            </a:pPr>
            <a:r>
              <a:rPr lang="en-US" sz="2000" dirty="0"/>
              <a:t>Sharply increases as a result of recessions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FED tends to lower interest rates during recession to compensate for the low economic health</a:t>
            </a:r>
          </a:p>
          <a:p>
            <a:pPr marL="742950" lvl="1" indent="-228600">
              <a:lnSpc>
                <a:spcPct val="90000"/>
              </a:lnSpc>
              <a:spcAft>
                <a:spcPts val="600"/>
              </a:spcAft>
              <a:buFont typeface="Arial" panose="020B0604020202020204" pitchFamily="34" charset="0"/>
              <a:buChar char="•"/>
            </a:pPr>
            <a:r>
              <a:rPr lang="en-US" sz="2000" dirty="0"/>
              <a:t>Effects manifest some time after rate cuts</a:t>
            </a:r>
          </a:p>
          <a:p>
            <a:pPr marL="742950" lvl="1" indent="-228600">
              <a:lnSpc>
                <a:spcPct val="90000"/>
              </a:lnSpc>
              <a:spcAft>
                <a:spcPts val="600"/>
              </a:spcAft>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7B8D0911-42A8-1DD9-66BE-95645640DB5D}"/>
              </a:ext>
            </a:extLst>
          </p:cNvPr>
          <p:cNvPicPr>
            <a:picLocks noChangeAspect="1"/>
          </p:cNvPicPr>
          <p:nvPr/>
        </p:nvPicPr>
        <p:blipFill>
          <a:blip r:embed="rId2"/>
          <a:stretch>
            <a:fillRect/>
          </a:stretch>
        </p:blipFill>
        <p:spPr>
          <a:xfrm>
            <a:off x="0" y="498472"/>
            <a:ext cx="8824177" cy="5861055"/>
          </a:xfrm>
          <a:prstGeom prst="rect">
            <a:avLst/>
          </a:prstGeom>
        </p:spPr>
      </p:pic>
    </p:spTree>
    <p:extLst>
      <p:ext uri="{BB962C8B-B14F-4D97-AF65-F5344CB8AC3E}">
        <p14:creationId xmlns:p14="http://schemas.microsoft.com/office/powerpoint/2010/main" val="235652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3724-4BB6-E38C-1462-531DB6C8490C}"/>
              </a:ext>
            </a:extLst>
          </p:cNvPr>
          <p:cNvSpPr>
            <a:spLocks noGrp="1"/>
          </p:cNvSpPr>
          <p:nvPr>
            <p:ph type="title"/>
          </p:nvPr>
        </p:nvSpPr>
        <p:spPr/>
        <p:txBody>
          <a:bodyPr/>
          <a:lstStyle/>
          <a:p>
            <a:r>
              <a:rPr lang="en-US" dirty="0"/>
              <a:t>Misery Index</a:t>
            </a:r>
          </a:p>
        </p:txBody>
      </p:sp>
      <p:sp>
        <p:nvSpPr>
          <p:cNvPr id="3" name="Content Placeholder 2">
            <a:extLst>
              <a:ext uri="{FF2B5EF4-FFF2-40B4-BE49-F238E27FC236}">
                <a16:creationId xmlns:a16="http://schemas.microsoft.com/office/drawing/2014/main" id="{212C725E-6C24-A38A-1AFE-56CA92748103}"/>
              </a:ext>
            </a:extLst>
          </p:cNvPr>
          <p:cNvSpPr>
            <a:spLocks noGrp="1"/>
          </p:cNvSpPr>
          <p:nvPr>
            <p:ph idx="1"/>
          </p:nvPr>
        </p:nvSpPr>
        <p:spPr/>
        <p:txBody>
          <a:bodyPr>
            <a:normAutofit fontScale="92500"/>
          </a:bodyPr>
          <a:lstStyle/>
          <a:p>
            <a:r>
              <a:rPr lang="en-US" dirty="0"/>
              <a:t>Now that we have examined changes in FED Fund rates, CPI rates, and unemployment rates, one final analysis we can perform is the impact of FED fund rate adjustments on the </a:t>
            </a:r>
            <a:r>
              <a:rPr lang="en-US" b="1" dirty="0"/>
              <a:t>Misery Index</a:t>
            </a:r>
            <a:endParaRPr lang="en-US" dirty="0"/>
          </a:p>
          <a:p>
            <a:endParaRPr lang="en-US" dirty="0"/>
          </a:p>
          <a:p>
            <a:r>
              <a:rPr lang="en-US" dirty="0"/>
              <a:t>The Misery Index is defined as an indication of deteriorating economic health based on combined (additive) CPI and unemployment rates</a:t>
            </a:r>
          </a:p>
          <a:p>
            <a:endParaRPr lang="en-US" dirty="0"/>
          </a:p>
          <a:p>
            <a:r>
              <a:rPr lang="en-US" dirty="0"/>
              <a:t>We will consider a target range for the Misery Index to be around 5% - 6%, based on adding the target ranges for inflation and unemployment rates</a:t>
            </a:r>
          </a:p>
        </p:txBody>
      </p:sp>
    </p:spTree>
    <p:extLst>
      <p:ext uri="{BB962C8B-B14F-4D97-AF65-F5344CB8AC3E}">
        <p14:creationId xmlns:p14="http://schemas.microsoft.com/office/powerpoint/2010/main" val="426031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183DA25-FFC5-C70D-4560-64EFA130ADC0}"/>
              </a:ext>
            </a:extLst>
          </p:cNvPr>
          <p:cNvSpPr txBox="1"/>
          <p:nvPr/>
        </p:nvSpPr>
        <p:spPr>
          <a:xfrm>
            <a:off x="8689076" y="1106557"/>
            <a:ext cx="3434180" cy="5453269"/>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000" dirty="0"/>
              <a:t>Interpretation:</a:t>
            </a:r>
          </a:p>
          <a:p>
            <a:pPr marL="285750" indent="-228600">
              <a:lnSpc>
                <a:spcPct val="90000"/>
              </a:lnSpc>
              <a:spcAft>
                <a:spcPts val="600"/>
              </a:spcAft>
              <a:buFont typeface="Arial" panose="020B0604020202020204" pitchFamily="34" charset="0"/>
              <a:buChar char="•"/>
            </a:pPr>
            <a:r>
              <a:rPr lang="en-US" sz="2000" dirty="0"/>
              <a:t>The Misery Index tends to stay above our predefined target bands, even outside of recession periods.</a:t>
            </a:r>
          </a:p>
          <a:p>
            <a:pPr marL="742950" lvl="1" indent="-228600">
              <a:lnSpc>
                <a:spcPct val="90000"/>
              </a:lnSpc>
              <a:spcAft>
                <a:spcPts val="600"/>
              </a:spcAft>
              <a:buFont typeface="Arial" panose="020B0604020202020204" pitchFamily="34" charset="0"/>
              <a:buChar char="•"/>
            </a:pPr>
            <a:r>
              <a:rPr lang="en-US" sz="2000" dirty="0"/>
              <a:t>This is likely due to the weight of unemployment rates on this index</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Changes in FED fund rates appear inconsistent with changes in the Misery Index </a:t>
            </a:r>
          </a:p>
          <a:p>
            <a:pPr marL="742950" lvl="1" indent="-228600">
              <a:lnSpc>
                <a:spcPct val="90000"/>
              </a:lnSpc>
              <a:spcAft>
                <a:spcPts val="600"/>
              </a:spcAft>
              <a:buFont typeface="Arial" panose="020B0604020202020204" pitchFamily="34" charset="0"/>
              <a:buChar char="•"/>
            </a:pPr>
            <a:r>
              <a:rPr lang="en-US" sz="2000" dirty="0"/>
              <a:t>although there may be more of a tendency for increases in FED fund rates to correspond with decreases in the Misery Index</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8EEB9EC1-DF24-4B6E-85E9-E8594B217C31}"/>
              </a:ext>
            </a:extLst>
          </p:cNvPr>
          <p:cNvPicPr>
            <a:picLocks noChangeAspect="1"/>
          </p:cNvPicPr>
          <p:nvPr/>
        </p:nvPicPr>
        <p:blipFill>
          <a:blip r:embed="rId3"/>
          <a:stretch>
            <a:fillRect/>
          </a:stretch>
        </p:blipFill>
        <p:spPr>
          <a:xfrm>
            <a:off x="0" y="496957"/>
            <a:ext cx="8689076" cy="5771320"/>
          </a:xfrm>
          <a:prstGeom prst="rect">
            <a:avLst/>
          </a:prstGeom>
        </p:spPr>
      </p:pic>
    </p:spTree>
    <p:extLst>
      <p:ext uri="{BB962C8B-B14F-4D97-AF65-F5344CB8AC3E}">
        <p14:creationId xmlns:p14="http://schemas.microsoft.com/office/powerpoint/2010/main" val="59806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508C-2A03-34F1-2A3F-632CDB4CFE8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D1879F6-3B76-70DC-220B-A1B3059AAE39}"/>
              </a:ext>
            </a:extLst>
          </p:cNvPr>
          <p:cNvSpPr>
            <a:spLocks noGrp="1"/>
          </p:cNvSpPr>
          <p:nvPr>
            <p:ph idx="1"/>
          </p:nvPr>
        </p:nvSpPr>
        <p:spPr/>
        <p:txBody>
          <a:bodyPr/>
          <a:lstStyle/>
          <a:p>
            <a:r>
              <a:rPr lang="en-US" dirty="0"/>
              <a:t>Question: Is the FED upholding the dual mandate</a:t>
            </a:r>
          </a:p>
          <a:p>
            <a:r>
              <a:rPr lang="en-US" dirty="0"/>
              <a:t>Answer: It is complicated!</a:t>
            </a:r>
          </a:p>
          <a:p>
            <a:pPr lvl="1"/>
            <a:r>
              <a:rPr lang="en-US" dirty="0"/>
              <a:t>CPI appears to be the most controlled indicator overall</a:t>
            </a:r>
          </a:p>
          <a:p>
            <a:pPr lvl="1"/>
            <a:r>
              <a:rPr lang="en-US" dirty="0"/>
              <a:t>Unemployment tends to remain high, even during extended rate cut periods; however, unemployment tends to decrease to stable levels eventually (until the presence of a recession or pandemic, that is)</a:t>
            </a:r>
          </a:p>
          <a:p>
            <a:pPr lvl="1"/>
            <a:r>
              <a:rPr lang="en-US" dirty="0"/>
              <a:t>Based on the misery index, it seems that overall economic health is perilous</a:t>
            </a:r>
          </a:p>
          <a:p>
            <a:pPr lvl="2"/>
            <a:r>
              <a:rPr lang="en-US" dirty="0"/>
              <a:t>Index remains above 6% consistently</a:t>
            </a:r>
          </a:p>
          <a:p>
            <a:pPr lvl="2"/>
            <a:r>
              <a:rPr lang="en-US" dirty="0"/>
              <a:t>However, we are now in a period of recovery</a:t>
            </a:r>
          </a:p>
        </p:txBody>
      </p:sp>
    </p:spTree>
    <p:extLst>
      <p:ext uri="{BB962C8B-B14F-4D97-AF65-F5344CB8AC3E}">
        <p14:creationId xmlns:p14="http://schemas.microsoft.com/office/powerpoint/2010/main" val="105713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0705-D59C-60E0-6F67-9E00E46EA8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2C32340-BE44-0D9D-CD9A-76FE6B626EA7}"/>
              </a:ext>
            </a:extLst>
          </p:cNvPr>
          <p:cNvSpPr>
            <a:spLocks noGrp="1"/>
          </p:cNvSpPr>
          <p:nvPr>
            <p:ph idx="1"/>
          </p:nvPr>
        </p:nvSpPr>
        <p:spPr/>
        <p:txBody>
          <a:bodyPr>
            <a:normAutofit fontScale="92500" lnSpcReduction="10000"/>
          </a:bodyPr>
          <a:lstStyle/>
          <a:p>
            <a:r>
              <a:rPr lang="en-US" dirty="0"/>
              <a:t>Overall, the FED is doing its upmost to maintain stable levels of inflation and unemployment</a:t>
            </a:r>
          </a:p>
          <a:p>
            <a:r>
              <a:rPr lang="en-US" dirty="0"/>
              <a:t>However, the presence of economic downturns complicate the FED’s role</a:t>
            </a:r>
          </a:p>
          <a:p>
            <a:pPr lvl="1"/>
            <a:r>
              <a:rPr lang="en-US" dirty="0"/>
              <a:t>Difficulties regarding balancing the need to spur economic growth and stymie unchecked inflation</a:t>
            </a:r>
          </a:p>
          <a:p>
            <a:pPr lvl="1"/>
            <a:r>
              <a:rPr lang="en-US" dirty="0"/>
              <a:t>Decreases in unemployment rates tend to lag far behind rate cuts</a:t>
            </a:r>
          </a:p>
          <a:p>
            <a:pPr lvl="1"/>
            <a:endParaRPr lang="en-US" dirty="0"/>
          </a:p>
          <a:p>
            <a:r>
              <a:rPr lang="en-US" dirty="0"/>
              <a:t>Of course, FED decisions play only a partial role in U.S. macro-economic health</a:t>
            </a:r>
          </a:p>
          <a:p>
            <a:pPr lvl="1"/>
            <a:r>
              <a:rPr lang="en-US" dirty="0"/>
              <a:t>More research is needed to determine other factors that influence CPI and unemployment</a:t>
            </a:r>
          </a:p>
        </p:txBody>
      </p:sp>
    </p:spTree>
    <p:extLst>
      <p:ext uri="{BB962C8B-B14F-4D97-AF65-F5344CB8AC3E}">
        <p14:creationId xmlns:p14="http://schemas.microsoft.com/office/powerpoint/2010/main" val="335881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2EEA-CC58-CCEA-9B2F-36DCE66680C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5C70FF4-103F-EF5E-545F-62198BA987B7}"/>
              </a:ext>
            </a:extLst>
          </p:cNvPr>
          <p:cNvSpPr>
            <a:spLocks noGrp="1"/>
          </p:cNvSpPr>
          <p:nvPr>
            <p:ph idx="1"/>
          </p:nvPr>
        </p:nvSpPr>
        <p:spPr/>
        <p:txBody>
          <a:bodyPr/>
          <a:lstStyle/>
          <a:p>
            <a:r>
              <a:rPr lang="en-US" dirty="0"/>
              <a:t>The </a:t>
            </a:r>
            <a:r>
              <a:rPr lang="en-US" b="1" dirty="0"/>
              <a:t>Federal Reserve (FED) </a:t>
            </a:r>
            <a:r>
              <a:rPr lang="en-US" dirty="0"/>
              <a:t>is responsible for</a:t>
            </a:r>
          </a:p>
          <a:p>
            <a:pPr lvl="1"/>
            <a:r>
              <a:rPr lang="en-US" dirty="0"/>
              <a:t>Maintaining interest rates</a:t>
            </a:r>
          </a:p>
          <a:p>
            <a:pPr lvl="1"/>
            <a:r>
              <a:rPr lang="en-US" dirty="0"/>
              <a:t>Regulating banking</a:t>
            </a:r>
          </a:p>
          <a:p>
            <a:pPr lvl="1"/>
            <a:r>
              <a:rPr lang="en-US" dirty="0"/>
              <a:t>Establishing monetary policy</a:t>
            </a:r>
          </a:p>
          <a:p>
            <a:pPr lvl="1"/>
            <a:endParaRPr lang="en-US" dirty="0"/>
          </a:p>
          <a:p>
            <a:r>
              <a:rPr lang="en-US" dirty="0"/>
              <a:t>The primary role of the FED, established in 1970, is to uphold the </a:t>
            </a:r>
            <a:r>
              <a:rPr lang="en-US" b="1" dirty="0"/>
              <a:t>Dual Mandate</a:t>
            </a:r>
            <a:r>
              <a:rPr lang="en-US" dirty="0"/>
              <a:t>, which requires the FED aim to:</a:t>
            </a:r>
          </a:p>
          <a:p>
            <a:pPr lvl="1"/>
            <a:r>
              <a:rPr lang="en-US" dirty="0"/>
              <a:t>Maximize employment </a:t>
            </a:r>
          </a:p>
          <a:p>
            <a:pPr lvl="1"/>
            <a:r>
              <a:rPr lang="en-US" dirty="0"/>
              <a:t>Stabilize inflation rates</a:t>
            </a:r>
          </a:p>
          <a:p>
            <a:pPr lvl="1"/>
            <a:endParaRPr lang="en-US" dirty="0"/>
          </a:p>
          <a:p>
            <a:pPr lvl="1"/>
            <a:endParaRPr lang="en-US" dirty="0"/>
          </a:p>
        </p:txBody>
      </p:sp>
    </p:spTree>
    <p:extLst>
      <p:ext uri="{BB962C8B-B14F-4D97-AF65-F5344CB8AC3E}">
        <p14:creationId xmlns:p14="http://schemas.microsoft.com/office/powerpoint/2010/main" val="232528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1DC0-BA20-3C44-184F-D19472D9DDA8}"/>
              </a:ext>
            </a:extLst>
          </p:cNvPr>
          <p:cNvSpPr>
            <a:spLocks noGrp="1"/>
          </p:cNvSpPr>
          <p:nvPr>
            <p:ph type="title"/>
          </p:nvPr>
        </p:nvSpPr>
        <p:spPr/>
        <p:txBody>
          <a:bodyPr/>
          <a:lstStyle/>
          <a:p>
            <a:r>
              <a:rPr lang="en-US" dirty="0"/>
              <a:t>Inflation</a:t>
            </a:r>
          </a:p>
        </p:txBody>
      </p:sp>
      <p:sp>
        <p:nvSpPr>
          <p:cNvPr id="3" name="Content Placeholder 2">
            <a:extLst>
              <a:ext uri="{FF2B5EF4-FFF2-40B4-BE49-F238E27FC236}">
                <a16:creationId xmlns:a16="http://schemas.microsoft.com/office/drawing/2014/main" id="{8C6D3F74-360E-B450-87FC-80258183E69D}"/>
              </a:ext>
            </a:extLst>
          </p:cNvPr>
          <p:cNvSpPr>
            <a:spLocks noGrp="1"/>
          </p:cNvSpPr>
          <p:nvPr>
            <p:ph idx="1"/>
          </p:nvPr>
        </p:nvSpPr>
        <p:spPr/>
        <p:txBody>
          <a:bodyPr/>
          <a:lstStyle/>
          <a:p>
            <a:r>
              <a:rPr lang="en-US" dirty="0"/>
              <a:t>Defined as “the rate of increase in prices over a given time”</a:t>
            </a:r>
          </a:p>
          <a:p>
            <a:r>
              <a:rPr lang="en-US" dirty="0"/>
              <a:t>Necessary, in moderation, for a healthy economy</a:t>
            </a:r>
          </a:p>
          <a:p>
            <a:r>
              <a:rPr lang="en-US" dirty="0"/>
              <a:t>However, unchecked inflation can result in negative consequences for consumers and businesses</a:t>
            </a:r>
          </a:p>
          <a:p>
            <a:pPr lvl="1"/>
            <a:r>
              <a:rPr lang="en-US" dirty="0"/>
              <a:t>Loss of purchasing power</a:t>
            </a:r>
          </a:p>
          <a:p>
            <a:pPr lvl="1"/>
            <a:r>
              <a:rPr lang="en-US" dirty="0"/>
              <a:t>Poor economic growth</a:t>
            </a:r>
          </a:p>
          <a:p>
            <a:r>
              <a:rPr lang="en-US" dirty="0"/>
              <a:t>Typically, an inflation rate of 2% is considered ideal</a:t>
            </a:r>
          </a:p>
          <a:p>
            <a:r>
              <a:rPr lang="en-US" dirty="0"/>
              <a:t>Inflation can be quantified via the </a:t>
            </a:r>
            <a:r>
              <a:rPr lang="en-US" b="1" dirty="0"/>
              <a:t>Consumer Price Index (CPI)</a:t>
            </a:r>
            <a:endParaRPr lang="en-US" dirty="0"/>
          </a:p>
          <a:p>
            <a:pPr lvl="1"/>
            <a:r>
              <a:rPr lang="en-US" dirty="0"/>
              <a:t>Measure of the changes in price of consumer goods over time</a:t>
            </a:r>
          </a:p>
          <a:p>
            <a:endParaRPr lang="en-US" dirty="0"/>
          </a:p>
        </p:txBody>
      </p:sp>
    </p:spTree>
    <p:extLst>
      <p:ext uri="{BB962C8B-B14F-4D97-AF65-F5344CB8AC3E}">
        <p14:creationId xmlns:p14="http://schemas.microsoft.com/office/powerpoint/2010/main" val="143972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FB90-FEFF-337D-4B9D-C803F1357389}"/>
              </a:ext>
            </a:extLst>
          </p:cNvPr>
          <p:cNvSpPr>
            <a:spLocks noGrp="1"/>
          </p:cNvSpPr>
          <p:nvPr>
            <p:ph type="title"/>
          </p:nvPr>
        </p:nvSpPr>
        <p:spPr/>
        <p:txBody>
          <a:bodyPr/>
          <a:lstStyle/>
          <a:p>
            <a:r>
              <a:rPr lang="en-US" dirty="0"/>
              <a:t>Employment</a:t>
            </a:r>
          </a:p>
        </p:txBody>
      </p:sp>
      <p:sp>
        <p:nvSpPr>
          <p:cNvPr id="3" name="Content Placeholder 2">
            <a:extLst>
              <a:ext uri="{FF2B5EF4-FFF2-40B4-BE49-F238E27FC236}">
                <a16:creationId xmlns:a16="http://schemas.microsoft.com/office/drawing/2014/main" id="{BB0E77EB-3844-BC34-F13B-A558362E0E73}"/>
              </a:ext>
            </a:extLst>
          </p:cNvPr>
          <p:cNvSpPr>
            <a:spLocks noGrp="1"/>
          </p:cNvSpPr>
          <p:nvPr>
            <p:ph idx="1"/>
          </p:nvPr>
        </p:nvSpPr>
        <p:spPr/>
        <p:txBody>
          <a:bodyPr/>
          <a:lstStyle/>
          <a:p>
            <a:r>
              <a:rPr lang="en-US" dirty="0"/>
              <a:t>Defined by the amount of individuals, aged 15-64 are part of the U.S. labor force</a:t>
            </a:r>
          </a:p>
          <a:p>
            <a:pPr lvl="1"/>
            <a:r>
              <a:rPr lang="en-US" dirty="0"/>
              <a:t>I.e., Individuals who are fully employed</a:t>
            </a:r>
          </a:p>
          <a:p>
            <a:r>
              <a:rPr lang="en-US" dirty="0"/>
              <a:t>An important indicator of economic health</a:t>
            </a:r>
          </a:p>
          <a:p>
            <a:r>
              <a:rPr lang="en-US" dirty="0"/>
              <a:t>Typically measured via unemployment rates</a:t>
            </a:r>
          </a:p>
          <a:p>
            <a:pPr lvl="1"/>
            <a:r>
              <a:rPr lang="en-US" dirty="0"/>
              <a:t>I.e., The proportion of individuals who are not employed or active in the labor force</a:t>
            </a:r>
          </a:p>
        </p:txBody>
      </p:sp>
    </p:spTree>
    <p:extLst>
      <p:ext uri="{BB962C8B-B14F-4D97-AF65-F5344CB8AC3E}">
        <p14:creationId xmlns:p14="http://schemas.microsoft.com/office/powerpoint/2010/main" val="176598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98DA-88D8-F304-76B7-3E8F1EAE7A25}"/>
              </a:ext>
            </a:extLst>
          </p:cNvPr>
          <p:cNvSpPr>
            <a:spLocks noGrp="1"/>
          </p:cNvSpPr>
          <p:nvPr>
            <p:ph type="title"/>
          </p:nvPr>
        </p:nvSpPr>
        <p:spPr/>
        <p:txBody>
          <a:bodyPr/>
          <a:lstStyle/>
          <a:p>
            <a:r>
              <a:rPr lang="en-US" dirty="0"/>
              <a:t>What can the FED do to Uphold the Dual Mandate?</a:t>
            </a:r>
          </a:p>
        </p:txBody>
      </p:sp>
      <p:sp>
        <p:nvSpPr>
          <p:cNvPr id="3" name="Content Placeholder 2">
            <a:extLst>
              <a:ext uri="{FF2B5EF4-FFF2-40B4-BE49-F238E27FC236}">
                <a16:creationId xmlns:a16="http://schemas.microsoft.com/office/drawing/2014/main" id="{4FADE0C1-3F4C-A553-4FB2-333B1528C609}"/>
              </a:ext>
            </a:extLst>
          </p:cNvPr>
          <p:cNvSpPr>
            <a:spLocks noGrp="1"/>
          </p:cNvSpPr>
          <p:nvPr>
            <p:ph idx="1"/>
          </p:nvPr>
        </p:nvSpPr>
        <p:spPr/>
        <p:txBody>
          <a:bodyPr/>
          <a:lstStyle/>
          <a:p>
            <a:r>
              <a:rPr lang="en-US" dirty="0"/>
              <a:t>To support the Dual Mandate, the FED can adjust their </a:t>
            </a:r>
            <a:r>
              <a:rPr lang="en-US" b="1" dirty="0"/>
              <a:t>funds rates</a:t>
            </a:r>
            <a:r>
              <a:rPr lang="en-US" dirty="0"/>
              <a:t> (or in other words, </a:t>
            </a:r>
            <a:r>
              <a:rPr lang="en-US" b="1" dirty="0"/>
              <a:t>interest rates</a:t>
            </a:r>
            <a:r>
              <a:rPr lang="en-US" dirty="0"/>
              <a:t>) according to macro-economic necessities</a:t>
            </a:r>
          </a:p>
          <a:p>
            <a:endParaRPr lang="en-US" b="1" dirty="0"/>
          </a:p>
          <a:p>
            <a:r>
              <a:rPr lang="en-US" b="1" dirty="0"/>
              <a:t>Raising </a:t>
            </a:r>
            <a:r>
              <a:rPr lang="en-US" dirty="0"/>
              <a:t>interest rates discourages banks from taking out loans</a:t>
            </a:r>
          </a:p>
          <a:p>
            <a:endParaRPr lang="en-US" b="1" dirty="0"/>
          </a:p>
          <a:p>
            <a:r>
              <a:rPr lang="en-US" b="1" dirty="0"/>
              <a:t>Lowering </a:t>
            </a:r>
            <a:r>
              <a:rPr lang="en-US" dirty="0"/>
              <a:t>interest rates encourages banks to take loans and invest</a:t>
            </a:r>
            <a:endParaRPr lang="en-US" b="1" dirty="0"/>
          </a:p>
          <a:p>
            <a:pPr marL="457200" lvl="1" indent="0">
              <a:buNone/>
            </a:pPr>
            <a:endParaRPr lang="en-US" dirty="0"/>
          </a:p>
          <a:p>
            <a:pPr lvl="1"/>
            <a:endParaRPr lang="en-US" dirty="0"/>
          </a:p>
        </p:txBody>
      </p:sp>
    </p:spTree>
    <p:extLst>
      <p:ext uri="{BB962C8B-B14F-4D97-AF65-F5344CB8AC3E}">
        <p14:creationId xmlns:p14="http://schemas.microsoft.com/office/powerpoint/2010/main" val="385390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98DA-88D8-F304-76B7-3E8F1EAE7A25}"/>
              </a:ext>
            </a:extLst>
          </p:cNvPr>
          <p:cNvSpPr>
            <a:spLocks noGrp="1"/>
          </p:cNvSpPr>
          <p:nvPr>
            <p:ph type="title"/>
          </p:nvPr>
        </p:nvSpPr>
        <p:spPr/>
        <p:txBody>
          <a:bodyPr/>
          <a:lstStyle/>
          <a:p>
            <a:r>
              <a:rPr lang="en-US" dirty="0"/>
              <a:t>What can the FED do to Uphold the Dual Mandate?</a:t>
            </a:r>
          </a:p>
        </p:txBody>
      </p:sp>
      <p:sp>
        <p:nvSpPr>
          <p:cNvPr id="3" name="Content Placeholder 2">
            <a:extLst>
              <a:ext uri="{FF2B5EF4-FFF2-40B4-BE49-F238E27FC236}">
                <a16:creationId xmlns:a16="http://schemas.microsoft.com/office/drawing/2014/main" id="{4FADE0C1-3F4C-A553-4FB2-333B1528C609}"/>
              </a:ext>
            </a:extLst>
          </p:cNvPr>
          <p:cNvSpPr>
            <a:spLocks noGrp="1"/>
          </p:cNvSpPr>
          <p:nvPr>
            <p:ph idx="1"/>
          </p:nvPr>
        </p:nvSpPr>
        <p:spPr/>
        <p:txBody>
          <a:bodyPr/>
          <a:lstStyle/>
          <a:p>
            <a:r>
              <a:rPr lang="en-US" dirty="0"/>
              <a:t>To summarize the impact of interest rate adjustments:</a:t>
            </a:r>
          </a:p>
          <a:p>
            <a:pPr lvl="1"/>
            <a:endParaRPr lang="en-US" dirty="0"/>
          </a:p>
          <a:p>
            <a:pPr lvl="1"/>
            <a:r>
              <a:rPr lang="en-US" dirty="0"/>
              <a:t>Interest rates are typically </a:t>
            </a:r>
            <a:r>
              <a:rPr lang="en-US" b="1" dirty="0"/>
              <a:t>increased</a:t>
            </a:r>
            <a:r>
              <a:rPr lang="en-US" dirty="0"/>
              <a:t> to limit economic growth </a:t>
            </a:r>
          </a:p>
          <a:p>
            <a:pPr lvl="2"/>
            <a:r>
              <a:rPr lang="en-US" dirty="0"/>
              <a:t>Goal: To reduce inflation rates</a:t>
            </a:r>
          </a:p>
          <a:p>
            <a:pPr lvl="1"/>
            <a:endParaRPr lang="en-US" dirty="0"/>
          </a:p>
          <a:p>
            <a:pPr lvl="1"/>
            <a:endParaRPr lang="en-US" dirty="0"/>
          </a:p>
          <a:p>
            <a:pPr lvl="1"/>
            <a:r>
              <a:rPr lang="en-US" dirty="0"/>
              <a:t>Interest rates are typically </a:t>
            </a:r>
            <a:r>
              <a:rPr lang="en-US" b="1" dirty="0"/>
              <a:t>decreased</a:t>
            </a:r>
            <a:r>
              <a:rPr lang="en-US" dirty="0"/>
              <a:t> to encourage economic growth</a:t>
            </a:r>
          </a:p>
          <a:p>
            <a:pPr lvl="2"/>
            <a:r>
              <a:rPr lang="en-US" dirty="0"/>
              <a:t>Goal: To reduce unemployment rates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6023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76AC-0A32-5533-2D41-59B888497081}"/>
              </a:ext>
            </a:extLst>
          </p:cNvPr>
          <p:cNvSpPr>
            <a:spLocks noGrp="1"/>
          </p:cNvSpPr>
          <p:nvPr>
            <p:ph type="title"/>
          </p:nvPr>
        </p:nvSpPr>
        <p:spPr/>
        <p:txBody>
          <a:bodyPr/>
          <a:lstStyle/>
          <a:p>
            <a:r>
              <a:rPr lang="en-US" dirty="0"/>
              <a:t>Primary Question</a:t>
            </a:r>
          </a:p>
        </p:txBody>
      </p:sp>
      <p:sp>
        <p:nvSpPr>
          <p:cNvPr id="3" name="Content Placeholder 2">
            <a:extLst>
              <a:ext uri="{FF2B5EF4-FFF2-40B4-BE49-F238E27FC236}">
                <a16:creationId xmlns:a16="http://schemas.microsoft.com/office/drawing/2014/main" id="{C08B3189-CC46-A7CF-928B-D30EA5836B1B}"/>
              </a:ext>
            </a:extLst>
          </p:cNvPr>
          <p:cNvSpPr>
            <a:spLocks noGrp="1"/>
          </p:cNvSpPr>
          <p:nvPr>
            <p:ph idx="1"/>
          </p:nvPr>
        </p:nvSpPr>
        <p:spPr/>
        <p:txBody>
          <a:bodyPr/>
          <a:lstStyle/>
          <a:p>
            <a:r>
              <a:rPr lang="en-US" dirty="0"/>
              <a:t>With all of this in mind, it generates the question:</a:t>
            </a:r>
          </a:p>
          <a:p>
            <a:pPr lvl="1"/>
            <a:r>
              <a:rPr lang="en-US" dirty="0"/>
              <a:t>Is the FED fulfilling its obligation to control inflation while simultaneously limiting unemployment?</a:t>
            </a:r>
          </a:p>
          <a:p>
            <a:pPr lvl="1"/>
            <a:endParaRPr lang="en-US" dirty="0"/>
          </a:p>
          <a:p>
            <a:r>
              <a:rPr lang="en-US" dirty="0"/>
              <a:t>To explore this question, let us visualize how these indicators have changed together over time</a:t>
            </a:r>
          </a:p>
        </p:txBody>
      </p:sp>
    </p:spTree>
    <p:extLst>
      <p:ext uri="{BB962C8B-B14F-4D97-AF65-F5344CB8AC3E}">
        <p14:creationId xmlns:p14="http://schemas.microsoft.com/office/powerpoint/2010/main" val="133092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8D25D0-625E-96C3-C3A0-E8B6FD8EDB3F}"/>
              </a:ext>
            </a:extLst>
          </p:cNvPr>
          <p:cNvPicPr>
            <a:picLocks noChangeAspect="1"/>
          </p:cNvPicPr>
          <p:nvPr/>
        </p:nvPicPr>
        <p:blipFill>
          <a:blip r:embed="rId2"/>
          <a:stretch>
            <a:fillRect/>
          </a:stretch>
        </p:blipFill>
        <p:spPr>
          <a:xfrm>
            <a:off x="154711" y="0"/>
            <a:ext cx="10332073" cy="6858000"/>
          </a:xfrm>
          <a:prstGeom prst="rect">
            <a:avLst/>
          </a:prstGeom>
        </p:spPr>
      </p:pic>
      <p:sp>
        <p:nvSpPr>
          <p:cNvPr id="10" name="TextBox 9">
            <a:extLst>
              <a:ext uri="{FF2B5EF4-FFF2-40B4-BE49-F238E27FC236}">
                <a16:creationId xmlns:a16="http://schemas.microsoft.com/office/drawing/2014/main" id="{B52B016C-CFD1-AF1F-4733-3C2C0FCA6616}"/>
              </a:ext>
            </a:extLst>
          </p:cNvPr>
          <p:cNvSpPr txBox="1"/>
          <p:nvPr/>
        </p:nvSpPr>
        <p:spPr>
          <a:xfrm>
            <a:off x="8912087" y="1374331"/>
            <a:ext cx="3087756" cy="4278094"/>
          </a:xfrm>
          <a:prstGeom prst="rect">
            <a:avLst/>
          </a:prstGeom>
          <a:noFill/>
        </p:spPr>
        <p:txBody>
          <a:bodyPr wrap="square" rtlCol="0">
            <a:spAutoFit/>
          </a:bodyPr>
          <a:lstStyle/>
          <a:p>
            <a:r>
              <a:rPr lang="en-US" sz="1600" dirty="0"/>
              <a:t>Interpretations:</a:t>
            </a:r>
          </a:p>
          <a:p>
            <a:pPr marL="285750" indent="-285750">
              <a:buFont typeface="Arial" panose="020B0604020202020204" pitchFamily="34" charset="0"/>
              <a:buChar char="•"/>
            </a:pPr>
            <a:r>
              <a:rPr lang="en-US" sz="1600" dirty="0"/>
              <a:t>FED Fund rates:</a:t>
            </a:r>
          </a:p>
          <a:p>
            <a:pPr marL="742950" lvl="1" indent="-285750">
              <a:buFont typeface="Arial" panose="020B0604020202020204" pitchFamily="34" charset="0"/>
              <a:buChar char="•"/>
            </a:pPr>
            <a:r>
              <a:rPr lang="en-US" sz="1600" dirty="0"/>
              <a:t>Decrease during periods of economic instability</a:t>
            </a:r>
          </a:p>
          <a:p>
            <a:pPr marL="742950" lvl="1" indent="-285750">
              <a:buFont typeface="Arial" panose="020B0604020202020204" pitchFamily="34" charset="0"/>
              <a:buChar char="•"/>
            </a:pPr>
            <a:r>
              <a:rPr lang="en-US" sz="1600" dirty="0"/>
              <a:t>Stabilize or increase during periods of economic stability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Recession periods have a major impact on unemployment and CPI</a:t>
            </a:r>
          </a:p>
          <a:p>
            <a:pPr marL="742950" lvl="1" indent="-285750">
              <a:buFont typeface="Arial" panose="020B0604020202020204" pitchFamily="34" charset="0"/>
              <a:buChar char="•"/>
            </a:pPr>
            <a:r>
              <a:rPr lang="en-US" sz="1600" dirty="0"/>
              <a:t>FED can only hope to control the damage, but it seems to take time for the effects of adjustments to manifest</a:t>
            </a:r>
          </a:p>
        </p:txBody>
      </p:sp>
    </p:spTree>
    <p:extLst>
      <p:ext uri="{BB962C8B-B14F-4D97-AF65-F5344CB8AC3E}">
        <p14:creationId xmlns:p14="http://schemas.microsoft.com/office/powerpoint/2010/main" val="366064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8B20-457E-07E9-B49F-A974B5FB8414}"/>
              </a:ext>
            </a:extLst>
          </p:cNvPr>
          <p:cNvSpPr>
            <a:spLocks noGrp="1"/>
          </p:cNvSpPr>
          <p:nvPr>
            <p:ph type="title"/>
          </p:nvPr>
        </p:nvSpPr>
        <p:spPr/>
        <p:txBody>
          <a:bodyPr/>
          <a:lstStyle/>
          <a:p>
            <a:r>
              <a:rPr lang="en-US" dirty="0"/>
              <a:t>Taking a Closer Look at CPI</a:t>
            </a:r>
          </a:p>
        </p:txBody>
      </p:sp>
      <p:sp>
        <p:nvSpPr>
          <p:cNvPr id="3" name="Content Placeholder 2">
            <a:extLst>
              <a:ext uri="{FF2B5EF4-FFF2-40B4-BE49-F238E27FC236}">
                <a16:creationId xmlns:a16="http://schemas.microsoft.com/office/drawing/2014/main" id="{8E9C0A15-5AC4-9FD4-84E3-CA2048104981}"/>
              </a:ext>
            </a:extLst>
          </p:cNvPr>
          <p:cNvSpPr>
            <a:spLocks noGrp="1"/>
          </p:cNvSpPr>
          <p:nvPr>
            <p:ph idx="1"/>
          </p:nvPr>
        </p:nvSpPr>
        <p:spPr/>
        <p:txBody>
          <a:bodyPr>
            <a:normAutofit lnSpcReduction="10000"/>
          </a:bodyPr>
          <a:lstStyle/>
          <a:p>
            <a:r>
              <a:rPr lang="en-US" dirty="0"/>
              <a:t>Now that we have seen the changes in these indicators together, we can examine them separately</a:t>
            </a:r>
          </a:p>
          <a:p>
            <a:endParaRPr lang="en-US" dirty="0"/>
          </a:p>
          <a:p>
            <a:r>
              <a:rPr lang="en-US" dirty="0"/>
              <a:t>Next, we will look at changes in CPI rates and how they correspond with FED fund rate changes</a:t>
            </a:r>
          </a:p>
          <a:p>
            <a:r>
              <a:rPr lang="en-US" dirty="0"/>
              <a:t>We will gauge economic health based on whether CPI is being maintained around the 2% mark</a:t>
            </a:r>
          </a:p>
          <a:p>
            <a:pPr lvl="1"/>
            <a:r>
              <a:rPr lang="en-US" dirty="0"/>
              <a:t>It is commonly agreed that a 2% inflation rate is considered ideal or healthy</a:t>
            </a:r>
          </a:p>
          <a:p>
            <a:pPr lvl="1"/>
            <a:r>
              <a:rPr lang="en-US" dirty="0"/>
              <a:t>So inflation rates markedly above or below 2% may be indicative of poor economic health</a:t>
            </a:r>
          </a:p>
        </p:txBody>
      </p:sp>
    </p:spTree>
    <p:extLst>
      <p:ext uri="{BB962C8B-B14F-4D97-AF65-F5344CB8AC3E}">
        <p14:creationId xmlns:p14="http://schemas.microsoft.com/office/powerpoint/2010/main" val="3431608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1159</Words>
  <Application>Microsoft Office PowerPoint</Application>
  <PresentationFormat>Widescreen</PresentationFormat>
  <Paragraphs>122</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Is the FED Maintaining its Dual Mandate?</vt:lpstr>
      <vt:lpstr>Overview</vt:lpstr>
      <vt:lpstr>Inflation</vt:lpstr>
      <vt:lpstr>Employment</vt:lpstr>
      <vt:lpstr>What can the FED do to Uphold the Dual Mandate?</vt:lpstr>
      <vt:lpstr>What can the FED do to Uphold the Dual Mandate?</vt:lpstr>
      <vt:lpstr>Primary Question</vt:lpstr>
      <vt:lpstr>PowerPoint Presentation</vt:lpstr>
      <vt:lpstr>Taking a Closer Look at CPI</vt:lpstr>
      <vt:lpstr>PowerPoint Presentation</vt:lpstr>
      <vt:lpstr>Taking a Closer Look at Unemployment</vt:lpstr>
      <vt:lpstr>PowerPoint Presentation</vt:lpstr>
      <vt:lpstr>Misery Index</vt:lpstr>
      <vt:lpstr>PowerPoint Presentation</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Roland</dc:creator>
  <cp:lastModifiedBy>Matthew Roland</cp:lastModifiedBy>
  <cp:revision>3</cp:revision>
  <dcterms:created xsi:type="dcterms:W3CDTF">2024-09-29T15:59:44Z</dcterms:created>
  <dcterms:modified xsi:type="dcterms:W3CDTF">2024-09-29T18:07:06Z</dcterms:modified>
</cp:coreProperties>
</file>