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676B-BD16-E1FF-3E6C-6726C5FE6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960F4-8DA3-ACFA-0E2E-E5D460F6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789F-CB39-E155-C696-05722089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857C-3A2F-4F62-A7FD-7793F0DCE60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926B-47CA-FAD4-116E-76A8737E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C420-6671-B4D6-B996-4F975561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F61D-1770-4ABB-8A74-0396C3A6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3CE2-3015-CE69-FAAE-EB7F6711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D097E-2AE7-51A9-4FA2-F4B659407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EE9D-0673-BBAC-7B51-023321E7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857C-3A2F-4F62-A7FD-7793F0DCE60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15F1-5547-8B30-6067-0700C754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044A-90FA-A8A0-878A-AE23FA73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F61D-1770-4ABB-8A74-0396C3A6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D9366-8CF4-E4A1-7FA3-A4163665B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01CB7-7804-73C3-0E8D-7A1CE9A0E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34DE8-7D48-CBA1-D2A1-C1B3E7C0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857C-3A2F-4F62-A7FD-7793F0DCE60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D807-F2DF-AB65-0DC9-564E4F90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1D61-3473-18BB-3436-EDE027E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F61D-1770-4ABB-8A74-0396C3A6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9CBC-D3CA-D877-C914-7F2FB967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99EA-F3B6-4B53-3DA6-EC684B84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0D022-7064-09C8-8A15-9DECED53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857C-3A2F-4F62-A7FD-7793F0DCE60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787A-26C5-7474-3B82-D40B8A31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4080-B4F4-D150-862C-73A2A388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F61D-1770-4ABB-8A74-0396C3A6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2042-181F-C6C1-20C6-AEBA2219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D9E1B-C257-352E-77AF-FF10EEAE8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FCC3-0AB9-338B-121D-94B271F1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857C-3A2F-4F62-A7FD-7793F0DCE60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1E6C-512C-0796-C302-2CF0B839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153C9-75DE-0C62-8ED0-3D068741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F61D-1770-4ABB-8A74-0396C3A6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5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BCB-0AC7-8AD7-BCBB-97E419F0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D799-58B5-3F0D-E61E-2669492D8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71C55-B41D-F935-6E26-AB0EAD23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2CF9-2C6C-99D8-6CF2-78C9BE46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857C-3A2F-4F62-A7FD-7793F0DCE60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2EFC0-C2A2-33E3-7D4F-B9754CB1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BF210-4954-E7DA-CFFD-D274F6DE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F61D-1770-4ABB-8A74-0396C3A6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537D-B315-2C7D-4922-A2A19D37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C0E0E-1D2B-0835-2411-839DD2E35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70C1D-8CB9-1774-5DC4-54640C096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2AB06-0F51-92B9-F636-4A734FA58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85D69-DB1D-4774-E517-469925ECF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75FFB-22F7-4070-104F-E34E76C0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857C-3A2F-4F62-A7FD-7793F0DCE60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07D60-DF4A-97AE-206A-FF2124F4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F44FE-DB36-940F-4D2D-2E4FD202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F61D-1770-4ABB-8A74-0396C3A6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A604-274C-1389-8E3D-29315886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64C58-A8DE-8119-8812-3ECA1B52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857C-3A2F-4F62-A7FD-7793F0DCE60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B1A62-5AD3-E4C0-EC84-01BF3C18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03925-22C7-6571-B628-B05607FB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F61D-1770-4ABB-8A74-0396C3A6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6173D-A56E-8594-01CB-38BE7F23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857C-3A2F-4F62-A7FD-7793F0DCE60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7C6C1-9BA0-9061-F39A-6DEC72A8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E87-E0EF-B2D3-F610-7FD20092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F61D-1770-4ABB-8A74-0396C3A6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9AFD-1514-3CC8-FA4E-6890507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EB80-4DE7-3306-BD31-620FFA02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657D3-0204-884D-1BBA-EAF78F4FD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834C3-FB39-47FA-184B-FB9234A3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857C-3A2F-4F62-A7FD-7793F0DCE60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8CD60-10E5-1740-2B68-231B735F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AE2C6-F89C-4350-BE6B-E6215AAA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F61D-1770-4ABB-8A74-0396C3A6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F878-2445-CD57-C668-A42072A9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9F6BC-975F-8EB7-6D49-18053867A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78364-C8BC-288A-C62F-3DF2F6DBA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0408A-BC65-937D-A219-62A25C4F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857C-3A2F-4F62-A7FD-7793F0DCE60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E5BDC-B694-C00A-EF37-0A39418B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1A5D-0890-D096-7586-F1F83EC7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F61D-1770-4ABB-8A74-0396C3A6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2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9AAD9-8704-E73D-56D2-5DC27C60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18353-6DAD-2588-B672-C750ACE4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D1E6-609A-8971-ABF2-9D59ED2BA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A857C-3A2F-4F62-A7FD-7793F0DCE60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C8823-56C5-0170-F0D6-1C7019874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5241C-9014-0E20-088A-E0226AB22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9F61D-1770-4ABB-8A74-0396C3A6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DBC3-0C67-F312-63BE-678C36D3B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Insecurity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2B566-1131-0C38-8F1A-8468D2FD3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4B05-E3D3-81E6-2F88-51B38414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Dangers of Food Insecurity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9DBA-17C7-5FAF-8028-6378A541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insecurity represents a massive problem worldwide</a:t>
            </a:r>
          </a:p>
          <a:p>
            <a:pPr lvl="1"/>
            <a:r>
              <a:rPr lang="en-US" dirty="0"/>
              <a:t>Lack of nutrition can result in developmental maladies, long-term health consequences, and starvation</a:t>
            </a:r>
          </a:p>
          <a:p>
            <a:pPr lvl="1"/>
            <a:endParaRPr lang="en-US" dirty="0"/>
          </a:p>
          <a:p>
            <a:r>
              <a:rPr lang="en-US" dirty="0"/>
              <a:t>Although the U.S. has a high degree of food security, there are still several households that suffer from low food security each year.</a:t>
            </a:r>
          </a:p>
        </p:txBody>
      </p:sp>
    </p:spTree>
    <p:extLst>
      <p:ext uri="{BB962C8B-B14F-4D97-AF65-F5344CB8AC3E}">
        <p14:creationId xmlns:p14="http://schemas.microsoft.com/office/powerpoint/2010/main" val="2832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40A07-D5B4-5CA3-B017-279383F9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Food Insecurity Throughout the Years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CAF7B-5871-EE0E-9D85-9B0C52E8060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Each year, at least 6% - 13% of households surveyed in the U.S. have experienced low food security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Interestingly, food insecurity has been increasing over time, based on these data</a:t>
            </a:r>
          </a:p>
        </p:txBody>
      </p:sp>
      <p:pic>
        <p:nvPicPr>
          <p:cNvPr id="5" name="Picture 4" descr="A graph showing the growth of a child&#10;&#10;Description automatically generated">
            <a:extLst>
              <a:ext uri="{FF2B5EF4-FFF2-40B4-BE49-F238E27FC236}">
                <a16:creationId xmlns:a16="http://schemas.microsoft.com/office/drawing/2014/main" id="{6A2E15FB-3F1E-79E3-7A38-EF9006FB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64250"/>
            <a:ext cx="6922008" cy="44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B7FA1-6552-244B-1356-E7D3EE1D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Food Insecurity by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1E9D8-242D-6F1E-DC00-059FA0288D90}"/>
              </a:ext>
            </a:extLst>
          </p:cNvPr>
          <p:cNvSpPr txBox="1"/>
          <p:nvPr/>
        </p:nvSpPr>
        <p:spPr>
          <a:xfrm>
            <a:off x="1246824" y="2623382"/>
            <a:ext cx="3454830" cy="3251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Percentages used were based on the total amount of households surveyed by state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Food insecurity among adults is roughly proportional across most states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But much higher in Texas, Louisiana, Arkansas,  and Mississippi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Similarly, food security among children is roughly proportional, but Texas, Georgia, and Nebraska have higher rates relative to the sample surveyed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Takeaways: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There are clear disparities regarding food security across certain states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These distributions highlight a need to pay attention to the food security concerns in states with food security concerns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9" name="Picture 8" descr="A map of the united states&#10;&#10;Description automatically generated">
            <a:extLst>
              <a:ext uri="{FF2B5EF4-FFF2-40B4-BE49-F238E27FC236}">
                <a16:creationId xmlns:a16="http://schemas.microsoft.com/office/drawing/2014/main" id="{B22066CD-697B-39C3-70FC-4396A673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665" y="643466"/>
            <a:ext cx="5461834" cy="2785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41D8C1-8DE1-9A02-335E-1FEF45975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65" y="3725840"/>
            <a:ext cx="5332238" cy="28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0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C36F-AAA7-ACD5-1728-58C4F7E6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Factors are Related to Food Insecurity?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4083-67E6-8961-BF5E-4404200A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established the trends of food security in the U.S. across time and different states:</a:t>
            </a:r>
          </a:p>
          <a:p>
            <a:pPr lvl="1"/>
            <a:r>
              <a:rPr lang="en-US" dirty="0"/>
              <a:t>We have an understanding that food insecurity is a real, tangible problem that citizens face</a:t>
            </a:r>
          </a:p>
          <a:p>
            <a:endParaRPr lang="en-US" dirty="0"/>
          </a:p>
          <a:p>
            <a:r>
              <a:rPr lang="en-US" dirty="0"/>
              <a:t>However, we still need to establish factors that are related to heightened food insecurity</a:t>
            </a:r>
          </a:p>
          <a:p>
            <a:pPr lvl="1"/>
            <a:r>
              <a:rPr lang="en-US" dirty="0"/>
              <a:t>First, let us examine whether disparities exist between metropolitan and non-metropolitan regions</a:t>
            </a:r>
          </a:p>
        </p:txBody>
      </p:sp>
    </p:spTree>
    <p:extLst>
      <p:ext uri="{BB962C8B-B14F-4D97-AF65-F5344CB8AC3E}">
        <p14:creationId xmlns:p14="http://schemas.microsoft.com/office/powerpoint/2010/main" val="16611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B710A-EAD6-0E6B-3F4E-0F7A0C58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Food Insecurity by Region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1F0D7-94EA-2674-330C-2B81AB0CFA26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Interestingly, not a clear difference between regions for food insecurity in children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There is, however, a more noticeable difference between regions and food insecurity in adults, such that non-metropolitan regions have a higher percentage of food insecure adults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May highlight a need to pay attention to non-metropolitan food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4445B-8E13-A359-C6A0-370B0994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43544"/>
            <a:ext cx="5458968" cy="33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12E8-1F6C-9ED8-4765-16769260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Education Level and Poverty?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A08F-1FC2-1500-85E3-0C8DC349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highly related and important risk factors for food insecurity may be:</a:t>
            </a:r>
          </a:p>
          <a:p>
            <a:pPr lvl="1"/>
            <a:r>
              <a:rPr lang="en-US" dirty="0"/>
              <a:t>Poverty</a:t>
            </a:r>
          </a:p>
          <a:p>
            <a:pPr lvl="1"/>
            <a:r>
              <a:rPr lang="en-US" dirty="0"/>
              <a:t>Education level</a:t>
            </a:r>
          </a:p>
          <a:p>
            <a:endParaRPr lang="en-US" dirty="0"/>
          </a:p>
          <a:p>
            <a:r>
              <a:rPr lang="en-US" dirty="0"/>
              <a:t>It is likely that individuals who have a lower income and who have received less of an education may suffer from food insecurity </a:t>
            </a:r>
          </a:p>
        </p:txBody>
      </p:sp>
    </p:spTree>
    <p:extLst>
      <p:ext uri="{BB962C8B-B14F-4D97-AF65-F5344CB8AC3E}">
        <p14:creationId xmlns:p14="http://schemas.microsoft.com/office/powerpoint/2010/main" val="170511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2B207-B069-7315-B458-2C5FA42B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Food Insecurity by Education Level and Poverty Level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E60B1-DDB3-E378-856E-B02AEE7910CD}"/>
              </a:ext>
            </a:extLst>
          </p:cNvPr>
          <p:cNvSpPr txBox="1"/>
          <p:nvPr/>
        </p:nvSpPr>
        <p:spPr>
          <a:xfrm>
            <a:off x="640080" y="2706624"/>
            <a:ext cx="4518774" cy="3487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Appears to be a relationship between education level, poverty level, and food insecurity such that: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Families that are impoverished and have lower educational attainment are more likely to be food insecure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However, education may serve as a protective factor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May indicate a need to support education initiatives to support citizens’ educational attainment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38ED7-E7D1-5F0B-9F6A-8B53EF97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592" y="329184"/>
            <a:ext cx="5170182" cy="3192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5EACD3-34E5-2A0F-139C-E635CCDD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592" y="3570336"/>
            <a:ext cx="5290008" cy="32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4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91401DC-7AF6-42FA-BE31-CF773B6C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80"/>
            <a:ext cx="12188952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graph showing the growth of a child&#10;&#10;Description automatically generated">
            <a:extLst>
              <a:ext uri="{FF2B5EF4-FFF2-40B4-BE49-F238E27FC236}">
                <a16:creationId xmlns:a16="http://schemas.microsoft.com/office/drawing/2014/main" id="{9E1E91FE-578A-35A8-4687-C5435716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7" y="3922"/>
            <a:ext cx="3493247" cy="2235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58856-2F73-9387-4E07-C2CA5830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59" y="0"/>
            <a:ext cx="3795976" cy="2040338"/>
          </a:xfrm>
          <a:prstGeom prst="rect">
            <a:avLst/>
          </a:prstGeom>
        </p:spPr>
      </p:pic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B510BAB4-9343-0EC7-221E-691B7FD23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410" y="0"/>
            <a:ext cx="4135227" cy="2108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C605F-C586-2007-C64B-116A9786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03" y="2347595"/>
            <a:ext cx="3411940" cy="2106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65F54-F4AB-C9D2-1994-1E2435E85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781" y="4647525"/>
            <a:ext cx="3455583" cy="213382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B7203F0-D9CB-4774-B9D4-B3AB625DF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F9646-25BF-5C56-B1DA-9E9C3951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723" y="2660497"/>
            <a:ext cx="6868620" cy="101689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8CB8AF-5631-45C6-BFEC-971C4D6E5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2EA1AF-73AB-4FCB-B4EE-0E42E725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A18FBF-6157-4210-BEF2-9A6C31FA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C9CCA8-3CEC-4CD0-A624-A701C6125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DB4A-C158-7473-E0F5-1E9217CE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719" y="3678073"/>
            <a:ext cx="7689500" cy="299568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It is clear that food security is an issue in the U.S.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In fact, food insecurity may be increasing over time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Our initiatives to support families facing food insecurity should be centered on: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 states with higher rates of food insecurity relative to their population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Non-metropolitan areas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Finally, it is essential to recognize the link between poverty and food insecurity: educational initiatives should be implemented to support individuals facing poverty as a way to mitigate additional risk of facing food insecurity</a:t>
            </a:r>
          </a:p>
          <a:p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74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532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Food Insecurity In The U.S.</vt:lpstr>
      <vt:lpstr>The Dangers of Food Insecurity</vt:lpstr>
      <vt:lpstr>Food Insecurity Throughout the Years</vt:lpstr>
      <vt:lpstr>Food Insecurity by State</vt:lpstr>
      <vt:lpstr>What Factors are Related to Food Insecurity?</vt:lpstr>
      <vt:lpstr>Food Insecurity by Region</vt:lpstr>
      <vt:lpstr>What About Education Level and Poverty?</vt:lpstr>
      <vt:lpstr>Food Insecurity by Education Level and Poverty Level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Roland</dc:creator>
  <cp:lastModifiedBy>Matthew Roland</cp:lastModifiedBy>
  <cp:revision>1</cp:revision>
  <dcterms:created xsi:type="dcterms:W3CDTF">2024-12-02T02:08:30Z</dcterms:created>
  <dcterms:modified xsi:type="dcterms:W3CDTF">2024-12-02T03:00:11Z</dcterms:modified>
</cp:coreProperties>
</file>