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8" r:id="rId6"/>
    <p:sldId id="269" r:id="rId7"/>
    <p:sldId id="258" r:id="rId8"/>
    <p:sldId id="262" r:id="rId9"/>
    <p:sldId id="260" r:id="rId10"/>
    <p:sldId id="264" r:id="rId11"/>
    <p:sldId id="265" r:id="rId12"/>
    <p:sldId id="26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04" autoAdjust="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C8806-C9C4-4923-A6A8-08BC258C7CA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2E304-D661-4055-92E1-CBC01C6C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https://wonder.cdc.gov/mcd.html</a:t>
            </a:r>
          </a:p>
          <a:p>
            <a:r>
              <a:rPr lang="en-US" dirty="0"/>
              <a:t>https://giffords.org/lawcenter/resources/scorecard/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2E304-D661-4055-92E1-CBC01C6C8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A095-B902-F17D-49EE-D00B5B49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D52E-7A92-6586-032C-29770ADD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FFA0-0A06-393C-F0FF-F2433D0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BA83-298A-6752-759F-568CEEE6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4FEC-E6E7-DBC7-3954-CF85215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20DE-89E7-5409-7EFD-DEDCEDC4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94E3-CE04-024B-87FD-AE340E33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48D9-C31D-E229-BF14-EA29CA17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1BDB-2CF8-188B-68A1-F11B4738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1C33-6739-3734-1965-F36D0113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09A9C-2CE9-9A33-84C5-6426E0872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1855D-2F9F-EE12-D8FF-20DB5556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8E06-3662-5C72-F1D7-7552D418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2DCA7-55A1-C06A-0DBB-FCFD47AE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610E-0B46-B363-BB47-608023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B2E5-279F-2A2B-2C91-0DE7BD8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DC56-FE8B-30DF-29E7-E4D0DEA1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325D-843D-78D5-5CDE-1323BE3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8F84-FA28-8ECB-79CA-AA0E52F6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54C7-CD15-18D6-2103-9D020FCA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783-A144-D92E-84B2-440B68FB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FE91-D16B-E266-E870-70E57F51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38EE-25E9-1E44-4A52-52AFAF6B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DC70-A479-ACC5-5351-1A2C19D2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D378-7BD0-9592-7E82-0A861FB2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956A-C868-61D3-3DBA-3EB8F050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0263-8ED1-186B-0521-B05B74D2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25DBC-8158-25CA-D2F8-65F85C30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34DDA-1D3B-8525-3761-A74566E8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5A5F-8B7B-93C6-24EC-BEC7137E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E6F13-EAB6-98A8-E37A-E4F73B08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0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810E-95E8-4506-F85C-271A2C86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B7B6-C107-8FBF-5357-1F1DE99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743FD-75AD-436F-D01E-10BB4AFE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9130D-AAB7-A02E-5530-C7DADCA41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D9F4-5610-136E-5C2B-507AC471B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B816-5ED1-8FDD-CE6E-63AB9C8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80647-657A-AF74-68DE-2A80D03B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525C7-0D14-1B41-37F0-7B110C91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1C16-8A06-AC89-2CAE-7891772A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F13D3-C1E0-FEC1-C565-388EA0F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F07B7-ABDF-0F0C-C66E-A6066142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D5D9E-3047-79E0-B395-1823141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945C8-066A-529D-860C-C6E2549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22A46-D2C3-6D6B-F5FC-5C7A0FC6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67A46-FF43-08DE-B544-9C0613DA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3903-D847-DA43-ED9D-7F986EE3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ECCD-7E00-4CCA-F99B-9AC3AB06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6021-4F22-091C-61FD-699789FB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80D6-A60A-6605-2F46-2E16DFA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68A16-D994-537C-3C1F-49AF24B8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A956F-59A6-77AB-5226-8E1A8EF4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94CC-F3FA-4752-BB3A-039A5385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DDFC2-552A-954F-9C02-444B88400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876EB-7225-E299-3868-9D0F4553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5423B-B693-07DA-451A-152C78D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0B79-1919-93FE-710C-2200B1F0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C358-1FE2-CF33-BA48-7466A71B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56A96-4EF5-B24A-BACD-93613776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7382-2904-0ACF-6B52-BDD03EE9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09BB-E357-2E08-1DB9-D11FC20E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8C7D3-91CA-4841-BE2E-4B4DD1EC415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9EC2-E613-7158-8BC8-E36C5AE86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B93E-0685-67B7-57F9-166CF32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EA99F-8D5F-4A92-9A44-E3554B3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4085C-FD59-6EEB-75FE-90A1F5F2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Gun Control &amp; Gun Violence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E560E-85DD-E321-2999-B2CD28DF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Interpretations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FBD3-6306-6BE7-12F2-845266AC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Similar to the bar graph shown previously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On average, states that received an F grade tended to consistently have higher death rates over time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Similarly, those with an A grade, on average, reported lower death rates over time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Trends are consistent for those that received D, C, and B grades</a:t>
            </a:r>
          </a:p>
          <a:p>
            <a:pPr lvl="2"/>
            <a:r>
              <a:rPr lang="en-US">
                <a:solidFill>
                  <a:schemeClr val="tx1">
                    <a:alpha val="80000"/>
                  </a:schemeClr>
                </a:solidFill>
              </a:rPr>
              <a:t>However, there is notably greater variation among these categories over time, especially those receiving a B grade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4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AF915-34E0-9737-95F4-2EF90DF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But What Happens when a State  Actually Changes its Gun Laws?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E173-EBE1-B53A-7045-4B6F4087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Now, to establish whether changes in gun control laws have any effect on firearm-related deaths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 will examine how states that changed their firearm laws within the 2018-2022 timespan reported changes in death rates following implementation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 following states modified their gun laws at least once within this period: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Colorado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Illinois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Nevada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New Mexico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Utah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Vermont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2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0279-524F-EAC8-82D2-C978383B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5E46-2F29-3C03-30E9-E5A7ACA1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0A137-7D42-C925-10EA-48C8051106E0}"/>
              </a:ext>
            </a:extLst>
          </p:cNvPr>
          <p:cNvSpPr/>
          <p:nvPr/>
        </p:nvSpPr>
        <p:spPr>
          <a:xfrm>
            <a:off x="6375400" y="482600"/>
            <a:ext cx="635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0294C-7621-B6F6-95DE-4258125F993B}"/>
              </a:ext>
            </a:extLst>
          </p:cNvPr>
          <p:cNvSpPr/>
          <p:nvPr/>
        </p:nvSpPr>
        <p:spPr>
          <a:xfrm>
            <a:off x="3448050" y="6446837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35140-CF63-A4ED-82D1-7173826EC259}"/>
              </a:ext>
            </a:extLst>
          </p:cNvPr>
          <p:cNvSpPr/>
          <p:nvPr/>
        </p:nvSpPr>
        <p:spPr>
          <a:xfrm>
            <a:off x="5435600" y="6446837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34D89-62CB-7315-7137-17074B22BE61}"/>
              </a:ext>
            </a:extLst>
          </p:cNvPr>
          <p:cNvSpPr/>
          <p:nvPr/>
        </p:nvSpPr>
        <p:spPr>
          <a:xfrm>
            <a:off x="7385050" y="6446837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69981-1D25-D7C2-332A-48DB0E2C041F}"/>
              </a:ext>
            </a:extLst>
          </p:cNvPr>
          <p:cNvSpPr/>
          <p:nvPr/>
        </p:nvSpPr>
        <p:spPr>
          <a:xfrm>
            <a:off x="9334500" y="6446837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534F2-95E8-2E50-0A9E-1E1F90E4497B}"/>
              </a:ext>
            </a:extLst>
          </p:cNvPr>
          <p:cNvSpPr/>
          <p:nvPr/>
        </p:nvSpPr>
        <p:spPr>
          <a:xfrm>
            <a:off x="1498600" y="6446837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FB39C5-8C0F-DF44-8AFD-939BF5CED02C}"/>
              </a:ext>
            </a:extLst>
          </p:cNvPr>
          <p:cNvSpPr/>
          <p:nvPr/>
        </p:nvSpPr>
        <p:spPr>
          <a:xfrm>
            <a:off x="11315700" y="6446836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927275-18AD-E6A6-FA79-8B58323F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88"/>
            <a:ext cx="12192000" cy="63217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5F16F1-82AE-07EC-B79A-95691E5BFFD5}"/>
              </a:ext>
            </a:extLst>
          </p:cNvPr>
          <p:cNvSpPr/>
          <p:nvPr/>
        </p:nvSpPr>
        <p:spPr>
          <a:xfrm>
            <a:off x="6370162" y="574675"/>
            <a:ext cx="45719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3B845-8EDD-68F5-717F-E45A0ABEBA18}"/>
              </a:ext>
            </a:extLst>
          </p:cNvPr>
          <p:cNvSpPr/>
          <p:nvPr/>
        </p:nvSpPr>
        <p:spPr>
          <a:xfrm>
            <a:off x="5405120" y="6548791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BE666-1CD0-7AB2-B3DB-0F7B1AF165A8}"/>
              </a:ext>
            </a:extLst>
          </p:cNvPr>
          <p:cNvSpPr/>
          <p:nvPr/>
        </p:nvSpPr>
        <p:spPr>
          <a:xfrm>
            <a:off x="7385050" y="6538911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5A629-B879-DEC9-4994-94A762C98B39}"/>
              </a:ext>
            </a:extLst>
          </p:cNvPr>
          <p:cNvSpPr/>
          <p:nvPr/>
        </p:nvSpPr>
        <p:spPr>
          <a:xfrm>
            <a:off x="9350375" y="6532475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2608B-A07C-36D1-59B9-0076E5CDF905}"/>
              </a:ext>
            </a:extLst>
          </p:cNvPr>
          <p:cNvSpPr/>
          <p:nvPr/>
        </p:nvSpPr>
        <p:spPr>
          <a:xfrm>
            <a:off x="11315700" y="6558668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48961-ABB7-2C28-A8D9-AD3DBA4D8859}"/>
              </a:ext>
            </a:extLst>
          </p:cNvPr>
          <p:cNvSpPr/>
          <p:nvPr/>
        </p:nvSpPr>
        <p:spPr>
          <a:xfrm>
            <a:off x="3436620" y="6570222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09897-C7FE-A870-4EA7-F12E11F730BF}"/>
              </a:ext>
            </a:extLst>
          </p:cNvPr>
          <p:cNvSpPr/>
          <p:nvPr/>
        </p:nvSpPr>
        <p:spPr>
          <a:xfrm>
            <a:off x="1456690" y="6551877"/>
            <a:ext cx="76200" cy="9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919A-9A68-FF7A-5530-328CFF45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Interpretations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35E3-89AB-5245-9CB8-5E0FF3A4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Interestingly, most states that increased the strictness of their gun laws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Reported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increased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average death rates over time</a:t>
            </a:r>
          </a:p>
          <a:p>
            <a:pPr lvl="2"/>
            <a:r>
              <a:rPr lang="en-US">
                <a:solidFill>
                  <a:schemeClr val="tx1">
                    <a:alpha val="80000"/>
                  </a:schemeClr>
                </a:solidFill>
              </a:rPr>
              <a:t>This is most apparent in New Mexico and Illinois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However, Utah’s average gun death rates slightly increased following decreases in gun law strictness</a:t>
            </a:r>
          </a:p>
          <a:p>
            <a:pPr lvl="1"/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This may suggest that: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There are factors outside of gun law strictness that impact death rates in certain states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It takes time to see actionable changes after modifying laws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0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DA66-AADE-4416-379E-78834EBC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BFA0D-16D2-A969-3466-D43BAF22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72" b="1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56D8-E27A-0AA5-5602-424283EA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Based on the evidence presented</a:t>
            </a:r>
          </a:p>
          <a:p>
            <a:pPr lvl="1"/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States with stricter gun control laws tend to have lower firearm-related death rates</a:t>
            </a:r>
          </a:p>
          <a:p>
            <a:pPr lvl="2"/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This trend is consistent across time</a:t>
            </a:r>
          </a:p>
          <a:p>
            <a:pPr lvl="1"/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However, states that tightened their gun laws did not see noticeable decreases in firearm-related deaths over time</a:t>
            </a:r>
          </a:p>
          <a:p>
            <a:pPr lvl="2"/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In fact, some reported increased death rates</a:t>
            </a:r>
          </a:p>
          <a:p>
            <a:pPr lvl="2"/>
            <a:endParaRPr lang="en-US" sz="11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Overall, these findings do suggest that stricter gun control laws impact firearm-related deaths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However, it is clear that there are more factors at work that moderate this relationship, and these factors deserve further research</a:t>
            </a:r>
          </a:p>
          <a:p>
            <a:pPr lvl="1"/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I.e., Culture, political affiliation, local adoption of state regulations</a:t>
            </a:r>
          </a:p>
          <a:p>
            <a:pPr lvl="2"/>
            <a:endParaRPr lang="en-US" sz="110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A0FC95-0A04-156D-5565-50628965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271000"/>
            <a:ext cx="5222096" cy="28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5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968A3-3795-AEAA-C45E-7611D7B6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Primary Question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791B-CA05-B201-E47B-269751D3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Do 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Lato" panose="020F0502020204030203" pitchFamily="34" charset="0"/>
              </a:rPr>
              <a:t>stricter firearm control laws help reduce firearm mortality?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latin typeface="Lato" panose="020F0502020204030203" pitchFamily="34" charset="0"/>
              </a:rPr>
              <a:t>To answer this, I will use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  <a:latin typeface="Lato" panose="020F0502020204030203" pitchFamily="34" charset="0"/>
              </a:rPr>
              <a:t>CDC data detailing age-adjusted firearm mortality rates across the U.S. from 2018 to 2022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Giffords.org’s data on gun law strength rankings across the U.S. from 2018 to 2022</a:t>
            </a:r>
          </a:p>
          <a:p>
            <a:pPr lvl="2"/>
            <a:r>
              <a:rPr lang="en-US">
                <a:solidFill>
                  <a:schemeClr val="tx1">
                    <a:alpha val="80000"/>
                  </a:schemeClr>
                </a:solidFill>
              </a:rPr>
              <a:t>Range from F to A</a:t>
            </a:r>
          </a:p>
          <a:p>
            <a:pPr lvl="2"/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B6BDA6-B91B-993D-7420-0124D589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103" y="168548"/>
            <a:ext cx="1409897" cy="609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9D364E-F698-C978-5DD0-667FBB02820E}"/>
              </a:ext>
            </a:extLst>
          </p:cNvPr>
          <p:cNvSpPr txBox="1"/>
          <p:nvPr/>
        </p:nvSpPr>
        <p:spPr>
          <a:xfrm>
            <a:off x="922020" y="91440"/>
            <a:ext cx="950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of Age Adjusted Death Rates by State and </a:t>
            </a:r>
            <a:r>
              <a:rPr lang="en-US" dirty="0" err="1"/>
              <a:t>Glifford</a:t>
            </a:r>
            <a:r>
              <a:rPr lang="en-US" dirty="0"/>
              <a:t> Ranking in 2022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DAF5AD-4B38-6986-3A5A-111F340F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88" y="6667466"/>
            <a:ext cx="79535" cy="738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7AC230-856B-0953-FECC-F45C700DF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30" y="473391"/>
            <a:ext cx="10123190" cy="638460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4F4189E-5393-11A8-183E-C86EF7A4887E}"/>
              </a:ext>
            </a:extLst>
          </p:cNvPr>
          <p:cNvSpPr/>
          <p:nvPr/>
        </p:nvSpPr>
        <p:spPr>
          <a:xfrm>
            <a:off x="3262313" y="6638925"/>
            <a:ext cx="161925" cy="127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9CEE9-F939-86E6-F5C4-A19E9AAD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Interpretations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33BA-1229-9BF2-237B-0478D6F5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Although there are exceptions, states with stricter gun laws tend to have fewer reported firearm-related deaths in the year 2022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States with less strict laws tend to have more firearm-related deaths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2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4453-5098-DA67-EA20-7AFBF096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B374-6FA6-4C40-1FB7-01C352D9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60AC7-96A1-DD58-4FC5-8C7751E1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99"/>
            <a:ext cx="12192000" cy="631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36716D-1749-5181-5A63-E0DB83F9BAB5}"/>
              </a:ext>
            </a:extLst>
          </p:cNvPr>
          <p:cNvSpPr/>
          <p:nvPr/>
        </p:nvSpPr>
        <p:spPr>
          <a:xfrm>
            <a:off x="6788150" y="6394450"/>
            <a:ext cx="1206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6117F-C9EF-34C8-47F1-343261B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Interpretations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1F88-49CA-8587-C481-8F88C544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Based on this scatterplot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We can see that states with higher rankings (i.e., closer to 1) tended to have lower overall firearm-related death rates in 2022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Those with lower gun law rankings (i.e., closer to 50) tended to have higher overall firearm-related death rates in 2022</a:t>
            </a:r>
          </a:p>
          <a:p>
            <a:pPr lvl="1"/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This finding is supported by the regression trendline showing a linear trend such that lower ratings predict higher death rates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Notably, effects are stronger for those with the highest gun control rankings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3671E-2CA2-5BF3-693B-564C0891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36" y="1576112"/>
            <a:ext cx="9194418" cy="4804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894F56-CE1A-8EA3-C6CB-FA3AB8D08A22}"/>
              </a:ext>
            </a:extLst>
          </p:cNvPr>
          <p:cNvSpPr/>
          <p:nvPr/>
        </p:nvSpPr>
        <p:spPr>
          <a:xfrm>
            <a:off x="2110106" y="1790700"/>
            <a:ext cx="45719" cy="8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90927-65F5-D48C-3209-38CE1B6A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73" y="1497310"/>
            <a:ext cx="9834881" cy="51375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54A564-07FE-42BF-1E0E-C6921818BD98}"/>
              </a:ext>
            </a:extLst>
          </p:cNvPr>
          <p:cNvSpPr/>
          <p:nvPr/>
        </p:nvSpPr>
        <p:spPr>
          <a:xfrm>
            <a:off x="1890713" y="1716881"/>
            <a:ext cx="66675" cy="73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385B74-AF2B-74C0-0DD0-7BE40C63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891" y="1497310"/>
            <a:ext cx="10070163" cy="52542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734E5B-5D3A-8F8D-E4A1-CEEB0A5B5484}"/>
              </a:ext>
            </a:extLst>
          </p:cNvPr>
          <p:cNvSpPr/>
          <p:nvPr/>
        </p:nvSpPr>
        <p:spPr>
          <a:xfrm>
            <a:off x="1663700" y="1716881"/>
            <a:ext cx="85725" cy="73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2FD5-E2D8-6A93-9557-18D41DE4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Interpretations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9707-CFE0-2E61-DF2B-BA5EA3A03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Overall, from 2018 to 2022, states with the most lenient gun laws (grade F) tend to have higher average death rates related to gun violence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On the other hand, those with the strictest ratings (A) tend to have the lowest average death rates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0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9CF69D-FC05-2EDA-332B-2568C006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228"/>
            <a:ext cx="10947807" cy="6171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37810D-8563-57DF-AB86-596444EC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807" y="0"/>
            <a:ext cx="1250352" cy="11104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91854-4ADC-6B4B-7776-D6A5A6A1088D}"/>
              </a:ext>
            </a:extLst>
          </p:cNvPr>
          <p:cNvSpPr/>
          <p:nvPr/>
        </p:nvSpPr>
        <p:spPr>
          <a:xfrm>
            <a:off x="5744817" y="6712226"/>
            <a:ext cx="119270" cy="99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598</Words>
  <Application>Microsoft Office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Lato</vt:lpstr>
      <vt:lpstr>Office Theme</vt:lpstr>
      <vt:lpstr>Gun Control &amp; Gun Violence</vt:lpstr>
      <vt:lpstr>Primary Question</vt:lpstr>
      <vt:lpstr>PowerPoint Presentation</vt:lpstr>
      <vt:lpstr>Interpretations</vt:lpstr>
      <vt:lpstr>PowerPoint Presentation</vt:lpstr>
      <vt:lpstr>Interpretations</vt:lpstr>
      <vt:lpstr>PowerPoint Presentation</vt:lpstr>
      <vt:lpstr>Interpretations</vt:lpstr>
      <vt:lpstr>PowerPoint Presentation</vt:lpstr>
      <vt:lpstr>Interpretations</vt:lpstr>
      <vt:lpstr>But What Happens when a State  Actually Changes its Gun Laws?</vt:lpstr>
      <vt:lpstr>PowerPoint Presentation</vt:lpstr>
      <vt:lpstr>Interpretations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Roland</dc:creator>
  <cp:lastModifiedBy>Matthew Roland</cp:lastModifiedBy>
  <cp:revision>3</cp:revision>
  <dcterms:created xsi:type="dcterms:W3CDTF">2024-10-12T17:51:21Z</dcterms:created>
  <dcterms:modified xsi:type="dcterms:W3CDTF">2024-10-13T17:29:24Z</dcterms:modified>
</cp:coreProperties>
</file>