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8" r:id="rId22"/>
    <p:sldId id="277" r:id="rId23"/>
    <p:sldId id="279" r:id="rId24"/>
    <p:sldId id="280" r:id="rId25"/>
    <p:sldId id="281" r:id="rId26"/>
    <p:sldId id="282" r:id="rId27"/>
    <p:sldId id="283" r:id="rId28"/>
    <p:sldId id="285" r:id="rId29"/>
    <p:sldId id="284"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11/30/2023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65656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11/30/2023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6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11/30/2023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00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11/30/2023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0839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11/30/2023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97190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11/30/2023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54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11/30/2023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57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11/30/2023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338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11/30/2023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08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11/30/2023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407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11/30/2023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08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11/30/2023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42572849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cdc.gov/nchs/nhis/2022nhis.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24EBA-8033-FB55-78A2-6E3CFECE2FBB}"/>
              </a:ext>
            </a:extLst>
          </p:cNvPr>
          <p:cNvSpPr>
            <a:spLocks noGrp="1"/>
          </p:cNvSpPr>
          <p:nvPr>
            <p:ph type="ctrTitle"/>
          </p:nvPr>
        </p:nvSpPr>
        <p:spPr>
          <a:xfrm>
            <a:off x="6562614" y="1625608"/>
            <a:ext cx="4655719" cy="2722164"/>
          </a:xfrm>
        </p:spPr>
        <p:txBody>
          <a:bodyPr>
            <a:normAutofit/>
          </a:bodyPr>
          <a:lstStyle/>
          <a:p>
            <a:pPr>
              <a:lnSpc>
                <a:spcPct val="90000"/>
              </a:lnSpc>
            </a:pPr>
            <a:r>
              <a:rPr lang="en-US" sz="4400" dirty="0"/>
              <a:t>Region &amp; Education as Predictors of Changes in Mean Depression</a:t>
            </a:r>
          </a:p>
        </p:txBody>
      </p:sp>
      <p:sp>
        <p:nvSpPr>
          <p:cNvPr id="3" name="Subtitle 2">
            <a:extLst>
              <a:ext uri="{FF2B5EF4-FFF2-40B4-BE49-F238E27FC236}">
                <a16:creationId xmlns:a16="http://schemas.microsoft.com/office/drawing/2014/main" id="{7CDB7711-C9A2-1690-D83B-F49DD265DFBE}"/>
              </a:ext>
            </a:extLst>
          </p:cNvPr>
          <p:cNvSpPr>
            <a:spLocks noGrp="1"/>
          </p:cNvSpPr>
          <p:nvPr>
            <p:ph type="subTitle" idx="1"/>
          </p:nvPr>
        </p:nvSpPr>
        <p:spPr>
          <a:xfrm>
            <a:off x="6562614" y="4466845"/>
            <a:ext cx="4655719" cy="882904"/>
          </a:xfrm>
        </p:spPr>
        <p:txBody>
          <a:bodyPr>
            <a:normAutofit/>
          </a:bodyPr>
          <a:lstStyle/>
          <a:p>
            <a:r>
              <a:rPr lang="en-US" dirty="0"/>
              <a:t>An Analysis of NHIS Survey Data</a:t>
            </a:r>
          </a:p>
        </p:txBody>
      </p:sp>
      <p:pic>
        <p:nvPicPr>
          <p:cNvPr id="4" name="Picture 3">
            <a:extLst>
              <a:ext uri="{FF2B5EF4-FFF2-40B4-BE49-F238E27FC236}">
                <a16:creationId xmlns:a16="http://schemas.microsoft.com/office/drawing/2014/main" id="{1C8B07D6-BB14-6371-ED1B-C84B5C168E45}"/>
              </a:ext>
            </a:extLst>
          </p:cNvPr>
          <p:cNvPicPr>
            <a:picLocks noChangeAspect="1"/>
          </p:cNvPicPr>
          <p:nvPr/>
        </p:nvPicPr>
        <p:blipFill rotWithShape="1">
          <a:blip r:embed="rId2"/>
          <a:srcRect l="20296" r="35461" b="-1"/>
          <a:stretch/>
        </p:blipFill>
        <p:spPr>
          <a:xfrm>
            <a:off x="20" y="10"/>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44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8EA25-79E1-CEA7-170D-0A32AF6DE77B}"/>
              </a:ext>
            </a:extLst>
          </p:cNvPr>
          <p:cNvSpPr>
            <a:spLocks noGrp="1"/>
          </p:cNvSpPr>
          <p:nvPr>
            <p:ph type="title"/>
          </p:nvPr>
        </p:nvSpPr>
        <p:spPr>
          <a:xfrm>
            <a:off x="565148" y="1204721"/>
            <a:ext cx="8267299" cy="1446550"/>
          </a:xfrm>
        </p:spPr>
        <p:txBody>
          <a:bodyPr>
            <a:normAutofit/>
          </a:bodyPr>
          <a:lstStyle/>
          <a:p>
            <a:r>
              <a:rPr lang="en-US" dirty="0"/>
              <a:t>Summary Statistics (Depression)</a:t>
            </a:r>
          </a:p>
        </p:txBody>
      </p:sp>
      <p:sp>
        <p:nvSpPr>
          <p:cNvPr id="7" name="Content Placeholder 2">
            <a:extLst>
              <a:ext uri="{FF2B5EF4-FFF2-40B4-BE49-F238E27FC236}">
                <a16:creationId xmlns:a16="http://schemas.microsoft.com/office/drawing/2014/main" id="{2657BED8-8E83-6988-1C5D-5E4D9927289C}"/>
              </a:ext>
            </a:extLst>
          </p:cNvPr>
          <p:cNvSpPr>
            <a:spLocks noGrp="1"/>
          </p:cNvSpPr>
          <p:nvPr>
            <p:ph idx="1"/>
          </p:nvPr>
        </p:nvSpPr>
        <p:spPr>
          <a:xfrm>
            <a:off x="565149" y="2900516"/>
            <a:ext cx="8267299" cy="2979707"/>
          </a:xfrm>
        </p:spPr>
        <p:txBody>
          <a:bodyPr>
            <a:normAutofit/>
          </a:bodyPr>
          <a:lstStyle/>
          <a:p>
            <a:r>
              <a:rPr lang="en-US" dirty="0"/>
              <a:t>Mean scores ranged from 1 – 4</a:t>
            </a:r>
          </a:p>
          <a:p>
            <a:r>
              <a:rPr lang="en-US" dirty="0"/>
              <a:t>The overall mean of the aggregated scores was 1.35</a:t>
            </a:r>
          </a:p>
          <a:p>
            <a:r>
              <a:rPr lang="en-US" dirty="0"/>
              <a:t>As we will see in the next slides, depression scores are heavily positively skewed</a:t>
            </a:r>
          </a:p>
          <a:p>
            <a:pPr lvl="1"/>
            <a:r>
              <a:rPr lang="en-US" dirty="0"/>
              <a:t>As a result, I will be using a power analysis to normalize the data</a:t>
            </a:r>
          </a:p>
        </p:txBody>
      </p:sp>
      <p:sp>
        <p:nvSpPr>
          <p:cNvPr id="16" name="Rectangle 15">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8" name="Cross 17">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452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D5541-7726-BA46-8BFA-BF6AA8D42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97F434CF-7503-CE4F-8426-C312C6315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DBFB2F-FE34-E349-9484-C275FBE31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71C725B-C3AC-DD41-8D28-B407D7407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948E94-51E1-DD44-B615-1907C1B46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25B49790-70A6-6743-9CE9-7A782711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125"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3D84584-8D3B-65D3-99B6-EA727C97F480}"/>
              </a:ext>
            </a:extLst>
          </p:cNvPr>
          <p:cNvPicPr>
            <a:picLocks noChangeAspect="1"/>
          </p:cNvPicPr>
          <p:nvPr/>
        </p:nvPicPr>
        <p:blipFill>
          <a:blip r:embed="rId2"/>
          <a:stretch>
            <a:fillRect/>
          </a:stretch>
        </p:blipFill>
        <p:spPr>
          <a:xfrm>
            <a:off x="2375247" y="1357312"/>
            <a:ext cx="6686550" cy="4143375"/>
          </a:xfrm>
          <a:prstGeom prst="rect">
            <a:avLst/>
          </a:prstGeom>
        </p:spPr>
      </p:pic>
    </p:spTree>
    <p:extLst>
      <p:ext uri="{BB962C8B-B14F-4D97-AF65-F5344CB8AC3E}">
        <p14:creationId xmlns:p14="http://schemas.microsoft.com/office/powerpoint/2010/main" val="402184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D5541-7726-BA46-8BFA-BF6AA8D42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97F434CF-7503-CE4F-8426-C312C6315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DBFB2F-FE34-E349-9484-C275FBE31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71C725B-C3AC-DD41-8D28-B407D7407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948E94-51E1-DD44-B615-1907C1B46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25B49790-70A6-6743-9CE9-7A782711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125"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E245177-26EF-6416-61FC-B2423A4E0E82}"/>
              </a:ext>
            </a:extLst>
          </p:cNvPr>
          <p:cNvPicPr>
            <a:picLocks noChangeAspect="1"/>
          </p:cNvPicPr>
          <p:nvPr/>
        </p:nvPicPr>
        <p:blipFill>
          <a:blip r:embed="rId2"/>
          <a:stretch>
            <a:fillRect/>
          </a:stretch>
        </p:blipFill>
        <p:spPr>
          <a:xfrm>
            <a:off x="2145010" y="1390650"/>
            <a:ext cx="6629400" cy="4076700"/>
          </a:xfrm>
          <a:prstGeom prst="rect">
            <a:avLst/>
          </a:prstGeom>
        </p:spPr>
      </p:pic>
    </p:spTree>
    <p:extLst>
      <p:ext uri="{BB962C8B-B14F-4D97-AF65-F5344CB8AC3E}">
        <p14:creationId xmlns:p14="http://schemas.microsoft.com/office/powerpoint/2010/main" val="172442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ross 28">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85467-1002-BC45-EC59-2A229A9B947E}"/>
              </a:ext>
            </a:extLst>
          </p:cNvPr>
          <p:cNvSpPr>
            <a:spLocks noGrp="1"/>
          </p:cNvSpPr>
          <p:nvPr>
            <p:ph type="title"/>
          </p:nvPr>
        </p:nvSpPr>
        <p:spPr>
          <a:xfrm>
            <a:off x="797106" y="1625608"/>
            <a:ext cx="3894376" cy="2722164"/>
          </a:xfrm>
        </p:spPr>
        <p:txBody>
          <a:bodyPr vert="horz" lIns="91440" tIns="45720" rIns="91440" bIns="45720" rtlCol="0" anchor="b">
            <a:normAutofit/>
          </a:bodyPr>
          <a:lstStyle/>
          <a:p>
            <a:pPr>
              <a:lnSpc>
                <a:spcPct val="90000"/>
              </a:lnSpc>
            </a:pPr>
            <a:r>
              <a:rPr lang="en-US" sz="6100" kern="1200" spc="-150">
                <a:solidFill>
                  <a:schemeClr val="tx1"/>
                </a:solidFill>
                <a:latin typeface="+mj-lt"/>
                <a:ea typeface="+mj-ea"/>
                <a:cs typeface="+mj-cs"/>
              </a:rPr>
              <a:t>Summary Statistics (Region)</a:t>
            </a:r>
          </a:p>
        </p:txBody>
      </p:sp>
      <p:sp>
        <p:nvSpPr>
          <p:cNvPr id="37" name="Cross 36">
            <a:extLst>
              <a:ext uri="{FF2B5EF4-FFF2-40B4-BE49-F238E27FC236}">
                <a16:creationId xmlns:a16="http://schemas.microsoft.com/office/drawing/2014/main" id="{5FA1B450-DB4E-404E-9C1C-703E4FCC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1776"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E6B465E-4842-327D-AFB2-097FFA69DF44}"/>
              </a:ext>
            </a:extLst>
          </p:cNvPr>
          <p:cNvGraphicFramePr>
            <a:graphicFrameLocks noGrp="1"/>
          </p:cNvGraphicFramePr>
          <p:nvPr>
            <p:ph idx="1"/>
            <p:extLst>
              <p:ext uri="{D42A27DB-BD31-4B8C-83A1-F6EECF244321}">
                <p14:modId xmlns:p14="http://schemas.microsoft.com/office/powerpoint/2010/main" val="858467973"/>
              </p:ext>
            </p:extLst>
          </p:nvPr>
        </p:nvGraphicFramePr>
        <p:xfrm>
          <a:off x="5486709" y="1731625"/>
          <a:ext cx="5731625" cy="3658424"/>
        </p:xfrm>
        <a:graphic>
          <a:graphicData uri="http://schemas.openxmlformats.org/drawingml/2006/table">
            <a:tbl>
              <a:tblPr firstRow="1" bandRow="1">
                <a:solidFill>
                  <a:schemeClr val="bg1"/>
                </a:solidFill>
              </a:tblPr>
              <a:tblGrid>
                <a:gridCol w="1942819">
                  <a:extLst>
                    <a:ext uri="{9D8B030D-6E8A-4147-A177-3AD203B41FA5}">
                      <a16:colId xmlns:a16="http://schemas.microsoft.com/office/drawing/2014/main" val="2383225145"/>
                    </a:ext>
                  </a:extLst>
                </a:gridCol>
                <a:gridCol w="1542284">
                  <a:extLst>
                    <a:ext uri="{9D8B030D-6E8A-4147-A177-3AD203B41FA5}">
                      <a16:colId xmlns:a16="http://schemas.microsoft.com/office/drawing/2014/main" val="2594996180"/>
                    </a:ext>
                  </a:extLst>
                </a:gridCol>
                <a:gridCol w="2246522">
                  <a:extLst>
                    <a:ext uri="{9D8B030D-6E8A-4147-A177-3AD203B41FA5}">
                      <a16:colId xmlns:a16="http://schemas.microsoft.com/office/drawing/2014/main" val="3614886481"/>
                    </a:ext>
                  </a:extLst>
                </a:gridCol>
              </a:tblGrid>
              <a:tr h="564670">
                <a:tc>
                  <a:txBody>
                    <a:bodyPr/>
                    <a:lstStyle/>
                    <a:p>
                      <a:pPr algn="l"/>
                      <a:r>
                        <a:rPr lang="en-US" sz="1800" b="0" cap="none" spc="0">
                          <a:solidFill>
                            <a:schemeClr val="bg1"/>
                          </a:solidFill>
                        </a:rPr>
                        <a:t>Region</a:t>
                      </a:r>
                    </a:p>
                  </a:txBody>
                  <a:tcPr marL="155085" marR="190145" marT="119296" marB="11929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800" b="0" cap="none" spc="0">
                          <a:solidFill>
                            <a:schemeClr val="bg1"/>
                          </a:solidFill>
                        </a:rPr>
                        <a:t>Count</a:t>
                      </a:r>
                    </a:p>
                  </a:txBody>
                  <a:tcPr marL="155085" marR="190145" marT="119296" marB="11929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1800" b="0" cap="none" spc="0">
                          <a:solidFill>
                            <a:schemeClr val="bg1"/>
                          </a:solidFill>
                        </a:rPr>
                        <a:t>Proportion</a:t>
                      </a:r>
                    </a:p>
                  </a:txBody>
                  <a:tcPr marL="155085" marR="190145" marT="119296" marB="119296"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4182332563"/>
                  </a:ext>
                </a:extLst>
              </a:tr>
              <a:tr h="843028">
                <a:tc>
                  <a:txBody>
                    <a:bodyPr/>
                    <a:lstStyle/>
                    <a:p>
                      <a:pPr algn="l"/>
                      <a:r>
                        <a:rPr lang="en-US" sz="1800" cap="none" spc="0">
                          <a:solidFill>
                            <a:schemeClr val="tx1"/>
                          </a:solidFill>
                        </a:rPr>
                        <a:t>Large central metro</a:t>
                      </a:r>
                    </a:p>
                  </a:txBody>
                  <a:tcPr marL="155085" marR="190145" marT="119296" marB="119296"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800" cap="none" spc="0">
                          <a:solidFill>
                            <a:schemeClr val="tx1"/>
                          </a:solidFill>
                        </a:rPr>
                        <a:t>1281</a:t>
                      </a:r>
                    </a:p>
                  </a:txBody>
                  <a:tcPr marL="155085" marR="190145" marT="119296" marB="11929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1800" cap="none" spc="0">
                          <a:solidFill>
                            <a:schemeClr val="tx1"/>
                          </a:solidFill>
                        </a:rPr>
                        <a:t>0.3965944</a:t>
                      </a:r>
                    </a:p>
                  </a:txBody>
                  <a:tcPr marL="155085" marR="190145" marT="119296" marB="119296"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41488390"/>
                  </a:ext>
                </a:extLst>
              </a:tr>
              <a:tr h="843028">
                <a:tc>
                  <a:txBody>
                    <a:bodyPr/>
                    <a:lstStyle/>
                    <a:p>
                      <a:pPr algn="l"/>
                      <a:r>
                        <a:rPr lang="en-US" sz="1800" cap="none" spc="0">
                          <a:solidFill>
                            <a:schemeClr val="tx1"/>
                          </a:solidFill>
                        </a:rPr>
                        <a:t>Large fringe metro</a:t>
                      </a:r>
                    </a:p>
                  </a:txBody>
                  <a:tcPr marL="155085" marR="190145" marT="119296" marB="11929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800" cap="none" spc="0">
                          <a:solidFill>
                            <a:schemeClr val="tx1"/>
                          </a:solidFill>
                        </a:rPr>
                        <a:t>721</a:t>
                      </a:r>
                    </a:p>
                  </a:txBody>
                  <a:tcPr marL="155085" marR="190145" marT="119296" marB="11929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800" cap="none" spc="0">
                          <a:solidFill>
                            <a:schemeClr val="tx1"/>
                          </a:solidFill>
                        </a:rPr>
                        <a:t>0.2232198</a:t>
                      </a:r>
                    </a:p>
                  </a:txBody>
                  <a:tcPr marL="155085" marR="190145" marT="119296" marB="119296"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937126929"/>
                  </a:ext>
                </a:extLst>
              </a:tr>
              <a:tr h="843028">
                <a:tc>
                  <a:txBody>
                    <a:bodyPr/>
                    <a:lstStyle/>
                    <a:p>
                      <a:pPr algn="l"/>
                      <a:r>
                        <a:rPr lang="en-US" sz="1800" cap="none" spc="0">
                          <a:solidFill>
                            <a:schemeClr val="tx1"/>
                          </a:solidFill>
                        </a:rPr>
                        <a:t>Medium and small metro</a:t>
                      </a:r>
                    </a:p>
                  </a:txBody>
                  <a:tcPr marL="155085" marR="190145" marT="119296" marB="119296"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800" cap="none" spc="0">
                          <a:solidFill>
                            <a:schemeClr val="tx1"/>
                          </a:solidFill>
                        </a:rPr>
                        <a:t>877</a:t>
                      </a:r>
                    </a:p>
                  </a:txBody>
                  <a:tcPr marL="155085" marR="190145" marT="119296" marB="11929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1800" cap="none" spc="0">
                          <a:solidFill>
                            <a:schemeClr val="tx1"/>
                          </a:solidFill>
                        </a:rPr>
                        <a:t>0.2715170</a:t>
                      </a:r>
                    </a:p>
                  </a:txBody>
                  <a:tcPr marL="155085" marR="190145" marT="119296" marB="119296"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772142339"/>
                  </a:ext>
                </a:extLst>
              </a:tr>
              <a:tr h="564670">
                <a:tc>
                  <a:txBody>
                    <a:bodyPr/>
                    <a:lstStyle/>
                    <a:p>
                      <a:pPr algn="l"/>
                      <a:r>
                        <a:rPr lang="en-US" sz="1800" cap="none" spc="0">
                          <a:solidFill>
                            <a:schemeClr val="tx1"/>
                          </a:solidFill>
                        </a:rPr>
                        <a:t>Non-metro</a:t>
                      </a:r>
                    </a:p>
                  </a:txBody>
                  <a:tcPr marL="155085" marR="190145" marT="119296" marB="11929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800" cap="none" spc="0">
                          <a:solidFill>
                            <a:schemeClr val="tx1"/>
                          </a:solidFill>
                        </a:rPr>
                        <a:t>351</a:t>
                      </a:r>
                    </a:p>
                  </a:txBody>
                  <a:tcPr marL="155085" marR="190145" marT="119296" marB="11929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1800" cap="none" spc="0">
                          <a:solidFill>
                            <a:schemeClr val="tx1"/>
                          </a:solidFill>
                        </a:rPr>
                        <a:t>0.1086687</a:t>
                      </a:r>
                    </a:p>
                  </a:txBody>
                  <a:tcPr marL="155085" marR="190145" marT="119296" marB="119296"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305866514"/>
                  </a:ext>
                </a:extLst>
              </a:tr>
            </a:tbl>
          </a:graphicData>
        </a:graphic>
      </p:graphicFrame>
    </p:spTree>
    <p:extLst>
      <p:ext uri="{BB962C8B-B14F-4D97-AF65-F5344CB8AC3E}">
        <p14:creationId xmlns:p14="http://schemas.microsoft.com/office/powerpoint/2010/main" val="154590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A6ADB5-D20E-CC37-0D46-0BB024314BA0}"/>
              </a:ext>
            </a:extLst>
          </p:cNvPr>
          <p:cNvPicPr>
            <a:picLocks noChangeAspect="1"/>
          </p:cNvPicPr>
          <p:nvPr/>
        </p:nvPicPr>
        <p:blipFill>
          <a:blip r:embed="rId2"/>
          <a:stretch>
            <a:fillRect/>
          </a:stretch>
        </p:blipFill>
        <p:spPr>
          <a:xfrm>
            <a:off x="2776537" y="1765424"/>
            <a:ext cx="6638925" cy="4114800"/>
          </a:xfrm>
          <a:prstGeom prst="rect">
            <a:avLst/>
          </a:prstGeom>
        </p:spPr>
      </p:pic>
    </p:spTree>
    <p:extLst>
      <p:ext uri="{BB962C8B-B14F-4D97-AF65-F5344CB8AC3E}">
        <p14:creationId xmlns:p14="http://schemas.microsoft.com/office/powerpoint/2010/main" val="2450432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59CA99-058F-385C-474D-BB2F0CC4244B}"/>
              </a:ext>
            </a:extLst>
          </p:cNvPr>
          <p:cNvSpPr>
            <a:spLocks noGrp="1"/>
          </p:cNvSpPr>
          <p:nvPr>
            <p:ph type="title"/>
          </p:nvPr>
        </p:nvSpPr>
        <p:spPr>
          <a:xfrm>
            <a:off x="797106" y="1625608"/>
            <a:ext cx="3894376" cy="2722164"/>
          </a:xfrm>
        </p:spPr>
        <p:txBody>
          <a:bodyPr vert="horz" lIns="91440" tIns="45720" rIns="91440" bIns="45720" rtlCol="0" anchor="b">
            <a:normAutofit/>
          </a:bodyPr>
          <a:lstStyle/>
          <a:p>
            <a:pPr>
              <a:lnSpc>
                <a:spcPct val="90000"/>
              </a:lnSpc>
            </a:pPr>
            <a:r>
              <a:rPr lang="en-US" sz="4600" kern="1200" spc="-150">
                <a:solidFill>
                  <a:schemeClr val="tx1"/>
                </a:solidFill>
                <a:latin typeface="+mj-lt"/>
                <a:ea typeface="+mj-ea"/>
                <a:cs typeface="+mj-cs"/>
              </a:rPr>
              <a:t>Summary Statistics (Educational    Attainment)</a:t>
            </a:r>
          </a:p>
        </p:txBody>
      </p:sp>
      <p:sp>
        <p:nvSpPr>
          <p:cNvPr id="20" name="Cross 19">
            <a:extLst>
              <a:ext uri="{FF2B5EF4-FFF2-40B4-BE49-F238E27FC236}">
                <a16:creationId xmlns:a16="http://schemas.microsoft.com/office/drawing/2014/main" id="{5FA1B450-DB4E-404E-9C1C-703E4FCC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1776"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D149DC70-E910-8206-C36E-D14AF1C8007F}"/>
              </a:ext>
            </a:extLst>
          </p:cNvPr>
          <p:cNvGraphicFramePr>
            <a:graphicFrameLocks noGrp="1"/>
          </p:cNvGraphicFramePr>
          <p:nvPr>
            <p:ph idx="1"/>
            <p:extLst>
              <p:ext uri="{D42A27DB-BD31-4B8C-83A1-F6EECF244321}">
                <p14:modId xmlns:p14="http://schemas.microsoft.com/office/powerpoint/2010/main" val="1256904663"/>
              </p:ext>
            </p:extLst>
          </p:nvPr>
        </p:nvGraphicFramePr>
        <p:xfrm>
          <a:off x="5506149" y="1497220"/>
          <a:ext cx="5692746" cy="4127233"/>
        </p:xfrm>
        <a:graphic>
          <a:graphicData uri="http://schemas.openxmlformats.org/drawingml/2006/table">
            <a:tbl>
              <a:tblPr firstRow="1" bandRow="1">
                <a:solidFill>
                  <a:schemeClr val="bg1"/>
                </a:solidFill>
              </a:tblPr>
              <a:tblGrid>
                <a:gridCol w="2561008">
                  <a:extLst>
                    <a:ext uri="{9D8B030D-6E8A-4147-A177-3AD203B41FA5}">
                      <a16:colId xmlns:a16="http://schemas.microsoft.com/office/drawing/2014/main" val="4169083348"/>
                    </a:ext>
                  </a:extLst>
                </a:gridCol>
                <a:gridCol w="1276305">
                  <a:extLst>
                    <a:ext uri="{9D8B030D-6E8A-4147-A177-3AD203B41FA5}">
                      <a16:colId xmlns:a16="http://schemas.microsoft.com/office/drawing/2014/main" val="272114397"/>
                    </a:ext>
                  </a:extLst>
                </a:gridCol>
                <a:gridCol w="1855433">
                  <a:extLst>
                    <a:ext uri="{9D8B030D-6E8A-4147-A177-3AD203B41FA5}">
                      <a16:colId xmlns:a16="http://schemas.microsoft.com/office/drawing/2014/main" val="2048795201"/>
                    </a:ext>
                  </a:extLst>
                </a:gridCol>
              </a:tblGrid>
              <a:tr h="1029380">
                <a:tc>
                  <a:txBody>
                    <a:bodyPr/>
                    <a:lstStyle/>
                    <a:p>
                      <a:pPr algn="l"/>
                      <a:r>
                        <a:rPr lang="en-US" sz="2200" b="0" cap="none" spc="0">
                          <a:solidFill>
                            <a:schemeClr val="bg1"/>
                          </a:solidFill>
                        </a:rPr>
                        <a:t>Educational Attainment</a:t>
                      </a:r>
                    </a:p>
                  </a:txBody>
                  <a:tcPr marL="189367" marR="145667" marT="145667" marB="14566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2200" b="0" cap="none" spc="0">
                          <a:solidFill>
                            <a:schemeClr val="bg1"/>
                          </a:solidFill>
                        </a:rPr>
                        <a:t>Count</a:t>
                      </a:r>
                    </a:p>
                  </a:txBody>
                  <a:tcPr marL="189367" marR="145667" marT="145667" marB="14566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r"/>
                      <a:r>
                        <a:rPr lang="en-US" sz="2200" b="0" cap="none" spc="0">
                          <a:solidFill>
                            <a:schemeClr val="bg1"/>
                          </a:solidFill>
                        </a:rPr>
                        <a:t>Proportion</a:t>
                      </a:r>
                    </a:p>
                  </a:txBody>
                  <a:tcPr marL="189367" marR="145667" marT="145667" marB="145667"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529808241"/>
                  </a:ext>
                </a:extLst>
              </a:tr>
              <a:tr h="689491">
                <a:tc>
                  <a:txBody>
                    <a:bodyPr/>
                    <a:lstStyle/>
                    <a:p>
                      <a:pPr algn="l"/>
                      <a:r>
                        <a:rPr lang="en-US" sz="2200" cap="none" spc="0">
                          <a:solidFill>
                            <a:schemeClr val="tx1"/>
                          </a:solidFill>
                        </a:rPr>
                        <a:t>1st - 11th Grade</a:t>
                      </a:r>
                    </a:p>
                  </a:txBody>
                  <a:tcPr marL="189367" marR="145667" marT="145667" marB="14566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2200" cap="none" spc="0">
                          <a:solidFill>
                            <a:schemeClr val="tx1"/>
                          </a:solidFill>
                        </a:rPr>
                        <a:t>175</a:t>
                      </a:r>
                    </a:p>
                  </a:txBody>
                  <a:tcPr marL="189367" marR="145667" marT="145667" marB="14566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r"/>
                      <a:r>
                        <a:rPr lang="en-US" sz="2200" cap="none" spc="0">
                          <a:solidFill>
                            <a:schemeClr val="tx1"/>
                          </a:solidFill>
                        </a:rPr>
                        <a:t>0.0541796</a:t>
                      </a:r>
                    </a:p>
                  </a:txBody>
                  <a:tcPr marL="189367" marR="145667" marT="145667" marB="145667"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376508078"/>
                  </a:ext>
                </a:extLst>
              </a:tr>
              <a:tr h="689491">
                <a:tc>
                  <a:txBody>
                    <a:bodyPr/>
                    <a:lstStyle/>
                    <a:p>
                      <a:pPr algn="l"/>
                      <a:r>
                        <a:rPr lang="en-US" sz="2200" cap="none" spc="0">
                          <a:solidFill>
                            <a:schemeClr val="tx1"/>
                          </a:solidFill>
                        </a:rPr>
                        <a:t>High School</a:t>
                      </a:r>
                    </a:p>
                  </a:txBody>
                  <a:tcPr marL="189367" marR="145667" marT="145667" marB="14566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2200" cap="none" spc="0">
                          <a:solidFill>
                            <a:schemeClr val="tx1"/>
                          </a:solidFill>
                        </a:rPr>
                        <a:t>938</a:t>
                      </a:r>
                    </a:p>
                  </a:txBody>
                  <a:tcPr marL="189367" marR="145667" marT="145667" marB="14566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2200" cap="none" spc="0">
                          <a:solidFill>
                            <a:schemeClr val="tx1"/>
                          </a:solidFill>
                        </a:rPr>
                        <a:t>0.2904025</a:t>
                      </a:r>
                    </a:p>
                  </a:txBody>
                  <a:tcPr marL="189367" marR="145667" marT="145667" marB="14566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31399875"/>
                  </a:ext>
                </a:extLst>
              </a:tr>
              <a:tr h="689491">
                <a:tc>
                  <a:txBody>
                    <a:bodyPr/>
                    <a:lstStyle/>
                    <a:p>
                      <a:pPr algn="l"/>
                      <a:r>
                        <a:rPr lang="en-US" sz="2200" cap="none" spc="0">
                          <a:solidFill>
                            <a:schemeClr val="tx1"/>
                          </a:solidFill>
                        </a:rPr>
                        <a:t>Bachelors</a:t>
                      </a:r>
                    </a:p>
                  </a:txBody>
                  <a:tcPr marL="189367" marR="145667" marT="145667" marB="14566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2200" cap="none" spc="0">
                          <a:solidFill>
                            <a:schemeClr val="tx1"/>
                          </a:solidFill>
                        </a:rPr>
                        <a:t>1410</a:t>
                      </a:r>
                    </a:p>
                  </a:txBody>
                  <a:tcPr marL="189367" marR="145667" marT="145667" marB="14566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a:r>
                        <a:rPr lang="en-US" sz="2200" cap="none" spc="0">
                          <a:solidFill>
                            <a:schemeClr val="tx1"/>
                          </a:solidFill>
                        </a:rPr>
                        <a:t>0.4365325</a:t>
                      </a:r>
                    </a:p>
                  </a:txBody>
                  <a:tcPr marL="189367" marR="145667" marT="145667" marB="145667"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928078118"/>
                  </a:ext>
                </a:extLst>
              </a:tr>
              <a:tr h="1029380">
                <a:tc>
                  <a:txBody>
                    <a:bodyPr/>
                    <a:lstStyle/>
                    <a:p>
                      <a:pPr algn="l"/>
                      <a:r>
                        <a:rPr lang="en-US" sz="2200" cap="none" spc="0">
                          <a:solidFill>
                            <a:schemeClr val="tx1"/>
                          </a:solidFill>
                        </a:rPr>
                        <a:t>Graduate/Post-Graduate</a:t>
                      </a:r>
                    </a:p>
                  </a:txBody>
                  <a:tcPr marL="189367" marR="145667" marT="145667" marB="14566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2200" cap="none" spc="0">
                          <a:solidFill>
                            <a:schemeClr val="tx1"/>
                          </a:solidFill>
                        </a:rPr>
                        <a:t>707</a:t>
                      </a:r>
                    </a:p>
                  </a:txBody>
                  <a:tcPr marL="189367" marR="145667" marT="145667" marB="14566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a:r>
                        <a:rPr lang="en-US" sz="2200" cap="none" spc="0">
                          <a:solidFill>
                            <a:schemeClr val="tx1"/>
                          </a:solidFill>
                        </a:rPr>
                        <a:t>0.2188854</a:t>
                      </a:r>
                    </a:p>
                  </a:txBody>
                  <a:tcPr marL="189367" marR="145667" marT="145667" marB="145667"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078443437"/>
                  </a:ext>
                </a:extLst>
              </a:tr>
            </a:tbl>
          </a:graphicData>
        </a:graphic>
      </p:graphicFrame>
    </p:spTree>
    <p:extLst>
      <p:ext uri="{BB962C8B-B14F-4D97-AF65-F5344CB8AC3E}">
        <p14:creationId xmlns:p14="http://schemas.microsoft.com/office/powerpoint/2010/main" val="268817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D5541-7726-BA46-8BFA-BF6AA8D42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97F434CF-7503-CE4F-8426-C312C6315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DBFB2F-FE34-E349-9484-C275FBE31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71C725B-C3AC-DD41-8D28-B407D7407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948E94-51E1-DD44-B615-1907C1B46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C672AB2-DD8A-8849-8622-B984F142F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6CEC9E09-1346-7549-ADB5-8466A750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B6940E3-2BED-D5A2-F1A2-83A3978B25E4}"/>
              </a:ext>
            </a:extLst>
          </p:cNvPr>
          <p:cNvPicPr>
            <a:picLocks noChangeAspect="1"/>
          </p:cNvPicPr>
          <p:nvPr/>
        </p:nvPicPr>
        <p:blipFill>
          <a:blip r:embed="rId2"/>
          <a:stretch>
            <a:fillRect/>
          </a:stretch>
        </p:blipFill>
        <p:spPr>
          <a:xfrm>
            <a:off x="2786062" y="1561253"/>
            <a:ext cx="6619875" cy="4057650"/>
          </a:xfrm>
          <a:prstGeom prst="rect">
            <a:avLst/>
          </a:prstGeom>
        </p:spPr>
      </p:pic>
    </p:spTree>
    <p:extLst>
      <p:ext uri="{BB962C8B-B14F-4D97-AF65-F5344CB8AC3E}">
        <p14:creationId xmlns:p14="http://schemas.microsoft.com/office/powerpoint/2010/main" val="515034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D1F4F-8453-AB23-5CF4-A529ADAF6ABB}"/>
              </a:ext>
            </a:extLst>
          </p:cNvPr>
          <p:cNvSpPr>
            <a:spLocks noGrp="1"/>
          </p:cNvSpPr>
          <p:nvPr>
            <p:ph type="title"/>
          </p:nvPr>
        </p:nvSpPr>
        <p:spPr>
          <a:xfrm>
            <a:off x="565149" y="1204721"/>
            <a:ext cx="4114799" cy="1446550"/>
          </a:xfrm>
        </p:spPr>
        <p:txBody>
          <a:bodyPr>
            <a:normAutofit/>
          </a:bodyPr>
          <a:lstStyle/>
          <a:p>
            <a:r>
              <a:rPr lang="en-US" dirty="0"/>
              <a:t>Dummy Coding</a:t>
            </a:r>
          </a:p>
        </p:txBody>
      </p:sp>
      <p:sp>
        <p:nvSpPr>
          <p:cNvPr id="3" name="Content Placeholder 2">
            <a:extLst>
              <a:ext uri="{FF2B5EF4-FFF2-40B4-BE49-F238E27FC236}">
                <a16:creationId xmlns:a16="http://schemas.microsoft.com/office/drawing/2014/main" id="{14369C35-BB44-EE46-5109-58FEE3C6EE70}"/>
              </a:ext>
            </a:extLst>
          </p:cNvPr>
          <p:cNvSpPr>
            <a:spLocks noGrp="1"/>
          </p:cNvSpPr>
          <p:nvPr>
            <p:ph idx="1"/>
          </p:nvPr>
        </p:nvSpPr>
        <p:spPr>
          <a:xfrm>
            <a:off x="565150" y="2691638"/>
            <a:ext cx="4114799" cy="3188586"/>
          </a:xfrm>
        </p:spPr>
        <p:txBody>
          <a:bodyPr>
            <a:normAutofit/>
          </a:bodyPr>
          <a:lstStyle/>
          <a:p>
            <a:pPr>
              <a:lnSpc>
                <a:spcPct val="90000"/>
              </a:lnSpc>
            </a:pPr>
            <a:r>
              <a:rPr lang="en-US"/>
              <a:t>To analyze regional differences, I used the following syntax to create dummy variables for each condition</a:t>
            </a:r>
          </a:p>
          <a:p>
            <a:pPr lvl="1">
              <a:lnSpc>
                <a:spcPct val="90000"/>
              </a:lnSpc>
            </a:pPr>
            <a:r>
              <a:rPr lang="en-US"/>
              <a:t>For the purposes of this analysis, the large central region condition was used as the reference group</a:t>
            </a:r>
          </a:p>
        </p:txBody>
      </p:sp>
      <p:pic>
        <p:nvPicPr>
          <p:cNvPr id="7" name="Picture 6">
            <a:extLst>
              <a:ext uri="{FF2B5EF4-FFF2-40B4-BE49-F238E27FC236}">
                <a16:creationId xmlns:a16="http://schemas.microsoft.com/office/drawing/2014/main" id="{2065A7DF-CAC9-2C3A-3F0A-DCD67741BD8A}"/>
              </a:ext>
            </a:extLst>
          </p:cNvPr>
          <p:cNvPicPr>
            <a:picLocks noChangeAspect="1"/>
          </p:cNvPicPr>
          <p:nvPr/>
        </p:nvPicPr>
        <p:blipFill>
          <a:blip r:embed="rId2"/>
          <a:stretch>
            <a:fillRect/>
          </a:stretch>
        </p:blipFill>
        <p:spPr>
          <a:xfrm>
            <a:off x="5486709" y="2785007"/>
            <a:ext cx="5731624" cy="1551655"/>
          </a:xfrm>
          <a:prstGeom prst="rect">
            <a:avLst/>
          </a:prstGeom>
        </p:spPr>
      </p:pic>
    </p:spTree>
    <p:extLst>
      <p:ext uri="{BB962C8B-B14F-4D97-AF65-F5344CB8AC3E}">
        <p14:creationId xmlns:p14="http://schemas.microsoft.com/office/powerpoint/2010/main" val="134775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5403B-09A9-F0CA-16DD-F614D1DBAA32}"/>
              </a:ext>
            </a:extLst>
          </p:cNvPr>
          <p:cNvSpPr>
            <a:spLocks noGrp="1"/>
          </p:cNvSpPr>
          <p:nvPr>
            <p:ph type="title"/>
          </p:nvPr>
        </p:nvSpPr>
        <p:spPr>
          <a:xfrm>
            <a:off x="565149" y="1204721"/>
            <a:ext cx="8267296" cy="1446550"/>
          </a:xfrm>
        </p:spPr>
        <p:txBody>
          <a:bodyPr>
            <a:normAutofit/>
          </a:bodyPr>
          <a:lstStyle/>
          <a:p>
            <a:r>
              <a:rPr lang="en-US" dirty="0"/>
              <a:t>Power Transformation</a:t>
            </a:r>
          </a:p>
        </p:txBody>
      </p:sp>
      <p:sp>
        <p:nvSpPr>
          <p:cNvPr id="14" name="Rectangle 13">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6" name="Rectangle 15">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B4FF23-9D98-7819-00E7-BEFAB5D6F3F1}"/>
              </a:ext>
            </a:extLst>
          </p:cNvPr>
          <p:cNvSpPr>
            <a:spLocks/>
          </p:cNvSpPr>
          <p:nvPr/>
        </p:nvSpPr>
        <p:spPr>
          <a:xfrm>
            <a:off x="1892871" y="2692400"/>
            <a:ext cx="7130867" cy="3187700"/>
          </a:xfrm>
          <a:prstGeom prst="rect">
            <a:avLst/>
          </a:prstGeom>
        </p:spPr>
        <p:txBody>
          <a:bodyPr>
            <a:normAutofit/>
          </a:bodyPr>
          <a:lstStyle/>
          <a:p>
            <a:pPr defTabSz="786384">
              <a:spcAft>
                <a:spcPts val="600"/>
              </a:spcAft>
            </a:pPr>
            <a:r>
              <a:rPr lang="en-US" sz="1548" kern="1200">
                <a:solidFill>
                  <a:schemeClr val="tx1"/>
                </a:solidFill>
                <a:latin typeface="+mn-lt"/>
                <a:ea typeface="+mn-ea"/>
                <a:cs typeface="+mn-cs"/>
              </a:rPr>
              <a:t>To account for the potential of skewness, a power transformation was performed prior to the multiple regression analysis:</a:t>
            </a:r>
          </a:p>
          <a:p>
            <a:pPr defTabSz="786384">
              <a:spcAft>
                <a:spcPts val="600"/>
              </a:spcAft>
            </a:pPr>
            <a:endParaRPr lang="en-US" sz="1548" kern="1200">
              <a:solidFill>
                <a:schemeClr val="tx1"/>
              </a:solidFill>
              <a:latin typeface="+mn-lt"/>
              <a:ea typeface="+mn-ea"/>
              <a:cs typeface="+mn-cs"/>
            </a:endParaRPr>
          </a:p>
          <a:p>
            <a:pPr defTabSz="786384">
              <a:spcAft>
                <a:spcPts val="600"/>
              </a:spcAft>
            </a:pPr>
            <a:endParaRPr lang="en-US" sz="1548" kern="1200">
              <a:solidFill>
                <a:schemeClr val="tx1"/>
              </a:solidFill>
              <a:latin typeface="+mn-lt"/>
              <a:ea typeface="+mn-ea"/>
              <a:cs typeface="+mn-cs"/>
            </a:endParaRPr>
          </a:p>
          <a:p>
            <a:pPr defTabSz="786384">
              <a:spcAft>
                <a:spcPts val="600"/>
              </a:spcAft>
            </a:pPr>
            <a:endParaRPr lang="en-US" sz="1548" kern="1200">
              <a:solidFill>
                <a:schemeClr val="tx1"/>
              </a:solidFill>
              <a:latin typeface="+mn-lt"/>
              <a:ea typeface="+mn-ea"/>
              <a:cs typeface="+mn-cs"/>
            </a:endParaRPr>
          </a:p>
          <a:p>
            <a:pPr defTabSz="786384">
              <a:spcAft>
                <a:spcPts val="600"/>
              </a:spcAft>
            </a:pPr>
            <a:endParaRPr lang="en-US" sz="1548" kern="1200">
              <a:solidFill>
                <a:schemeClr val="tx1"/>
              </a:solidFill>
              <a:latin typeface="+mn-lt"/>
              <a:ea typeface="+mn-ea"/>
              <a:cs typeface="+mn-cs"/>
            </a:endParaRPr>
          </a:p>
          <a:p>
            <a:pPr defTabSz="786384">
              <a:spcAft>
                <a:spcPts val="600"/>
              </a:spcAft>
            </a:pPr>
            <a:r>
              <a:rPr lang="en-US" sz="1548" kern="1200">
                <a:solidFill>
                  <a:schemeClr val="tx1"/>
                </a:solidFill>
                <a:latin typeface="+mn-lt"/>
                <a:ea typeface="+mn-ea"/>
                <a:cs typeface="+mn-cs"/>
              </a:rPr>
              <a:t>Unfortunately, this power transformation did not completely normalize the residuals, as we will see</a:t>
            </a:r>
            <a:endParaRPr lang="en-US"/>
          </a:p>
        </p:txBody>
      </p:sp>
      <p:pic>
        <p:nvPicPr>
          <p:cNvPr id="7" name="Picture 6">
            <a:extLst>
              <a:ext uri="{FF2B5EF4-FFF2-40B4-BE49-F238E27FC236}">
                <a16:creationId xmlns:a16="http://schemas.microsoft.com/office/drawing/2014/main" id="{22D3FE29-5784-F715-A8AC-D2B50D07A38F}"/>
              </a:ext>
            </a:extLst>
          </p:cNvPr>
          <p:cNvPicPr>
            <a:picLocks noChangeAspect="1"/>
          </p:cNvPicPr>
          <p:nvPr/>
        </p:nvPicPr>
        <p:blipFill>
          <a:blip r:embed="rId2"/>
          <a:stretch>
            <a:fillRect/>
          </a:stretch>
        </p:blipFill>
        <p:spPr>
          <a:xfrm>
            <a:off x="2040148" y="3521658"/>
            <a:ext cx="7591294" cy="566882"/>
          </a:xfrm>
          <a:prstGeom prst="rect">
            <a:avLst/>
          </a:prstGeom>
        </p:spPr>
      </p:pic>
    </p:spTree>
    <p:extLst>
      <p:ext uri="{BB962C8B-B14F-4D97-AF65-F5344CB8AC3E}">
        <p14:creationId xmlns:p14="http://schemas.microsoft.com/office/powerpoint/2010/main" val="905315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1351D-76FD-3166-69B4-4319D44AE5E6}"/>
              </a:ext>
            </a:extLst>
          </p:cNvPr>
          <p:cNvSpPr>
            <a:spLocks noGrp="1"/>
          </p:cNvSpPr>
          <p:nvPr>
            <p:ph type="title"/>
          </p:nvPr>
        </p:nvSpPr>
        <p:spPr>
          <a:xfrm>
            <a:off x="8016856" y="1204721"/>
            <a:ext cx="3609983" cy="1446550"/>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24D36E29-3B94-249D-CEFF-BA476EC18E58}"/>
              </a:ext>
            </a:extLst>
          </p:cNvPr>
          <p:cNvSpPr>
            <a:spLocks noGrp="1"/>
          </p:cNvSpPr>
          <p:nvPr>
            <p:ph idx="1"/>
          </p:nvPr>
        </p:nvSpPr>
        <p:spPr>
          <a:xfrm>
            <a:off x="8016857" y="2691637"/>
            <a:ext cx="3609983" cy="3578533"/>
          </a:xfrm>
        </p:spPr>
        <p:txBody>
          <a:bodyPr>
            <a:normAutofit fontScale="92500" lnSpcReduction="10000"/>
          </a:bodyPr>
          <a:lstStyle/>
          <a:p>
            <a:r>
              <a:rPr lang="en-US" dirty="0"/>
              <a:t>Interpretation:</a:t>
            </a:r>
          </a:p>
          <a:p>
            <a:pPr lvl="1"/>
            <a:r>
              <a:rPr lang="en-US" dirty="0"/>
              <a:t>The model is significant at the p &lt; .01 level</a:t>
            </a:r>
          </a:p>
          <a:p>
            <a:pPr lvl="1"/>
            <a:r>
              <a:rPr lang="en-US" dirty="0"/>
              <a:t>However, the Adjusted R</a:t>
            </a:r>
            <a:r>
              <a:rPr lang="en-US" baseline="30000" dirty="0"/>
              <a:t>2 </a:t>
            </a:r>
            <a:r>
              <a:rPr lang="en-US" dirty="0"/>
              <a:t>is rather low</a:t>
            </a:r>
          </a:p>
          <a:p>
            <a:pPr lvl="2"/>
            <a:r>
              <a:rPr lang="en-US" dirty="0"/>
              <a:t>0.004</a:t>
            </a:r>
          </a:p>
          <a:p>
            <a:pPr lvl="1"/>
            <a:r>
              <a:rPr lang="en-US" dirty="0"/>
              <a:t>This indicates that this model may be a poor fit for these data, as the model is currently only accounting for less than 1% of the variance</a:t>
            </a:r>
          </a:p>
          <a:p>
            <a:pPr lvl="1"/>
            <a:endParaRPr lang="en-US" dirty="0"/>
          </a:p>
          <a:p>
            <a:pPr lvl="1"/>
            <a:endParaRPr lang="en-US" dirty="0"/>
          </a:p>
        </p:txBody>
      </p:sp>
      <p:pic>
        <p:nvPicPr>
          <p:cNvPr id="5" name="Picture 4">
            <a:extLst>
              <a:ext uri="{FF2B5EF4-FFF2-40B4-BE49-F238E27FC236}">
                <a16:creationId xmlns:a16="http://schemas.microsoft.com/office/drawing/2014/main" id="{F8EF711A-4C25-7A56-8A01-C24601023076}"/>
              </a:ext>
            </a:extLst>
          </p:cNvPr>
          <p:cNvPicPr>
            <a:picLocks noChangeAspect="1"/>
          </p:cNvPicPr>
          <p:nvPr/>
        </p:nvPicPr>
        <p:blipFill>
          <a:blip r:embed="rId2"/>
          <a:stretch>
            <a:fillRect/>
          </a:stretch>
        </p:blipFill>
        <p:spPr>
          <a:xfrm>
            <a:off x="973667" y="1568487"/>
            <a:ext cx="6254910" cy="3984696"/>
          </a:xfrm>
          <a:prstGeom prst="rect">
            <a:avLst/>
          </a:prstGeom>
        </p:spPr>
      </p:pic>
      <p:sp>
        <p:nvSpPr>
          <p:cNvPr id="12" name="Cross 11">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857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44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CC93A-B651-C890-1EAA-899D85FD9466}"/>
              </a:ext>
            </a:extLst>
          </p:cNvPr>
          <p:cNvSpPr>
            <a:spLocks noGrp="1"/>
          </p:cNvSpPr>
          <p:nvPr>
            <p:ph type="title"/>
          </p:nvPr>
        </p:nvSpPr>
        <p:spPr>
          <a:xfrm>
            <a:off x="565148" y="1204721"/>
            <a:ext cx="8267299" cy="1446550"/>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E09D375C-5AA2-E86C-D1DD-846FF434E10C}"/>
              </a:ext>
            </a:extLst>
          </p:cNvPr>
          <p:cNvSpPr>
            <a:spLocks noGrp="1"/>
          </p:cNvSpPr>
          <p:nvPr>
            <p:ph idx="1"/>
          </p:nvPr>
        </p:nvSpPr>
        <p:spPr>
          <a:xfrm>
            <a:off x="565149" y="2900516"/>
            <a:ext cx="8267299" cy="2979707"/>
          </a:xfrm>
        </p:spPr>
        <p:txBody>
          <a:bodyPr>
            <a:normAutofit/>
          </a:bodyPr>
          <a:lstStyle/>
          <a:p>
            <a:pPr marL="0" indent="0">
              <a:lnSpc>
                <a:spcPct val="90000"/>
              </a:lnSpc>
              <a:buNone/>
            </a:pPr>
            <a:r>
              <a:rPr lang="en-US" sz="1300" kern="100" dirty="0">
                <a:effectLst/>
                <a:latin typeface="Calibri" panose="020F0502020204030204" pitchFamily="34" charset="0"/>
                <a:ea typeface="Calibri" panose="020F0502020204030204" pitchFamily="34" charset="0"/>
                <a:cs typeface="Times New Roman" panose="02020603050405020304" pitchFamily="18" charset="0"/>
              </a:rPr>
              <a:t>This analysis aims to examine the relationships among region, educational attainment, and depression levels, as indicated by the PHQ scale. I hypothesized that: 1) living in metropolitan regions would be associated with higher levels of depression; 2) having higher levels of educational attainment would predict lower levels of depression; 3) educational achievement would moderate the relationship between region and depression such that individuals in non-metropolitan regions would have lower levels of depression. A multiple regression analysis was used to assess this relationship, using mean PHQ scores as the outcome variable, educational attainment as a predictor, and region as a nominal predictor. In contrast to expectations, living in non-metropolitan regions was associated with higher levels of depression than living in metropolitan regions. Also, higher levels of education were associated with higher levels of depression. However, an interaction effect revealed that educational achievement moderated mean depression scores such that individuals living in smaller metropolitan areas or non-metropolitan areas were more likely to have lower levels of depression when educational attainment was higher. Although not entirely in line with expectations, these results may have implications regarding the importance of providing mental health care for individuals in non-metropolitan regions. Also, the results may have implications for the role of education in moderating depression in smaller metropolitan regions. Of course, none of the findings provided in this analysis are causal in nature. </a:t>
            </a:r>
          </a:p>
          <a:p>
            <a:pPr marL="0" indent="0">
              <a:lnSpc>
                <a:spcPct val="90000"/>
              </a:lnSpc>
              <a:buNone/>
            </a:pPr>
            <a:endParaRPr lang="en-US" sz="1300" dirty="0"/>
          </a:p>
        </p:txBody>
      </p:sp>
      <p:sp>
        <p:nvSpPr>
          <p:cNvPr id="18" name="Rectangle 17">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9" name="Cross 18">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8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D9C4A1E0-B30B-4F81-873C-F77710333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0"/>
            <a:ext cx="4901184" cy="4032504"/>
          </a:xfrm>
          <a:custGeom>
            <a:avLst/>
            <a:gdLst>
              <a:gd name="connsiteX0" fmla="*/ 0 w 4901184"/>
              <a:gd name="connsiteY0" fmla="*/ 0 h 4032504"/>
              <a:gd name="connsiteX1" fmla="*/ 4901184 w 4901184"/>
              <a:gd name="connsiteY1" fmla="*/ 0 h 4032504"/>
              <a:gd name="connsiteX2" fmla="*/ 4901184 w 4901184"/>
              <a:gd name="connsiteY2" fmla="*/ 3813911 h 4032504"/>
              <a:gd name="connsiteX3" fmla="*/ 4682591 w 4901184"/>
              <a:gd name="connsiteY3" fmla="*/ 4032504 h 4032504"/>
              <a:gd name="connsiteX4" fmla="*/ 218593 w 4901184"/>
              <a:gd name="connsiteY4" fmla="*/ 4032504 h 4032504"/>
              <a:gd name="connsiteX5" fmla="*/ 0 w 4901184"/>
              <a:gd name="connsiteY5" fmla="*/ 3813911 h 403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4032504">
                <a:moveTo>
                  <a:pt x="0" y="0"/>
                </a:moveTo>
                <a:lnTo>
                  <a:pt x="4901184" y="0"/>
                </a:lnTo>
                <a:lnTo>
                  <a:pt x="4901184" y="3813911"/>
                </a:lnTo>
                <a:cubicBezTo>
                  <a:pt x="4901184" y="3934637"/>
                  <a:pt x="4803317" y="4032504"/>
                  <a:pt x="4682591" y="4032504"/>
                </a:cubicBezTo>
                <a:lnTo>
                  <a:pt x="218593" y="4032504"/>
                </a:lnTo>
                <a:cubicBezTo>
                  <a:pt x="97867" y="4032504"/>
                  <a:pt x="0" y="3934637"/>
                  <a:pt x="0" y="38139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Freeform: Shape 15">
            <a:extLst>
              <a:ext uri="{FF2B5EF4-FFF2-40B4-BE49-F238E27FC236}">
                <a16:creationId xmlns:a16="http://schemas.microsoft.com/office/drawing/2014/main" id="{2884BC28-8C65-4886-B01A-667342EB7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3"/>
            <a:ext cx="4572000" cy="3867912"/>
          </a:xfrm>
          <a:custGeom>
            <a:avLst/>
            <a:gdLst>
              <a:gd name="connsiteX0" fmla="*/ 0 w 4572000"/>
              <a:gd name="connsiteY0" fmla="*/ 0 h 3867912"/>
              <a:gd name="connsiteX1" fmla="*/ 4572000 w 4572000"/>
              <a:gd name="connsiteY1" fmla="*/ 0 h 3867912"/>
              <a:gd name="connsiteX2" fmla="*/ 4572000 w 4572000"/>
              <a:gd name="connsiteY2" fmla="*/ 3704966 h 3867912"/>
              <a:gd name="connsiteX3" fmla="*/ 4409054 w 4572000"/>
              <a:gd name="connsiteY3" fmla="*/ 3867912 h 3867912"/>
              <a:gd name="connsiteX4" fmla="*/ 162946 w 4572000"/>
              <a:gd name="connsiteY4" fmla="*/ 3867912 h 3867912"/>
              <a:gd name="connsiteX5" fmla="*/ 0 w 4572000"/>
              <a:gd name="connsiteY5" fmla="*/ 3704966 h 386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3867912">
                <a:moveTo>
                  <a:pt x="0" y="0"/>
                </a:moveTo>
                <a:lnTo>
                  <a:pt x="4572000" y="0"/>
                </a:lnTo>
                <a:lnTo>
                  <a:pt x="4572000" y="3704966"/>
                </a:lnTo>
                <a:cubicBezTo>
                  <a:pt x="4572000" y="3794959"/>
                  <a:pt x="4499047" y="3867912"/>
                  <a:pt x="4409054" y="3867912"/>
                </a:cubicBezTo>
                <a:lnTo>
                  <a:pt x="162946" y="3867912"/>
                </a:lnTo>
                <a:cubicBezTo>
                  <a:pt x="72953" y="3867912"/>
                  <a:pt x="0" y="3794959"/>
                  <a:pt x="0" y="370496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1A34EBCF-380B-BC81-93AD-A75FAD6132A9}"/>
              </a:ext>
            </a:extLst>
          </p:cNvPr>
          <p:cNvPicPr>
            <a:picLocks noChangeAspect="1"/>
          </p:cNvPicPr>
          <p:nvPr/>
        </p:nvPicPr>
        <p:blipFill>
          <a:blip r:embed="rId2"/>
          <a:stretch>
            <a:fillRect/>
          </a:stretch>
        </p:blipFill>
        <p:spPr>
          <a:xfrm>
            <a:off x="1266461" y="851176"/>
            <a:ext cx="3810506" cy="2276777"/>
          </a:xfrm>
          <a:prstGeom prst="rect">
            <a:avLst/>
          </a:prstGeom>
        </p:spPr>
      </p:pic>
      <p:sp>
        <p:nvSpPr>
          <p:cNvPr id="21" name="Freeform: Shape 20">
            <a:extLst>
              <a:ext uri="{FF2B5EF4-FFF2-40B4-BE49-F238E27FC236}">
                <a16:creationId xmlns:a16="http://schemas.microsoft.com/office/drawing/2014/main" id="{0FC820FD-F8C0-4426-A38A-5B80A2E5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4241249"/>
            <a:ext cx="4901184" cy="2616751"/>
          </a:xfrm>
          <a:custGeom>
            <a:avLst/>
            <a:gdLst>
              <a:gd name="connsiteX0" fmla="*/ 218593 w 4901184"/>
              <a:gd name="connsiteY0" fmla="*/ 0 h 2616751"/>
              <a:gd name="connsiteX1" fmla="*/ 4682591 w 4901184"/>
              <a:gd name="connsiteY1" fmla="*/ 0 h 2616751"/>
              <a:gd name="connsiteX2" fmla="*/ 4901184 w 4901184"/>
              <a:gd name="connsiteY2" fmla="*/ 218593 h 2616751"/>
              <a:gd name="connsiteX3" fmla="*/ 4901184 w 4901184"/>
              <a:gd name="connsiteY3" fmla="*/ 2616751 h 2616751"/>
              <a:gd name="connsiteX4" fmla="*/ 0 w 4901184"/>
              <a:gd name="connsiteY4" fmla="*/ 2616751 h 2616751"/>
              <a:gd name="connsiteX5" fmla="*/ 0 w 4901184"/>
              <a:gd name="connsiteY5" fmla="*/ 218593 h 2616751"/>
              <a:gd name="connsiteX6" fmla="*/ 218593 w 4901184"/>
              <a:gd name="connsiteY6" fmla="*/ 0 h 261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184" h="2616751">
                <a:moveTo>
                  <a:pt x="218593" y="0"/>
                </a:moveTo>
                <a:lnTo>
                  <a:pt x="4682591" y="0"/>
                </a:lnTo>
                <a:cubicBezTo>
                  <a:pt x="4803317" y="0"/>
                  <a:pt x="4901184" y="97867"/>
                  <a:pt x="4901184" y="218593"/>
                </a:cubicBezTo>
                <a:lnTo>
                  <a:pt x="4901184" y="2616751"/>
                </a:lnTo>
                <a:lnTo>
                  <a:pt x="0" y="2616751"/>
                </a:lnTo>
                <a:lnTo>
                  <a:pt x="0" y="218593"/>
                </a:lnTo>
                <a:cubicBezTo>
                  <a:pt x="0" y="97867"/>
                  <a:pt x="97867" y="0"/>
                  <a:pt x="2185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Freeform: Shape 19">
            <a:extLst>
              <a:ext uri="{FF2B5EF4-FFF2-40B4-BE49-F238E27FC236}">
                <a16:creationId xmlns:a16="http://schemas.microsoft.com/office/drawing/2014/main" id="{E1DAA296-54E3-4547-B36F-E8B35335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4405848"/>
            <a:ext cx="4572000" cy="2452159"/>
          </a:xfrm>
          <a:custGeom>
            <a:avLst/>
            <a:gdLst>
              <a:gd name="connsiteX0" fmla="*/ 162946 w 4572000"/>
              <a:gd name="connsiteY0" fmla="*/ 0 h 2452159"/>
              <a:gd name="connsiteX1" fmla="*/ 4409054 w 4572000"/>
              <a:gd name="connsiteY1" fmla="*/ 0 h 2452159"/>
              <a:gd name="connsiteX2" fmla="*/ 4572000 w 4572000"/>
              <a:gd name="connsiteY2" fmla="*/ 162946 h 2452159"/>
              <a:gd name="connsiteX3" fmla="*/ 4572000 w 4572000"/>
              <a:gd name="connsiteY3" fmla="*/ 2452159 h 2452159"/>
              <a:gd name="connsiteX4" fmla="*/ 0 w 4572000"/>
              <a:gd name="connsiteY4" fmla="*/ 2452159 h 2452159"/>
              <a:gd name="connsiteX5" fmla="*/ 0 w 4572000"/>
              <a:gd name="connsiteY5" fmla="*/ 162946 h 2452159"/>
              <a:gd name="connsiteX6" fmla="*/ 162946 w 4572000"/>
              <a:gd name="connsiteY6" fmla="*/ 0 h 245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2452159">
                <a:moveTo>
                  <a:pt x="162946" y="0"/>
                </a:moveTo>
                <a:lnTo>
                  <a:pt x="4409054" y="0"/>
                </a:lnTo>
                <a:cubicBezTo>
                  <a:pt x="4499047" y="0"/>
                  <a:pt x="4572000" y="72953"/>
                  <a:pt x="4572000" y="162946"/>
                </a:cubicBezTo>
                <a:lnTo>
                  <a:pt x="4572000" y="2452159"/>
                </a:lnTo>
                <a:lnTo>
                  <a:pt x="0" y="2452159"/>
                </a:lnTo>
                <a:lnTo>
                  <a:pt x="0" y="162946"/>
                </a:lnTo>
                <a:cubicBezTo>
                  <a:pt x="0" y="72953"/>
                  <a:pt x="72953" y="0"/>
                  <a:pt x="16294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11B3659A-7B15-0943-7C90-70AFBDC70DB6}"/>
              </a:ext>
            </a:extLst>
          </p:cNvPr>
          <p:cNvPicPr>
            <a:picLocks noChangeAspect="1"/>
          </p:cNvPicPr>
          <p:nvPr/>
        </p:nvPicPr>
        <p:blipFill>
          <a:blip r:embed="rId3"/>
          <a:stretch>
            <a:fillRect/>
          </a:stretch>
        </p:blipFill>
        <p:spPr>
          <a:xfrm>
            <a:off x="1658877" y="4725284"/>
            <a:ext cx="3032835" cy="1705970"/>
          </a:xfrm>
          <a:prstGeom prst="rect">
            <a:avLst/>
          </a:prstGeom>
        </p:spPr>
      </p:pic>
      <p:pic>
        <p:nvPicPr>
          <p:cNvPr id="9" name="Picture 8">
            <a:extLst>
              <a:ext uri="{FF2B5EF4-FFF2-40B4-BE49-F238E27FC236}">
                <a16:creationId xmlns:a16="http://schemas.microsoft.com/office/drawing/2014/main" id="{5EB79EDE-5AC9-066F-9ACA-3D9F068A076F}"/>
              </a:ext>
            </a:extLst>
          </p:cNvPr>
          <p:cNvPicPr>
            <a:picLocks noChangeAspect="1"/>
          </p:cNvPicPr>
          <p:nvPr/>
        </p:nvPicPr>
        <p:blipFill>
          <a:blip r:embed="rId4"/>
          <a:stretch>
            <a:fillRect/>
          </a:stretch>
        </p:blipFill>
        <p:spPr>
          <a:xfrm>
            <a:off x="6297217" y="2418825"/>
            <a:ext cx="5298384" cy="3192275"/>
          </a:xfrm>
          <a:prstGeom prst="rect">
            <a:avLst/>
          </a:prstGeom>
        </p:spPr>
      </p:pic>
    </p:spTree>
    <p:extLst>
      <p:ext uri="{BB962C8B-B14F-4D97-AF65-F5344CB8AC3E}">
        <p14:creationId xmlns:p14="http://schemas.microsoft.com/office/powerpoint/2010/main" val="340551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9BA6F386-E5BF-4C49-AC0B-6772CD313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4749"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2CF7E3C8-459B-DB8E-E046-A48E33A1966B}"/>
              </a:ext>
            </a:extLst>
          </p:cNvPr>
          <p:cNvGraphicFramePr>
            <a:graphicFrameLocks noGrp="1"/>
          </p:cNvGraphicFramePr>
          <p:nvPr>
            <p:extLst>
              <p:ext uri="{D42A27DB-BD31-4B8C-83A1-F6EECF244321}">
                <p14:modId xmlns:p14="http://schemas.microsoft.com/office/powerpoint/2010/main" val="1832231923"/>
              </p:ext>
            </p:extLst>
          </p:nvPr>
        </p:nvGraphicFramePr>
        <p:xfrm>
          <a:off x="6287984" y="1377073"/>
          <a:ext cx="5226037" cy="3786319"/>
        </p:xfrm>
        <a:graphic>
          <a:graphicData uri="http://schemas.openxmlformats.org/drawingml/2006/table">
            <a:tbl>
              <a:tblPr firstRow="1" bandRow="1">
                <a:solidFill>
                  <a:schemeClr val="bg1">
                    <a:lumMod val="95000"/>
                  </a:schemeClr>
                </a:solidFill>
              </a:tblPr>
              <a:tblGrid>
                <a:gridCol w="2903308">
                  <a:extLst>
                    <a:ext uri="{9D8B030D-6E8A-4147-A177-3AD203B41FA5}">
                      <a16:colId xmlns:a16="http://schemas.microsoft.com/office/drawing/2014/main" val="726105459"/>
                    </a:ext>
                  </a:extLst>
                </a:gridCol>
                <a:gridCol w="2322729">
                  <a:extLst>
                    <a:ext uri="{9D8B030D-6E8A-4147-A177-3AD203B41FA5}">
                      <a16:colId xmlns:a16="http://schemas.microsoft.com/office/drawing/2014/main" val="1273036865"/>
                    </a:ext>
                  </a:extLst>
                </a:gridCol>
              </a:tblGrid>
              <a:tr h="1064094">
                <a:tc>
                  <a:txBody>
                    <a:bodyPr/>
                    <a:lstStyle/>
                    <a:p>
                      <a:pPr algn="l"/>
                      <a:r>
                        <a:rPr lang="en-US" sz="3100" b="0" cap="none" spc="0" dirty="0">
                          <a:solidFill>
                            <a:schemeClr val="bg1"/>
                          </a:solidFill>
                          <a:effectLst/>
                        </a:rPr>
                        <a:t>Region</a:t>
                      </a:r>
                    </a:p>
                  </a:txBody>
                  <a:tcPr marL="62291" marR="62291" marT="179688" marB="31147" anchor="ctr">
                    <a:lnL w="12700" cmpd="sng">
                      <a:noFill/>
                    </a:lnL>
                    <a:lnR w="12700" cmpd="sng">
                      <a:noFill/>
                    </a:lnR>
                    <a:lnT w="19050" cap="flat" cmpd="sng" algn="ctr">
                      <a:noFill/>
                      <a:prstDash val="solid"/>
                    </a:lnT>
                    <a:lnB w="38100" cmpd="sng">
                      <a:noFill/>
                    </a:lnB>
                    <a:solidFill>
                      <a:schemeClr val="accent2"/>
                    </a:solidFill>
                  </a:tcPr>
                </a:tc>
                <a:tc>
                  <a:txBody>
                    <a:bodyPr/>
                    <a:lstStyle/>
                    <a:p>
                      <a:pPr algn="r"/>
                      <a:r>
                        <a:rPr lang="en-US" sz="3100" b="0" cap="none" spc="0" dirty="0">
                          <a:solidFill>
                            <a:schemeClr val="bg1"/>
                          </a:solidFill>
                          <a:effectLst/>
                        </a:rPr>
                        <a:t>Mean PHQ Score</a:t>
                      </a:r>
                    </a:p>
                  </a:txBody>
                  <a:tcPr marL="62291" marR="62291" marT="179688" marB="31147"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985319827"/>
                  </a:ext>
                </a:extLst>
              </a:tr>
              <a:tr h="541633">
                <a:tc>
                  <a:txBody>
                    <a:bodyPr/>
                    <a:lstStyle/>
                    <a:p>
                      <a:pPr algn="l"/>
                      <a:r>
                        <a:rPr lang="en-US" sz="2400" cap="none" spc="0">
                          <a:solidFill>
                            <a:schemeClr val="tx1"/>
                          </a:solidFill>
                          <a:effectLst/>
                          <a:latin typeface="+mn-lt"/>
                        </a:rPr>
                        <a:t>Large central metro</a:t>
                      </a:r>
                    </a:p>
                  </a:txBody>
                  <a:tcPr marL="62291" marR="62291" marT="179688" marB="20763"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en-US" sz="2400" cap="none" spc="0">
                          <a:solidFill>
                            <a:schemeClr val="tx1"/>
                          </a:solidFill>
                          <a:effectLst/>
                          <a:latin typeface="+mn-lt"/>
                        </a:rPr>
                        <a:t>1.350312</a:t>
                      </a:r>
                    </a:p>
                  </a:txBody>
                  <a:tcPr marL="62291" marR="62291" marT="179688" marB="20763"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817975498"/>
                  </a:ext>
                </a:extLst>
              </a:tr>
              <a:tr h="541633">
                <a:tc>
                  <a:txBody>
                    <a:bodyPr/>
                    <a:lstStyle/>
                    <a:p>
                      <a:pPr algn="l"/>
                      <a:r>
                        <a:rPr lang="en-US" sz="2400" cap="none" spc="0">
                          <a:solidFill>
                            <a:schemeClr val="tx1"/>
                          </a:solidFill>
                          <a:effectLst/>
                          <a:latin typeface="+mn-lt"/>
                        </a:rPr>
                        <a:t>Large fringe metro</a:t>
                      </a:r>
                    </a:p>
                  </a:txBody>
                  <a:tcPr marL="62291" marR="62291" marT="179688" marB="20763"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en-US" sz="2400" cap="none" spc="0">
                          <a:solidFill>
                            <a:schemeClr val="tx1"/>
                          </a:solidFill>
                          <a:effectLst/>
                          <a:latin typeface="+mn-lt"/>
                        </a:rPr>
                        <a:t>1.336165</a:t>
                      </a:r>
                    </a:p>
                  </a:txBody>
                  <a:tcPr marL="62291" marR="62291" marT="179688" marB="20763"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853392474"/>
                  </a:ext>
                </a:extLst>
              </a:tr>
              <a:tr h="849767">
                <a:tc>
                  <a:txBody>
                    <a:bodyPr/>
                    <a:lstStyle/>
                    <a:p>
                      <a:pPr algn="l"/>
                      <a:r>
                        <a:rPr lang="en-US" sz="2400" cap="none" spc="0">
                          <a:solidFill>
                            <a:schemeClr val="tx1"/>
                          </a:solidFill>
                          <a:effectLst/>
                          <a:latin typeface="+mn-lt"/>
                        </a:rPr>
                        <a:t>Medium and small metro</a:t>
                      </a:r>
                    </a:p>
                  </a:txBody>
                  <a:tcPr marL="62291" marR="62291" marT="179688" marB="20763"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en-US" sz="2400" cap="none" spc="0">
                          <a:solidFill>
                            <a:schemeClr val="tx1"/>
                          </a:solidFill>
                          <a:effectLst/>
                          <a:latin typeface="+mn-lt"/>
                        </a:rPr>
                        <a:t>1.352765</a:t>
                      </a:r>
                    </a:p>
                  </a:txBody>
                  <a:tcPr marL="62291" marR="62291" marT="179688" marB="20763"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061717256"/>
                  </a:ext>
                </a:extLst>
              </a:tr>
              <a:tr h="541633">
                <a:tc>
                  <a:txBody>
                    <a:bodyPr/>
                    <a:lstStyle/>
                    <a:p>
                      <a:pPr algn="l"/>
                      <a:r>
                        <a:rPr lang="en-US" sz="2400" b="0" i="0" cap="none" spc="0" dirty="0">
                          <a:solidFill>
                            <a:schemeClr val="tx1"/>
                          </a:solidFill>
                          <a:effectLst/>
                          <a:latin typeface="+mn-lt"/>
                        </a:rPr>
                        <a:t>Non-metro</a:t>
                      </a:r>
                    </a:p>
                  </a:txBody>
                  <a:tcPr marL="62291" marR="62291" marT="179688" marB="20763"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a:r>
                        <a:rPr lang="en-US" sz="2400" b="0" i="0" cap="none" spc="0" dirty="0">
                          <a:solidFill>
                            <a:schemeClr val="tx1"/>
                          </a:solidFill>
                          <a:effectLst/>
                          <a:latin typeface="+mn-lt"/>
                        </a:rPr>
                        <a:t>1.380342</a:t>
                      </a:r>
                    </a:p>
                  </a:txBody>
                  <a:tcPr marL="62291" marR="62291" marT="179688" marB="20763"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431564197"/>
                  </a:ext>
                </a:extLst>
              </a:tr>
            </a:tbl>
          </a:graphicData>
        </a:graphic>
      </p:graphicFrame>
      <p:pic>
        <p:nvPicPr>
          <p:cNvPr id="6" name="Picture 5">
            <a:extLst>
              <a:ext uri="{FF2B5EF4-FFF2-40B4-BE49-F238E27FC236}">
                <a16:creationId xmlns:a16="http://schemas.microsoft.com/office/drawing/2014/main" id="{791FB9AC-94E1-9D0E-5B39-ABDD638019E5}"/>
              </a:ext>
            </a:extLst>
          </p:cNvPr>
          <p:cNvPicPr>
            <a:picLocks noChangeAspect="1"/>
          </p:cNvPicPr>
          <p:nvPr/>
        </p:nvPicPr>
        <p:blipFill>
          <a:blip r:embed="rId2"/>
          <a:stretch>
            <a:fillRect/>
          </a:stretch>
        </p:blipFill>
        <p:spPr>
          <a:xfrm>
            <a:off x="-1" y="1459866"/>
            <a:ext cx="6012781" cy="3703525"/>
          </a:xfrm>
          <a:prstGeom prst="rect">
            <a:avLst/>
          </a:prstGeom>
        </p:spPr>
      </p:pic>
    </p:spTree>
    <p:extLst>
      <p:ext uri="{BB962C8B-B14F-4D97-AF65-F5344CB8AC3E}">
        <p14:creationId xmlns:p14="http://schemas.microsoft.com/office/powerpoint/2010/main" val="3268302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5FA1B450-DB4E-404E-9C1C-703E4FCC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1776"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ECE36F8-C23E-959D-6AAF-B959CFF2D87D}"/>
              </a:ext>
            </a:extLst>
          </p:cNvPr>
          <p:cNvGraphicFramePr>
            <a:graphicFrameLocks noGrp="1"/>
          </p:cNvGraphicFramePr>
          <p:nvPr>
            <p:ph idx="1"/>
            <p:extLst>
              <p:ext uri="{D42A27DB-BD31-4B8C-83A1-F6EECF244321}">
                <p14:modId xmlns:p14="http://schemas.microsoft.com/office/powerpoint/2010/main" val="2636942112"/>
              </p:ext>
            </p:extLst>
          </p:nvPr>
        </p:nvGraphicFramePr>
        <p:xfrm>
          <a:off x="6380630" y="1762559"/>
          <a:ext cx="5346794" cy="3611376"/>
        </p:xfrm>
        <a:graphic>
          <a:graphicData uri="http://schemas.openxmlformats.org/drawingml/2006/table">
            <a:tbl>
              <a:tblPr firstRow="1" bandRow="1">
                <a:solidFill>
                  <a:schemeClr val="bg1">
                    <a:lumMod val="95000"/>
                  </a:schemeClr>
                </a:solidFill>
              </a:tblPr>
              <a:tblGrid>
                <a:gridCol w="2478299">
                  <a:extLst>
                    <a:ext uri="{9D8B030D-6E8A-4147-A177-3AD203B41FA5}">
                      <a16:colId xmlns:a16="http://schemas.microsoft.com/office/drawing/2014/main" val="3817501881"/>
                    </a:ext>
                  </a:extLst>
                </a:gridCol>
                <a:gridCol w="2868495">
                  <a:extLst>
                    <a:ext uri="{9D8B030D-6E8A-4147-A177-3AD203B41FA5}">
                      <a16:colId xmlns:a16="http://schemas.microsoft.com/office/drawing/2014/main" val="895266298"/>
                    </a:ext>
                  </a:extLst>
                </a:gridCol>
              </a:tblGrid>
              <a:tr h="1118005">
                <a:tc>
                  <a:txBody>
                    <a:bodyPr/>
                    <a:lstStyle/>
                    <a:p>
                      <a:pPr algn="ctr"/>
                      <a:r>
                        <a:rPr lang="en-US" sz="2300" b="0" cap="none" spc="0" dirty="0">
                          <a:solidFill>
                            <a:schemeClr val="bg1"/>
                          </a:solidFill>
                          <a:effectLst/>
                          <a:latin typeface="+mn-lt"/>
                        </a:rPr>
                        <a:t>Educational Attainment</a:t>
                      </a:r>
                    </a:p>
                  </a:txBody>
                  <a:tcPr marL="325878" marR="325878" marT="128974" marB="325878"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tc>
                  <a:txBody>
                    <a:bodyPr/>
                    <a:lstStyle/>
                    <a:p>
                      <a:pPr algn="ctr"/>
                      <a:r>
                        <a:rPr lang="en-US" sz="2300" b="0" cap="none" spc="0">
                          <a:solidFill>
                            <a:schemeClr val="bg1"/>
                          </a:solidFill>
                          <a:effectLst/>
                          <a:latin typeface="+mn-lt"/>
                        </a:rPr>
                        <a:t>Mean PHQ Score</a:t>
                      </a:r>
                    </a:p>
                  </a:txBody>
                  <a:tcPr marL="325878" marR="325878" marT="128974" marB="325878"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extLst>
                  <a:ext uri="{0D108BD9-81ED-4DB2-BD59-A6C34878D82A}">
                    <a16:rowId xmlns:a16="http://schemas.microsoft.com/office/drawing/2014/main" val="1556945081"/>
                  </a:ext>
                </a:extLst>
              </a:tr>
              <a:tr h="613871">
                <a:tc>
                  <a:txBody>
                    <a:bodyPr/>
                    <a:lstStyle/>
                    <a:p>
                      <a:pPr algn="l"/>
                      <a:r>
                        <a:rPr lang="en-US" sz="1700" cap="none" spc="0">
                          <a:solidFill>
                            <a:schemeClr val="tx1"/>
                          </a:solidFill>
                          <a:effectLst/>
                          <a:latin typeface="+mn-lt"/>
                        </a:rPr>
                        <a:t>1st - 11th Grade</a:t>
                      </a:r>
                    </a:p>
                  </a:txBody>
                  <a:tcPr marL="75314" marR="75314" marT="128974" marB="21725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en-US" sz="1700" cap="none" spc="0">
                          <a:solidFill>
                            <a:schemeClr val="tx1"/>
                          </a:solidFill>
                          <a:effectLst/>
                          <a:latin typeface="+mn-lt"/>
                        </a:rPr>
                        <a:t>1.290000</a:t>
                      </a:r>
                    </a:p>
                  </a:txBody>
                  <a:tcPr marL="75314" marR="75314" marT="128974" marB="21725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578941786"/>
                  </a:ext>
                </a:extLst>
              </a:tr>
              <a:tr h="613871">
                <a:tc>
                  <a:txBody>
                    <a:bodyPr/>
                    <a:lstStyle/>
                    <a:p>
                      <a:pPr algn="l"/>
                      <a:r>
                        <a:rPr lang="en-US" sz="1700" cap="none" spc="0" dirty="0">
                          <a:solidFill>
                            <a:schemeClr val="tx1"/>
                          </a:solidFill>
                          <a:effectLst/>
                          <a:latin typeface="+mn-lt"/>
                        </a:rPr>
                        <a:t>High School</a:t>
                      </a:r>
                    </a:p>
                  </a:txBody>
                  <a:tcPr marL="75314" marR="75314" marT="128974" marB="21725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en-US" sz="1700" cap="none" spc="0">
                          <a:solidFill>
                            <a:schemeClr val="tx1"/>
                          </a:solidFill>
                          <a:effectLst/>
                          <a:latin typeface="+mn-lt"/>
                        </a:rPr>
                        <a:t>1.346482</a:t>
                      </a:r>
                    </a:p>
                  </a:txBody>
                  <a:tcPr marL="75314" marR="75314" marT="128974" marB="21725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366585591"/>
                  </a:ext>
                </a:extLst>
              </a:tr>
              <a:tr h="613871">
                <a:tc>
                  <a:txBody>
                    <a:bodyPr/>
                    <a:lstStyle/>
                    <a:p>
                      <a:pPr algn="l"/>
                      <a:r>
                        <a:rPr lang="en-US" sz="1700" cap="none" spc="0">
                          <a:solidFill>
                            <a:schemeClr val="tx1"/>
                          </a:solidFill>
                          <a:effectLst/>
                          <a:latin typeface="+mn-lt"/>
                        </a:rPr>
                        <a:t>Bachelors</a:t>
                      </a:r>
                    </a:p>
                  </a:txBody>
                  <a:tcPr marL="75314" marR="75314" marT="128974" marB="21725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en-US" sz="1700" cap="none" spc="0">
                          <a:solidFill>
                            <a:schemeClr val="tx1"/>
                          </a:solidFill>
                          <a:effectLst/>
                          <a:latin typeface="+mn-lt"/>
                        </a:rPr>
                        <a:t>1.373227</a:t>
                      </a:r>
                    </a:p>
                  </a:txBody>
                  <a:tcPr marL="75314" marR="75314" marT="128974" marB="21725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062273611"/>
                  </a:ext>
                </a:extLst>
              </a:tr>
              <a:tr h="613871">
                <a:tc>
                  <a:txBody>
                    <a:bodyPr/>
                    <a:lstStyle/>
                    <a:p>
                      <a:pPr algn="l"/>
                      <a:r>
                        <a:rPr lang="en-US" sz="1700" b="0" i="0" cap="none" spc="0">
                          <a:solidFill>
                            <a:schemeClr val="tx1"/>
                          </a:solidFill>
                          <a:effectLst/>
                          <a:latin typeface="+mn-lt"/>
                        </a:rPr>
                        <a:t>Graduate/Post-Graduate</a:t>
                      </a:r>
                    </a:p>
                  </a:txBody>
                  <a:tcPr marL="75314" marR="75314" marT="128974" marB="217252"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a:r>
                        <a:rPr lang="en-US" sz="1700" b="0" i="0" cap="none" spc="0" dirty="0">
                          <a:solidFill>
                            <a:schemeClr val="tx1"/>
                          </a:solidFill>
                          <a:effectLst/>
                          <a:latin typeface="+mn-lt"/>
                        </a:rPr>
                        <a:t>1.328147</a:t>
                      </a:r>
                    </a:p>
                  </a:txBody>
                  <a:tcPr marL="75314" marR="75314" marT="128974" marB="217252"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31476410"/>
                  </a:ext>
                </a:extLst>
              </a:tr>
            </a:tbl>
          </a:graphicData>
        </a:graphic>
      </p:graphicFrame>
      <p:pic>
        <p:nvPicPr>
          <p:cNvPr id="16" name="Picture 15">
            <a:extLst>
              <a:ext uri="{FF2B5EF4-FFF2-40B4-BE49-F238E27FC236}">
                <a16:creationId xmlns:a16="http://schemas.microsoft.com/office/drawing/2014/main" id="{BA717B29-8A2C-4F66-6E64-0E42EBD241EF}"/>
              </a:ext>
            </a:extLst>
          </p:cNvPr>
          <p:cNvPicPr>
            <a:picLocks noChangeAspect="1"/>
          </p:cNvPicPr>
          <p:nvPr/>
        </p:nvPicPr>
        <p:blipFill>
          <a:blip r:embed="rId2"/>
          <a:stretch>
            <a:fillRect/>
          </a:stretch>
        </p:blipFill>
        <p:spPr>
          <a:xfrm>
            <a:off x="358330" y="1762558"/>
            <a:ext cx="6022299" cy="3861890"/>
          </a:xfrm>
          <a:prstGeom prst="rect">
            <a:avLst/>
          </a:prstGeom>
        </p:spPr>
      </p:pic>
    </p:spTree>
    <p:extLst>
      <p:ext uri="{BB962C8B-B14F-4D97-AF65-F5344CB8AC3E}">
        <p14:creationId xmlns:p14="http://schemas.microsoft.com/office/powerpoint/2010/main" val="2709048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B8D5541-7726-BA46-8BFA-BF6AA8D42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97F434CF-7503-CE4F-8426-C312C6315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EDBFB2F-FE34-E349-9484-C275FBE31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671C725B-C3AC-DD41-8D28-B407D7407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8948E94-51E1-DD44-B615-1907C1B46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a:extLst>
              <a:ext uri="{FF2B5EF4-FFF2-40B4-BE49-F238E27FC236}">
                <a16:creationId xmlns:a16="http://schemas.microsoft.com/office/drawing/2014/main" id="{25B49790-70A6-6743-9CE9-7A782711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125"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87EDF07-F42E-825C-5EFD-3EDBA312CD0D}"/>
              </a:ext>
            </a:extLst>
          </p:cNvPr>
          <p:cNvPicPr>
            <a:picLocks noChangeAspect="1"/>
          </p:cNvPicPr>
          <p:nvPr/>
        </p:nvPicPr>
        <p:blipFill>
          <a:blip r:embed="rId2"/>
          <a:stretch>
            <a:fillRect/>
          </a:stretch>
        </p:blipFill>
        <p:spPr>
          <a:xfrm>
            <a:off x="2814637" y="1395412"/>
            <a:ext cx="6562725" cy="4067175"/>
          </a:xfrm>
          <a:prstGeom prst="rect">
            <a:avLst/>
          </a:prstGeom>
        </p:spPr>
      </p:pic>
    </p:spTree>
    <p:extLst>
      <p:ext uri="{BB962C8B-B14F-4D97-AF65-F5344CB8AC3E}">
        <p14:creationId xmlns:p14="http://schemas.microsoft.com/office/powerpoint/2010/main" val="2180029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8915-FEAC-A083-84D0-21C2291AC33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B29EE53-7613-A444-B880-A36AEAE467C1}"/>
              </a:ext>
            </a:extLst>
          </p:cNvPr>
          <p:cNvSpPr>
            <a:spLocks noGrp="1"/>
          </p:cNvSpPr>
          <p:nvPr>
            <p:ph idx="1"/>
          </p:nvPr>
        </p:nvSpPr>
        <p:spPr>
          <a:xfrm>
            <a:off x="565150" y="2691638"/>
            <a:ext cx="5530850" cy="3188586"/>
          </a:xfrm>
        </p:spPr>
        <p:txBody>
          <a:bodyPr/>
          <a:lstStyle/>
          <a:p>
            <a:r>
              <a:rPr lang="en-US" dirty="0"/>
              <a:t>This model was significant at the p &lt; .01 level</a:t>
            </a:r>
          </a:p>
          <a:p>
            <a:r>
              <a:rPr lang="en-US" dirty="0"/>
              <a:t>Unfortunately, this model is a poor fit for these data</a:t>
            </a:r>
          </a:p>
          <a:p>
            <a:pPr lvl="1"/>
            <a:r>
              <a:rPr lang="en-US" dirty="0"/>
              <a:t>Adjusted R</a:t>
            </a:r>
            <a:r>
              <a:rPr lang="en-US" baseline="30000" dirty="0"/>
              <a:t>2</a:t>
            </a:r>
            <a:r>
              <a:rPr lang="en-US" dirty="0"/>
              <a:t> = .004</a:t>
            </a:r>
          </a:p>
        </p:txBody>
      </p:sp>
    </p:spTree>
    <p:extLst>
      <p:ext uri="{BB962C8B-B14F-4D97-AF65-F5344CB8AC3E}">
        <p14:creationId xmlns:p14="http://schemas.microsoft.com/office/powerpoint/2010/main" val="1737978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58915-FEAC-A083-84D0-21C2291AC338}"/>
              </a:ext>
            </a:extLst>
          </p:cNvPr>
          <p:cNvSpPr>
            <a:spLocks noGrp="1"/>
          </p:cNvSpPr>
          <p:nvPr>
            <p:ph type="title"/>
          </p:nvPr>
        </p:nvSpPr>
        <p:spPr>
          <a:xfrm>
            <a:off x="565148" y="1204721"/>
            <a:ext cx="8267299" cy="1446550"/>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9B29EE53-7613-A444-B880-A36AEAE467C1}"/>
              </a:ext>
            </a:extLst>
          </p:cNvPr>
          <p:cNvSpPr>
            <a:spLocks noGrp="1"/>
          </p:cNvSpPr>
          <p:nvPr>
            <p:ph idx="1"/>
          </p:nvPr>
        </p:nvSpPr>
        <p:spPr>
          <a:xfrm>
            <a:off x="565149" y="2900516"/>
            <a:ext cx="8267299" cy="2979707"/>
          </a:xfrm>
        </p:spPr>
        <p:txBody>
          <a:bodyPr>
            <a:normAutofit/>
          </a:bodyPr>
          <a:lstStyle/>
          <a:p>
            <a:pPr>
              <a:lnSpc>
                <a:spcPct val="90000"/>
              </a:lnSpc>
            </a:pPr>
            <a:r>
              <a:rPr lang="en-US" sz="1300" b="1" dirty="0"/>
              <a:t>Hypothesis 1:</a:t>
            </a:r>
            <a:r>
              <a:rPr lang="en-US" sz="1300" dirty="0"/>
              <a:t> Not supported</a:t>
            </a:r>
          </a:p>
          <a:p>
            <a:pPr lvl="1">
              <a:lnSpc>
                <a:spcPct val="90000"/>
              </a:lnSpc>
            </a:pPr>
            <a:r>
              <a:rPr lang="en-US" sz="1300" dirty="0"/>
              <a:t>Living in large metro areas was not associated with higher mean depression</a:t>
            </a:r>
          </a:p>
          <a:p>
            <a:pPr lvl="1">
              <a:lnSpc>
                <a:spcPct val="90000"/>
              </a:lnSpc>
            </a:pPr>
            <a:r>
              <a:rPr lang="en-US" sz="1300" dirty="0"/>
              <a:t>In fact, it was associated with lower mean depression</a:t>
            </a:r>
          </a:p>
          <a:p>
            <a:pPr>
              <a:lnSpc>
                <a:spcPct val="90000"/>
              </a:lnSpc>
            </a:pPr>
            <a:r>
              <a:rPr lang="en-US" sz="1300" dirty="0"/>
              <a:t> </a:t>
            </a:r>
            <a:r>
              <a:rPr lang="en-US" sz="1300" b="1" dirty="0"/>
              <a:t>Hypothesis 2:</a:t>
            </a:r>
            <a:r>
              <a:rPr lang="en-US" sz="1300" dirty="0"/>
              <a:t> Not supported</a:t>
            </a:r>
          </a:p>
          <a:p>
            <a:pPr lvl="1">
              <a:lnSpc>
                <a:spcPct val="90000"/>
              </a:lnSpc>
            </a:pPr>
            <a:r>
              <a:rPr lang="en-US" sz="1300" dirty="0"/>
              <a:t>Higher levels of education were not associated with lower mean depression</a:t>
            </a:r>
          </a:p>
          <a:p>
            <a:pPr lvl="1">
              <a:lnSpc>
                <a:spcPct val="90000"/>
              </a:lnSpc>
            </a:pPr>
            <a:r>
              <a:rPr lang="en-US" sz="1300" dirty="0"/>
              <a:t>In fact, higher levels of education were associated with higher mean depression</a:t>
            </a:r>
          </a:p>
          <a:p>
            <a:pPr>
              <a:lnSpc>
                <a:spcPct val="90000"/>
              </a:lnSpc>
            </a:pPr>
            <a:r>
              <a:rPr lang="en-US" sz="1300" b="1" dirty="0"/>
              <a:t>Hypothesis 3:</a:t>
            </a:r>
            <a:r>
              <a:rPr lang="en-US" sz="1300" dirty="0"/>
              <a:t> Partially supported</a:t>
            </a:r>
          </a:p>
          <a:p>
            <a:pPr lvl="1">
              <a:lnSpc>
                <a:spcPct val="90000"/>
              </a:lnSpc>
            </a:pPr>
            <a:r>
              <a:rPr lang="en-US" sz="1300" dirty="0"/>
              <a:t>Educational attainment moderated the relationship between region and mean depression</a:t>
            </a:r>
          </a:p>
          <a:p>
            <a:pPr lvl="2">
              <a:lnSpc>
                <a:spcPct val="90000"/>
              </a:lnSpc>
            </a:pPr>
            <a:r>
              <a:rPr lang="en-US" sz="1300" dirty="0"/>
              <a:t>Higher education associated with lower mean depression in large fringe metro areas compared to large central metro areas</a:t>
            </a:r>
          </a:p>
        </p:txBody>
      </p:sp>
      <p:sp>
        <p:nvSpPr>
          <p:cNvPr id="18" name="Rectangle 17">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9" name="Cross 18">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312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371AE-A702-CE72-139D-A928D5B85DFA}"/>
              </a:ext>
            </a:extLst>
          </p:cNvPr>
          <p:cNvSpPr>
            <a:spLocks noGrp="1"/>
          </p:cNvSpPr>
          <p:nvPr>
            <p:ph type="title"/>
          </p:nvPr>
        </p:nvSpPr>
        <p:spPr>
          <a:xfrm>
            <a:off x="565148" y="1204721"/>
            <a:ext cx="8267299" cy="1446550"/>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BBB155EB-BC05-25CD-C947-B75B1EB0199F}"/>
              </a:ext>
            </a:extLst>
          </p:cNvPr>
          <p:cNvSpPr>
            <a:spLocks noGrp="1"/>
          </p:cNvSpPr>
          <p:nvPr>
            <p:ph idx="1"/>
          </p:nvPr>
        </p:nvSpPr>
        <p:spPr>
          <a:xfrm>
            <a:off x="565149" y="2900516"/>
            <a:ext cx="8267299" cy="2979707"/>
          </a:xfrm>
        </p:spPr>
        <p:txBody>
          <a:bodyPr>
            <a:normAutofit/>
          </a:bodyPr>
          <a:lstStyle/>
          <a:p>
            <a:r>
              <a:rPr lang="en-US" dirty="0"/>
              <a:t>Results stand in contrast with the notion that busy, crowded areas correspond with mental health difficulties</a:t>
            </a:r>
          </a:p>
          <a:p>
            <a:r>
              <a:rPr lang="en-US" dirty="0"/>
              <a:t>May also stand in contrast with the notion that higher education corresponds with better mental health outcomes</a:t>
            </a:r>
          </a:p>
          <a:p>
            <a:r>
              <a:rPr lang="en-US" dirty="0"/>
              <a:t>Results may highlight the importance of pursuing higher education in smaller regions</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899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03CAA-319B-5723-8888-16FED8619CC1}"/>
              </a:ext>
            </a:extLst>
          </p:cNvPr>
          <p:cNvSpPr>
            <a:spLocks noGrp="1"/>
          </p:cNvSpPr>
          <p:nvPr>
            <p:ph type="title"/>
          </p:nvPr>
        </p:nvSpPr>
        <p:spPr>
          <a:xfrm>
            <a:off x="565148" y="1204721"/>
            <a:ext cx="8267299" cy="1446550"/>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80C1CDE1-9A9B-BA99-0CD7-E3FC341DEAE7}"/>
              </a:ext>
            </a:extLst>
          </p:cNvPr>
          <p:cNvSpPr>
            <a:spLocks noGrp="1"/>
          </p:cNvSpPr>
          <p:nvPr>
            <p:ph idx="1"/>
          </p:nvPr>
        </p:nvSpPr>
        <p:spPr>
          <a:xfrm>
            <a:off x="565149" y="2900516"/>
            <a:ext cx="8267299" cy="2979707"/>
          </a:xfrm>
        </p:spPr>
        <p:txBody>
          <a:bodyPr>
            <a:normAutofit/>
          </a:bodyPr>
          <a:lstStyle/>
          <a:p>
            <a:r>
              <a:rPr lang="en-US" dirty="0"/>
              <a:t>These findings may suggest that more mental health initiatives should be implemented in smaller, less centralized regions</a:t>
            </a:r>
          </a:p>
          <a:p>
            <a:r>
              <a:rPr lang="en-US" dirty="0"/>
              <a:t>May also underscore the need to look out for the mental health of individuals who have pursued higher education</a:t>
            </a:r>
          </a:p>
          <a:p>
            <a:r>
              <a:rPr lang="en-US" dirty="0"/>
              <a:t>Of course, due to the observational nature of this analysis, no causal conclusions can properly be drawn</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325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A1141-3C01-0590-5617-C2B404A07F0F}"/>
              </a:ext>
            </a:extLst>
          </p:cNvPr>
          <p:cNvSpPr>
            <a:spLocks noGrp="1"/>
          </p:cNvSpPr>
          <p:nvPr>
            <p:ph type="title"/>
          </p:nvPr>
        </p:nvSpPr>
        <p:spPr>
          <a:xfrm>
            <a:off x="565148" y="1204721"/>
            <a:ext cx="8267299" cy="1446550"/>
          </a:xfrm>
        </p:spPr>
        <p:txBody>
          <a:bodyPr>
            <a:normAutofit/>
          </a:bodyPr>
          <a:lstStyle/>
          <a:p>
            <a:r>
              <a:rPr lang="en-US" dirty="0"/>
              <a:t>Limitations</a:t>
            </a:r>
          </a:p>
        </p:txBody>
      </p:sp>
      <p:sp>
        <p:nvSpPr>
          <p:cNvPr id="3" name="Content Placeholder 2">
            <a:extLst>
              <a:ext uri="{FF2B5EF4-FFF2-40B4-BE49-F238E27FC236}">
                <a16:creationId xmlns:a16="http://schemas.microsoft.com/office/drawing/2014/main" id="{6C5498D5-AC0E-99D5-D7E0-9227C710AC1E}"/>
              </a:ext>
            </a:extLst>
          </p:cNvPr>
          <p:cNvSpPr>
            <a:spLocks noGrp="1"/>
          </p:cNvSpPr>
          <p:nvPr>
            <p:ph idx="1"/>
          </p:nvPr>
        </p:nvSpPr>
        <p:spPr>
          <a:xfrm>
            <a:off x="565149" y="2900516"/>
            <a:ext cx="8267299" cy="2979707"/>
          </a:xfrm>
        </p:spPr>
        <p:txBody>
          <a:bodyPr>
            <a:normAutofit fontScale="85000" lnSpcReduction="20000"/>
          </a:bodyPr>
          <a:lstStyle/>
          <a:p>
            <a:r>
              <a:rPr lang="en-US" dirty="0"/>
              <a:t>This model was a poor fit for the data used in this analysis</a:t>
            </a:r>
          </a:p>
          <a:p>
            <a:pPr lvl="1"/>
            <a:r>
              <a:rPr lang="en-US" dirty="0"/>
              <a:t>Which most certainly limits the inferences that can be drawn</a:t>
            </a:r>
          </a:p>
          <a:p>
            <a:r>
              <a:rPr lang="en-US" dirty="0"/>
              <a:t>The analytic sample was composed of individuals aged 26-36</a:t>
            </a:r>
          </a:p>
          <a:p>
            <a:pPr lvl="1"/>
            <a:r>
              <a:rPr lang="en-US" dirty="0"/>
              <a:t>Different effects may be seen for different age groups</a:t>
            </a:r>
          </a:p>
          <a:p>
            <a:r>
              <a:rPr lang="en-US" dirty="0"/>
              <a:t>The analysis was limited to depression as the only mental health outcome</a:t>
            </a:r>
          </a:p>
          <a:p>
            <a:pPr lvl="1"/>
            <a:r>
              <a:rPr lang="en-US" dirty="0"/>
              <a:t>Other psychopathologies, such as anxiety or schizophrenia, were not tested</a:t>
            </a:r>
          </a:p>
          <a:p>
            <a:r>
              <a:rPr lang="en-US" dirty="0"/>
              <a:t>Other extraneous variables that were not tested may better explain any relationships shown in this analysis</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1093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AE870-F7A3-EFA0-F572-99B129D8F135}"/>
              </a:ext>
            </a:extLst>
          </p:cNvPr>
          <p:cNvSpPr>
            <a:spLocks noGrp="1"/>
          </p:cNvSpPr>
          <p:nvPr>
            <p:ph type="title"/>
          </p:nvPr>
        </p:nvSpPr>
        <p:spPr>
          <a:xfrm>
            <a:off x="565148" y="1204721"/>
            <a:ext cx="8267299" cy="1446550"/>
          </a:xfrm>
        </p:spPr>
        <p:txBody>
          <a:bodyPr>
            <a:normAutofit/>
          </a:bodyPr>
          <a:lstStyle/>
          <a:p>
            <a:r>
              <a:rPr lang="en-US" dirty="0"/>
              <a:t>Suggestions for Future Research</a:t>
            </a:r>
          </a:p>
        </p:txBody>
      </p:sp>
      <p:sp>
        <p:nvSpPr>
          <p:cNvPr id="3" name="Content Placeholder 2">
            <a:extLst>
              <a:ext uri="{FF2B5EF4-FFF2-40B4-BE49-F238E27FC236}">
                <a16:creationId xmlns:a16="http://schemas.microsoft.com/office/drawing/2014/main" id="{B09E98F6-338F-BC7D-C540-11C2C8C5BE58}"/>
              </a:ext>
            </a:extLst>
          </p:cNvPr>
          <p:cNvSpPr>
            <a:spLocks noGrp="1"/>
          </p:cNvSpPr>
          <p:nvPr>
            <p:ph idx="1"/>
          </p:nvPr>
        </p:nvSpPr>
        <p:spPr>
          <a:xfrm>
            <a:off x="565149" y="2900516"/>
            <a:ext cx="8267299" cy="2979707"/>
          </a:xfrm>
        </p:spPr>
        <p:txBody>
          <a:bodyPr>
            <a:normAutofit/>
          </a:bodyPr>
          <a:lstStyle/>
          <a:p>
            <a:r>
              <a:rPr lang="en-US" dirty="0"/>
              <a:t>Future analyses can:</a:t>
            </a:r>
          </a:p>
          <a:p>
            <a:pPr lvl="1"/>
            <a:r>
              <a:rPr lang="en-US" dirty="0"/>
              <a:t>Examine the effects of potential covariates</a:t>
            </a:r>
          </a:p>
          <a:p>
            <a:pPr lvl="2"/>
            <a:r>
              <a:rPr lang="en-US" dirty="0"/>
              <a:t>Such as household income, gender, comorbid diagnoses</a:t>
            </a:r>
          </a:p>
          <a:p>
            <a:pPr lvl="1"/>
            <a:r>
              <a:rPr lang="en-US" dirty="0"/>
              <a:t>Use more robust statistical models</a:t>
            </a:r>
          </a:p>
          <a:p>
            <a:pPr lvl="2"/>
            <a:r>
              <a:rPr lang="en-US" dirty="0"/>
              <a:t>Such as Robust Regression</a:t>
            </a:r>
          </a:p>
          <a:p>
            <a:pPr lvl="1"/>
            <a:r>
              <a:rPr lang="en-US" dirty="0"/>
              <a:t>Use alternative analytic approaches</a:t>
            </a:r>
          </a:p>
          <a:p>
            <a:pPr lvl="2"/>
            <a:r>
              <a:rPr lang="en-US" dirty="0"/>
              <a:t>Such as the Kruskal-Wallis ANOVA to test for mean differences</a:t>
            </a:r>
          </a:p>
          <a:p>
            <a:pPr lvl="2"/>
            <a:endParaRPr lang="en-US"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800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CE783-27BE-EDBB-A945-E28ACC909B62}"/>
              </a:ext>
            </a:extLst>
          </p:cNvPr>
          <p:cNvSpPr>
            <a:spLocks noGrp="1"/>
          </p:cNvSpPr>
          <p:nvPr>
            <p:ph type="title"/>
          </p:nvPr>
        </p:nvSpPr>
        <p:spPr>
          <a:xfrm>
            <a:off x="565148" y="1204721"/>
            <a:ext cx="8267299" cy="1446550"/>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8F6E1E14-2EFE-2A16-6AC2-89D7464BF23F}"/>
              </a:ext>
            </a:extLst>
          </p:cNvPr>
          <p:cNvSpPr>
            <a:spLocks noGrp="1"/>
          </p:cNvSpPr>
          <p:nvPr>
            <p:ph idx="1"/>
          </p:nvPr>
        </p:nvSpPr>
        <p:spPr>
          <a:xfrm>
            <a:off x="565149" y="2900516"/>
            <a:ext cx="8267299" cy="3500284"/>
          </a:xfrm>
        </p:spPr>
        <p:txBody>
          <a:bodyPr>
            <a:normAutofit fontScale="92500" lnSpcReduction="20000"/>
          </a:bodyPr>
          <a:lstStyle/>
          <a:p>
            <a:r>
              <a:rPr lang="en-US" dirty="0"/>
              <a:t>Many have questioned the role of living conditions on mental health</a:t>
            </a:r>
          </a:p>
          <a:p>
            <a:pPr lvl="1"/>
            <a:r>
              <a:rPr lang="en-US" dirty="0"/>
              <a:t>For instance, Calhoun and colleagues (1962) performed an infamous study on a rodent colony examining the effects of overcrowded conditions on behavior</a:t>
            </a:r>
          </a:p>
          <a:p>
            <a:pPr lvl="1"/>
            <a:r>
              <a:rPr lang="en-US" dirty="0"/>
              <a:t>Found that rodents exhibited erratic, violent, and disturbing behavior as a result of their conditions</a:t>
            </a:r>
          </a:p>
          <a:p>
            <a:r>
              <a:rPr lang="en-US" dirty="0"/>
              <a:t>Many researchers have attempted to extend results to humans</a:t>
            </a:r>
          </a:p>
          <a:p>
            <a:pPr lvl="1"/>
            <a:r>
              <a:rPr lang="en-US" dirty="0"/>
              <a:t>Examine the role of busy, crowded, city life on mental health conditions</a:t>
            </a:r>
          </a:p>
          <a:p>
            <a:pPr lvl="1"/>
            <a:r>
              <a:rPr lang="en-US" dirty="0"/>
              <a:t>Most research has been observational in nature</a:t>
            </a:r>
          </a:p>
          <a:p>
            <a:pPr lvl="1"/>
            <a:r>
              <a:rPr lang="en-US" dirty="0"/>
              <a:t>Inconclusive findings</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4984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6F0CC-D555-2260-3B99-3ECBDB20C64C}"/>
              </a:ext>
            </a:extLst>
          </p:cNvPr>
          <p:cNvSpPr>
            <a:spLocks noGrp="1"/>
          </p:cNvSpPr>
          <p:nvPr>
            <p:ph type="title"/>
          </p:nvPr>
        </p:nvSpPr>
        <p:spPr>
          <a:xfrm>
            <a:off x="565148" y="1204721"/>
            <a:ext cx="8267299" cy="1446550"/>
          </a:xfrm>
        </p:spPr>
        <p:txBody>
          <a:bodyPr>
            <a:normAutofit/>
          </a:bodyPr>
          <a:lstStyle/>
          <a:p>
            <a:r>
              <a:rPr lang="en-US"/>
              <a:t>References</a:t>
            </a:r>
            <a:endParaRPr lang="en-US" dirty="0"/>
          </a:p>
        </p:txBody>
      </p:sp>
      <p:sp>
        <p:nvSpPr>
          <p:cNvPr id="3" name="Content Placeholder 2">
            <a:extLst>
              <a:ext uri="{FF2B5EF4-FFF2-40B4-BE49-F238E27FC236}">
                <a16:creationId xmlns:a16="http://schemas.microsoft.com/office/drawing/2014/main" id="{12650FD9-E042-D94C-BB0F-F16475552099}"/>
              </a:ext>
            </a:extLst>
          </p:cNvPr>
          <p:cNvSpPr>
            <a:spLocks noGrp="1"/>
          </p:cNvSpPr>
          <p:nvPr>
            <p:ph idx="1"/>
          </p:nvPr>
        </p:nvSpPr>
        <p:spPr>
          <a:xfrm>
            <a:off x="565149" y="2900516"/>
            <a:ext cx="10152332" cy="3405281"/>
          </a:xfrm>
        </p:spPr>
        <p:txBody>
          <a:bodyPr>
            <a:normAutofit fontScale="92500" lnSpcReduction="20000"/>
          </a:bodyPr>
          <a:lstStyle/>
          <a:p>
            <a:pPr marL="0" indent="0">
              <a:lnSpc>
                <a:spcPct val="90000"/>
              </a:lnSpc>
              <a:buNone/>
            </a:pPr>
            <a:r>
              <a:rPr lang="en-US" sz="2000" dirty="0" err="1"/>
              <a:t>Bauldry</a:t>
            </a:r>
            <a:r>
              <a:rPr lang="en-US" sz="2000" dirty="0"/>
              <a:t>, S. (2015). Variation in the protective effect of higher education against depression.	 </a:t>
            </a:r>
            <a:r>
              <a:rPr lang="en-US" sz="2000" i="1" dirty="0"/>
              <a:t>Society and mental health</a:t>
            </a:r>
            <a:r>
              <a:rPr lang="en-US" sz="2000" dirty="0"/>
              <a:t>, 5(2), 145-161.Calhoun, J. B. (1962).</a:t>
            </a:r>
          </a:p>
          <a:p>
            <a:pPr marL="0" indent="0">
              <a:lnSpc>
                <a:spcPct val="90000"/>
              </a:lnSpc>
              <a:buNone/>
            </a:pPr>
            <a:r>
              <a:rPr lang="en-US" sz="2000" dirty="0"/>
              <a:t>Population density and social pathology. *Scientific American*, 206(2), 139-149.Centers for	 Disease Control and Prevention. (2017, June 1). Data Access - Urban Rural		 classification scheme for Counties. </a:t>
            </a:r>
            <a:r>
              <a:rPr lang="en-US" sz="2000" i="1" dirty="0"/>
              <a:t>Centers for Disease Control and Prevention</a:t>
            </a:r>
            <a:r>
              <a:rPr lang="en-US" sz="2000" dirty="0"/>
              <a:t>.		 https://www.cdc.gov/nchs/data_access/urban_rural.htm </a:t>
            </a:r>
          </a:p>
          <a:p>
            <a:pPr marL="0" indent="0">
              <a:lnSpc>
                <a:spcPct val="90000"/>
              </a:lnSpc>
              <a:buNone/>
            </a:pPr>
            <a:r>
              <a:rPr lang="en-US" sz="2000" dirty="0"/>
              <a:t>Chang-Quan, H., Zheng-Rong, W., Yong-Hong, L., Yi-Zhou, X., &amp; Qing-Xiu, L. (2010). Education	 and risk for late life depression: a meta-analysis of published literature. </a:t>
            </a:r>
            <a:r>
              <a:rPr lang="en-US" sz="2000" i="1" dirty="0"/>
              <a:t>The		 International Journal of Psychiatry in Medicine</a:t>
            </a:r>
            <a:r>
              <a:rPr lang="en-US" sz="2000" dirty="0"/>
              <a:t>, 40(1), 109-124.</a:t>
            </a:r>
          </a:p>
          <a:p>
            <a:pPr marL="0" indent="0">
              <a:lnSpc>
                <a:spcPct val="90000"/>
              </a:lnSpc>
              <a:buNone/>
            </a:pPr>
            <a:r>
              <a:rPr lang="en-US" sz="2000" dirty="0"/>
              <a:t>National Center for Health Statistics. (2022). </a:t>
            </a:r>
            <a:r>
              <a:rPr lang="en-US" sz="2000" i="1" dirty="0"/>
              <a:t>Center for Disease Control and Prevention</a:t>
            </a:r>
            <a:r>
              <a:rPr lang="en-US" sz="2000" dirty="0"/>
              <a:t>.		 </a:t>
            </a:r>
            <a:r>
              <a:rPr lang="en-US" sz="2000" dirty="0">
                <a:hlinkClick r:id="rId2"/>
              </a:rPr>
              <a:t>https://www.cdc.gov/nchs/nhis/2022nhis.htm</a:t>
            </a:r>
            <a:endParaRPr lang="en-US" sz="2000" dirty="0"/>
          </a:p>
          <a:p>
            <a:pPr marL="0" indent="0">
              <a:lnSpc>
                <a:spcPct val="90000"/>
              </a:lnSpc>
              <a:buNone/>
            </a:pPr>
            <a:r>
              <a:rPr lang="en-US" sz="2000" dirty="0" err="1"/>
              <a:t>powerTransform</a:t>
            </a:r>
            <a:r>
              <a:rPr lang="en-US" sz="2000" dirty="0"/>
              <a:t> function - </a:t>
            </a:r>
            <a:r>
              <a:rPr lang="en-US" sz="2000" dirty="0" err="1"/>
              <a:t>RDocumentation</a:t>
            </a:r>
            <a:r>
              <a:rPr lang="en-US" sz="2000" dirty="0"/>
              <a:t>. (n.d.).						 https://www.rdocumentation.org/packages/car/versions/2.1-4/topics/powerTransform</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59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47BF39-352C-687E-46A5-8B893B5AE151}"/>
              </a:ext>
            </a:extLst>
          </p:cNvPr>
          <p:cNvSpPr>
            <a:spLocks noGrp="1"/>
          </p:cNvSpPr>
          <p:nvPr>
            <p:ph type="title"/>
          </p:nvPr>
        </p:nvSpPr>
        <p:spPr>
          <a:xfrm>
            <a:off x="565148" y="1204721"/>
            <a:ext cx="8267299" cy="1446550"/>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0D7C552E-44A5-8121-BD44-08FC8E156E05}"/>
              </a:ext>
            </a:extLst>
          </p:cNvPr>
          <p:cNvSpPr>
            <a:spLocks noGrp="1"/>
          </p:cNvSpPr>
          <p:nvPr>
            <p:ph idx="1"/>
          </p:nvPr>
        </p:nvSpPr>
        <p:spPr>
          <a:xfrm>
            <a:off x="565149" y="2900516"/>
            <a:ext cx="8267299" cy="2979707"/>
          </a:xfrm>
        </p:spPr>
        <p:txBody>
          <a:bodyPr>
            <a:normAutofit/>
          </a:bodyPr>
          <a:lstStyle/>
          <a:p>
            <a:r>
              <a:rPr lang="en-US" dirty="0"/>
              <a:t>The role of education has also been examined with regards to mental health outcomes</a:t>
            </a:r>
          </a:p>
          <a:p>
            <a:pPr lvl="1"/>
            <a:r>
              <a:rPr lang="en-US" dirty="0"/>
              <a:t>For instance, a meta-analysis performed by Huang et al. (2010) found that older adults with greater educational attainment had a lower risk of depression than those with lower educational attainment</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437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4BA12-8D29-106F-AD1E-28037FBED98F}"/>
              </a:ext>
            </a:extLst>
          </p:cNvPr>
          <p:cNvSpPr>
            <a:spLocks noGrp="1"/>
          </p:cNvSpPr>
          <p:nvPr>
            <p:ph type="title"/>
          </p:nvPr>
        </p:nvSpPr>
        <p:spPr>
          <a:xfrm>
            <a:off x="565148" y="1204721"/>
            <a:ext cx="8267299" cy="1446550"/>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D127EE05-2588-A5A7-C660-DEE0DBEBBDFF}"/>
              </a:ext>
            </a:extLst>
          </p:cNvPr>
          <p:cNvSpPr>
            <a:spLocks noGrp="1"/>
          </p:cNvSpPr>
          <p:nvPr>
            <p:ph idx="1"/>
          </p:nvPr>
        </p:nvSpPr>
        <p:spPr>
          <a:xfrm>
            <a:off x="565149" y="2900516"/>
            <a:ext cx="8267299" cy="2979707"/>
          </a:xfrm>
        </p:spPr>
        <p:txBody>
          <a:bodyPr>
            <a:normAutofit/>
          </a:bodyPr>
          <a:lstStyle/>
          <a:p>
            <a:r>
              <a:rPr lang="en-US" dirty="0"/>
              <a:t>This analysis aims to examine the relationships among regional differences, educational attainment, and levels among adults aged 26-36 </a:t>
            </a:r>
          </a:p>
          <a:p>
            <a:r>
              <a:rPr lang="en-US" dirty="0"/>
              <a:t>Data were drawn from an NHIS survey conducted in 2022</a:t>
            </a:r>
          </a:p>
          <a:p>
            <a:pPr lvl="1"/>
            <a:r>
              <a:rPr lang="en-US" dirty="0"/>
              <a:t> survey and questionnaire data detailing demographic and mental/physical health data for individuals in the US</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804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1CA1-AF59-0136-5520-4EA4C8AE8469}"/>
              </a:ext>
            </a:extLst>
          </p:cNvPr>
          <p:cNvSpPr>
            <a:spLocks noGrp="1"/>
          </p:cNvSpPr>
          <p:nvPr>
            <p:ph type="title"/>
          </p:nvPr>
        </p:nvSpPr>
        <p:spPr>
          <a:xfrm>
            <a:off x="1962352" y="1124627"/>
            <a:ext cx="8267296" cy="1446550"/>
          </a:xfrm>
        </p:spPr>
        <p:txBody>
          <a:bodyPr/>
          <a:lstStyle/>
          <a:p>
            <a:pPr algn="ctr"/>
            <a:r>
              <a:rPr lang="en-US" dirty="0"/>
              <a:t>Independent Variables</a:t>
            </a:r>
          </a:p>
        </p:txBody>
      </p:sp>
      <p:sp>
        <p:nvSpPr>
          <p:cNvPr id="3" name="Content Placeholder 2">
            <a:extLst>
              <a:ext uri="{FF2B5EF4-FFF2-40B4-BE49-F238E27FC236}">
                <a16:creationId xmlns:a16="http://schemas.microsoft.com/office/drawing/2014/main" id="{7DD56FEA-C177-A87B-9E51-A83F16321DC2}"/>
              </a:ext>
            </a:extLst>
          </p:cNvPr>
          <p:cNvSpPr>
            <a:spLocks noGrp="1"/>
          </p:cNvSpPr>
          <p:nvPr>
            <p:ph idx="1"/>
          </p:nvPr>
        </p:nvSpPr>
        <p:spPr>
          <a:xfrm>
            <a:off x="565149" y="1868848"/>
            <a:ext cx="10968305" cy="4765558"/>
          </a:xfrm>
        </p:spPr>
        <p:txBody>
          <a:bodyPr numCol="2"/>
          <a:lstStyle/>
          <a:p>
            <a:pPr marL="457200" lvl="1" indent="0">
              <a:buNone/>
            </a:pPr>
            <a:r>
              <a:rPr lang="en-US" sz="1800" dirty="0"/>
              <a:t>Region (measured nominally)</a:t>
            </a:r>
          </a:p>
          <a:p>
            <a:pPr lvl="2"/>
            <a:r>
              <a:rPr lang="en-US" sz="1600" dirty="0"/>
              <a:t>Levels:</a:t>
            </a:r>
          </a:p>
          <a:p>
            <a:pPr lvl="3"/>
            <a:r>
              <a:rPr lang="en-US" sz="1400" dirty="0"/>
              <a:t>Large Central Metropolitan</a:t>
            </a:r>
          </a:p>
          <a:p>
            <a:pPr lvl="4"/>
            <a:r>
              <a:rPr lang="en-US" sz="1400" dirty="0"/>
              <a:t>Contain 1 million+ residents, and are considered the largest principle city</a:t>
            </a:r>
          </a:p>
          <a:p>
            <a:pPr lvl="3"/>
            <a:r>
              <a:rPr lang="en-US" sz="1400" dirty="0"/>
              <a:t>Large Fringe Metropolitan</a:t>
            </a:r>
          </a:p>
          <a:p>
            <a:pPr lvl="4"/>
            <a:r>
              <a:rPr lang="en-US" sz="1400" dirty="0"/>
              <a:t>Metropolitan regions do not meet the criteria for being large central</a:t>
            </a:r>
          </a:p>
          <a:p>
            <a:pPr lvl="3"/>
            <a:r>
              <a:rPr lang="en-US" sz="1400" dirty="0"/>
              <a:t>Medium and Small Metropolitan</a:t>
            </a:r>
          </a:p>
          <a:p>
            <a:pPr lvl="4"/>
            <a:r>
              <a:rPr lang="en-US" sz="1400" dirty="0"/>
              <a:t>Contain 250,000-999,000 residents</a:t>
            </a:r>
          </a:p>
          <a:p>
            <a:pPr lvl="3"/>
            <a:r>
              <a:rPr lang="en-US" sz="1400" dirty="0"/>
              <a:t>Non-Metropolitan</a:t>
            </a:r>
          </a:p>
          <a:p>
            <a:pPr lvl="4"/>
            <a:r>
              <a:rPr lang="en-US" sz="1400" dirty="0"/>
              <a:t>Do not meet the above criteria and are defined as micropolitan</a:t>
            </a:r>
          </a:p>
          <a:p>
            <a:pPr lvl="3"/>
            <a:endParaRPr lang="en-US" dirty="0"/>
          </a:p>
          <a:p>
            <a:pPr marL="1828800" lvl="4" indent="0">
              <a:buNone/>
            </a:pPr>
            <a:endParaRPr lang="en-US" dirty="0"/>
          </a:p>
          <a:p>
            <a:pPr marL="1828800" lvl="4" indent="0">
              <a:buNone/>
            </a:pPr>
            <a:endParaRPr lang="en-US" dirty="0"/>
          </a:p>
          <a:p>
            <a:pPr marL="1828800" lvl="4" indent="0">
              <a:buNone/>
            </a:pPr>
            <a:endParaRPr lang="en-US" dirty="0"/>
          </a:p>
          <a:p>
            <a:pPr marL="1828800" lvl="4" indent="0">
              <a:buNone/>
            </a:pPr>
            <a:r>
              <a:rPr lang="en-US" dirty="0"/>
              <a:t>Educational Attainment (ordinal)</a:t>
            </a:r>
          </a:p>
          <a:p>
            <a:pPr lvl="4"/>
            <a:r>
              <a:rPr lang="en-US" dirty="0"/>
              <a:t>Levels:</a:t>
            </a:r>
          </a:p>
          <a:p>
            <a:pPr lvl="5"/>
            <a:r>
              <a:rPr lang="en-US" sz="1400" dirty="0"/>
              <a:t>1</a:t>
            </a:r>
            <a:r>
              <a:rPr lang="en-US" sz="1400" baseline="30000" dirty="0"/>
              <a:t>st</a:t>
            </a:r>
            <a:r>
              <a:rPr lang="en-US" sz="1400" dirty="0"/>
              <a:t> Grade – 11</a:t>
            </a:r>
            <a:r>
              <a:rPr lang="en-US" sz="1400" baseline="30000" dirty="0"/>
              <a:t>th</a:t>
            </a:r>
            <a:r>
              <a:rPr lang="en-US" sz="1400" dirty="0"/>
              <a:t> Grade</a:t>
            </a:r>
          </a:p>
          <a:p>
            <a:pPr lvl="6"/>
            <a:r>
              <a:rPr lang="en-US" sz="1400" dirty="0"/>
              <a:t>Did not complete K-12 schooling</a:t>
            </a:r>
          </a:p>
          <a:p>
            <a:pPr lvl="5"/>
            <a:r>
              <a:rPr lang="en-US" sz="1400" dirty="0"/>
              <a:t>High School</a:t>
            </a:r>
          </a:p>
          <a:p>
            <a:pPr lvl="6"/>
            <a:r>
              <a:rPr lang="en-US" sz="1400" dirty="0"/>
              <a:t>Completed a high school education</a:t>
            </a:r>
          </a:p>
          <a:p>
            <a:pPr lvl="5"/>
            <a:r>
              <a:rPr lang="en-US" sz="1400" dirty="0"/>
              <a:t>Bachelor</a:t>
            </a:r>
          </a:p>
          <a:p>
            <a:pPr lvl="6"/>
            <a:r>
              <a:rPr lang="en-US" sz="1400" dirty="0"/>
              <a:t>Completed undergraduate education</a:t>
            </a:r>
          </a:p>
          <a:p>
            <a:pPr lvl="5"/>
            <a:r>
              <a:rPr lang="en-US" sz="1400" dirty="0"/>
              <a:t>Graduate/Post-Graduate</a:t>
            </a:r>
          </a:p>
          <a:p>
            <a:pPr lvl="6"/>
            <a:r>
              <a:rPr lang="en-US" sz="1400" dirty="0"/>
              <a:t>Completed graduate or post-graduate education</a:t>
            </a:r>
          </a:p>
          <a:p>
            <a:pPr lvl="4"/>
            <a:endParaRPr lang="en-US" dirty="0"/>
          </a:p>
        </p:txBody>
      </p:sp>
    </p:spTree>
    <p:extLst>
      <p:ext uri="{BB962C8B-B14F-4D97-AF65-F5344CB8AC3E}">
        <p14:creationId xmlns:p14="http://schemas.microsoft.com/office/powerpoint/2010/main" val="249607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E61D2-5501-EF0F-2057-7C2E955BD928}"/>
              </a:ext>
            </a:extLst>
          </p:cNvPr>
          <p:cNvSpPr>
            <a:spLocks noGrp="1"/>
          </p:cNvSpPr>
          <p:nvPr>
            <p:ph type="title"/>
          </p:nvPr>
        </p:nvSpPr>
        <p:spPr>
          <a:xfrm>
            <a:off x="565148" y="1204721"/>
            <a:ext cx="8267299" cy="1446550"/>
          </a:xfrm>
        </p:spPr>
        <p:txBody>
          <a:bodyPr>
            <a:normAutofit/>
          </a:bodyPr>
          <a:lstStyle/>
          <a:p>
            <a:r>
              <a:rPr lang="en-US" dirty="0"/>
              <a:t>Dependent Variable</a:t>
            </a:r>
            <a:endParaRPr lang="en-US"/>
          </a:p>
        </p:txBody>
      </p:sp>
      <p:sp>
        <p:nvSpPr>
          <p:cNvPr id="3" name="Content Placeholder 2">
            <a:extLst>
              <a:ext uri="{FF2B5EF4-FFF2-40B4-BE49-F238E27FC236}">
                <a16:creationId xmlns:a16="http://schemas.microsoft.com/office/drawing/2014/main" id="{539D934F-62F4-E6A6-9052-8F657DDBCE88}"/>
              </a:ext>
            </a:extLst>
          </p:cNvPr>
          <p:cNvSpPr>
            <a:spLocks noGrp="1"/>
          </p:cNvSpPr>
          <p:nvPr>
            <p:ph idx="1"/>
          </p:nvPr>
        </p:nvSpPr>
        <p:spPr>
          <a:xfrm>
            <a:off x="565149" y="2900516"/>
            <a:ext cx="8267299" cy="2979707"/>
          </a:xfrm>
        </p:spPr>
        <p:txBody>
          <a:bodyPr>
            <a:normAutofit/>
          </a:bodyPr>
          <a:lstStyle/>
          <a:p>
            <a:r>
              <a:rPr lang="en-US" dirty="0"/>
              <a:t>Depression (Interval)</a:t>
            </a:r>
          </a:p>
          <a:p>
            <a:pPr lvl="1"/>
            <a:r>
              <a:rPr lang="en-US" dirty="0"/>
              <a:t>Measured by the PHQ Scale</a:t>
            </a:r>
          </a:p>
          <a:p>
            <a:pPr lvl="2"/>
            <a:r>
              <a:rPr lang="en-US" dirty="0"/>
              <a:t>Eight item scale that assesses symptoms of depression</a:t>
            </a:r>
          </a:p>
          <a:p>
            <a:pPr lvl="1"/>
            <a:r>
              <a:rPr lang="en-US" dirty="0"/>
              <a:t>Calculated the mean of the eight items</a:t>
            </a:r>
          </a:p>
          <a:p>
            <a:pPr marL="457200" lvl="1" indent="0">
              <a:buNone/>
            </a:pPr>
            <a:endParaRPr lang="en-US" dirty="0"/>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912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568698-BE7E-60C9-4BB3-92F251887D5A}"/>
              </a:ext>
            </a:extLst>
          </p:cNvPr>
          <p:cNvSpPr>
            <a:spLocks noGrp="1"/>
          </p:cNvSpPr>
          <p:nvPr>
            <p:ph type="title"/>
          </p:nvPr>
        </p:nvSpPr>
        <p:spPr>
          <a:xfrm>
            <a:off x="565148" y="1204721"/>
            <a:ext cx="8267299" cy="1446550"/>
          </a:xfrm>
        </p:spPr>
        <p:txBody>
          <a:bodyPr>
            <a:normAutofit/>
          </a:bodyPr>
          <a:lstStyle/>
          <a:p>
            <a:r>
              <a:rPr lang="en-US" dirty="0"/>
              <a:t>Research Question</a:t>
            </a:r>
          </a:p>
        </p:txBody>
      </p:sp>
      <p:sp>
        <p:nvSpPr>
          <p:cNvPr id="3" name="Content Placeholder 2">
            <a:extLst>
              <a:ext uri="{FF2B5EF4-FFF2-40B4-BE49-F238E27FC236}">
                <a16:creationId xmlns:a16="http://schemas.microsoft.com/office/drawing/2014/main" id="{87475630-0491-45D4-BCB9-0213E1C9A5F0}"/>
              </a:ext>
            </a:extLst>
          </p:cNvPr>
          <p:cNvSpPr>
            <a:spLocks noGrp="1"/>
          </p:cNvSpPr>
          <p:nvPr>
            <p:ph idx="1"/>
          </p:nvPr>
        </p:nvSpPr>
        <p:spPr>
          <a:xfrm>
            <a:off x="565149" y="2900516"/>
            <a:ext cx="8267299" cy="2979707"/>
          </a:xfrm>
        </p:spPr>
        <p:txBody>
          <a:bodyPr>
            <a:normAutofit/>
          </a:bodyPr>
          <a:lstStyle/>
          <a:p>
            <a:r>
              <a:rPr lang="en-US" dirty="0"/>
              <a:t>Three Hypotheses:</a:t>
            </a:r>
          </a:p>
          <a:p>
            <a:pPr lvl="1"/>
            <a:r>
              <a:rPr lang="en-US" dirty="0"/>
              <a:t>living in metropolitan regions would be associated with higher levels of depression</a:t>
            </a:r>
          </a:p>
          <a:p>
            <a:pPr lvl="1"/>
            <a:r>
              <a:rPr lang="en-US" dirty="0"/>
              <a:t>having higher levels of educational attainment would predict lower levels of depression</a:t>
            </a:r>
          </a:p>
          <a:p>
            <a:pPr lvl="1"/>
            <a:r>
              <a:rPr lang="en-US" dirty="0"/>
              <a:t>educational achievement may moderate the relationship between region and depression such that individuals in non-metropolitan regions would have lower levels of depression</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82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F144D-B69A-5481-ADFB-1D64F80EF95F}"/>
              </a:ext>
            </a:extLst>
          </p:cNvPr>
          <p:cNvSpPr>
            <a:spLocks noGrp="1"/>
          </p:cNvSpPr>
          <p:nvPr>
            <p:ph type="title"/>
          </p:nvPr>
        </p:nvSpPr>
        <p:spPr>
          <a:xfrm>
            <a:off x="565148" y="1204721"/>
            <a:ext cx="8267299" cy="1446550"/>
          </a:xfrm>
        </p:spPr>
        <p:txBody>
          <a:bodyPr>
            <a:normAutofit/>
          </a:bodyPr>
          <a:lstStyle/>
          <a:p>
            <a:r>
              <a:rPr lang="en-US"/>
              <a:t>Method</a:t>
            </a:r>
          </a:p>
        </p:txBody>
      </p:sp>
      <p:sp>
        <p:nvSpPr>
          <p:cNvPr id="3" name="Content Placeholder 2">
            <a:extLst>
              <a:ext uri="{FF2B5EF4-FFF2-40B4-BE49-F238E27FC236}">
                <a16:creationId xmlns:a16="http://schemas.microsoft.com/office/drawing/2014/main" id="{E0F6ACD2-92B4-3C38-9458-DCAC653B6B66}"/>
              </a:ext>
            </a:extLst>
          </p:cNvPr>
          <p:cNvSpPr>
            <a:spLocks noGrp="1"/>
          </p:cNvSpPr>
          <p:nvPr>
            <p:ph idx="1"/>
          </p:nvPr>
        </p:nvSpPr>
        <p:spPr>
          <a:xfrm>
            <a:off x="565149" y="2900516"/>
            <a:ext cx="8267299" cy="2979707"/>
          </a:xfrm>
        </p:spPr>
        <p:txBody>
          <a:bodyPr>
            <a:normAutofit/>
          </a:bodyPr>
          <a:lstStyle/>
          <a:p>
            <a:r>
              <a:rPr lang="en-US" dirty="0"/>
              <a:t>A Multiple Regression analysis will be used to assess effects</a:t>
            </a:r>
          </a:p>
          <a:p>
            <a:pPr lvl="1"/>
            <a:r>
              <a:rPr lang="en-US" dirty="0"/>
              <a:t>Mean PHQ depression scores will serve as the outcome variable</a:t>
            </a:r>
          </a:p>
          <a:p>
            <a:pPr lvl="1"/>
            <a:r>
              <a:rPr lang="en-US" dirty="0"/>
              <a:t>Region will serve as a nominal predictor</a:t>
            </a:r>
          </a:p>
          <a:p>
            <a:pPr lvl="2"/>
            <a:r>
              <a:rPr lang="en-US" dirty="0"/>
              <a:t>Treated as a factor: dummy coded into three categories, with one reference level (large central metropolitan)</a:t>
            </a:r>
          </a:p>
          <a:p>
            <a:pPr lvl="1"/>
            <a:r>
              <a:rPr lang="en-US" dirty="0"/>
              <a:t>Educational attainment will serve as a predictor</a:t>
            </a:r>
          </a:p>
          <a:p>
            <a:pPr lvl="2"/>
            <a:r>
              <a:rPr lang="en-US" dirty="0"/>
              <a:t>Treated as numeric, since it is ordinal</a:t>
            </a:r>
          </a:p>
        </p:txBody>
      </p:sp>
      <p:sp>
        <p:nvSpPr>
          <p:cNvPr id="18" name="Rectangle 17">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9" name="Cross 18">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7905757"/>
      </p:ext>
    </p:extLst>
  </p:cSld>
  <p:clrMapOvr>
    <a:masterClrMapping/>
  </p:clrMapOvr>
</p:sld>
</file>

<file path=ppt/theme/theme1.xml><?xml version="1.0" encoding="utf-8"?>
<a:theme xmlns:a="http://schemas.openxmlformats.org/drawingml/2006/main" name="MadridVTI">
  <a:themeElements>
    <a:clrScheme name="AnalogousFromRegularSeedRightStep">
      <a:dk1>
        <a:srgbClr val="000000"/>
      </a:dk1>
      <a:lt1>
        <a:srgbClr val="FFFFFF"/>
      </a:lt1>
      <a:dk2>
        <a:srgbClr val="202639"/>
      </a:dk2>
      <a:lt2>
        <a:srgbClr val="E8E2E5"/>
      </a:lt2>
      <a:accent1>
        <a:srgbClr val="2AB674"/>
      </a:accent1>
      <a:accent2>
        <a:srgbClr val="1DB4AC"/>
      </a:accent2>
      <a:accent3>
        <a:srgbClr val="339FDD"/>
      </a:accent3>
      <a:accent4>
        <a:srgbClr val="2146CB"/>
      </a:accent4>
      <a:accent5>
        <a:srgbClr val="5533DD"/>
      </a:accent5>
      <a:accent6>
        <a:srgbClr val="8A21CB"/>
      </a:accent6>
      <a:hlink>
        <a:srgbClr val="BF3F7B"/>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284</TotalTime>
  <Words>1546</Words>
  <Application>Microsoft Office PowerPoint</Application>
  <PresentationFormat>Widescreen</PresentationFormat>
  <Paragraphs>178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Seaford Display</vt:lpstr>
      <vt:lpstr>System Font Regular</vt:lpstr>
      <vt:lpstr>Tenorite</vt:lpstr>
      <vt:lpstr>MadridVTI</vt:lpstr>
      <vt:lpstr>Region &amp; Education as Predictors of Changes in Mean Depression</vt:lpstr>
      <vt:lpstr>Abstract</vt:lpstr>
      <vt:lpstr>Overview</vt:lpstr>
      <vt:lpstr>Overview</vt:lpstr>
      <vt:lpstr>Overview</vt:lpstr>
      <vt:lpstr>Independent Variables</vt:lpstr>
      <vt:lpstr>Dependent Variable</vt:lpstr>
      <vt:lpstr>Research Question</vt:lpstr>
      <vt:lpstr>Method</vt:lpstr>
      <vt:lpstr>Summary Statistics (Depression)</vt:lpstr>
      <vt:lpstr>PowerPoint Presentation</vt:lpstr>
      <vt:lpstr>PowerPoint Presentation</vt:lpstr>
      <vt:lpstr>Summary Statistics (Region)</vt:lpstr>
      <vt:lpstr>PowerPoint Presentation</vt:lpstr>
      <vt:lpstr>Summary Statistics (Educational    Attainment)</vt:lpstr>
      <vt:lpstr>PowerPoint Presentation</vt:lpstr>
      <vt:lpstr>Dummy Coding</vt:lpstr>
      <vt:lpstr>Power Transformation</vt:lpstr>
      <vt:lpstr>Results</vt:lpstr>
      <vt:lpstr>PowerPoint Presentation</vt:lpstr>
      <vt:lpstr>PowerPoint Presentation</vt:lpstr>
      <vt:lpstr>PowerPoint Presentation</vt:lpstr>
      <vt:lpstr>PowerPoint Presentation</vt:lpstr>
      <vt:lpstr>Conclusions</vt:lpstr>
      <vt:lpstr>Conclusions</vt:lpstr>
      <vt:lpstr>Conclusions</vt:lpstr>
      <vt:lpstr>Conclusions</vt:lpstr>
      <vt:lpstr>Limitations</vt:lpstr>
      <vt:lpstr>Suggestions for Future Research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Region &amp; Education as Predictors of Depression</dc:title>
  <dc:creator>Matthew Roland</dc:creator>
  <cp:lastModifiedBy>Matthew Roland</cp:lastModifiedBy>
  <cp:revision>6</cp:revision>
  <dcterms:created xsi:type="dcterms:W3CDTF">2023-11-28T01:21:17Z</dcterms:created>
  <dcterms:modified xsi:type="dcterms:W3CDTF">2023-11-30T16:39:32Z</dcterms:modified>
</cp:coreProperties>
</file>