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76" r:id="rId2"/>
    <p:sldId id="258" r:id="rId3"/>
    <p:sldId id="277" r:id="rId4"/>
    <p:sldId id="259" r:id="rId5"/>
    <p:sldId id="271" r:id="rId6"/>
    <p:sldId id="281" r:id="rId7"/>
    <p:sldId id="282" r:id="rId8"/>
    <p:sldId id="283" r:id="rId9"/>
    <p:sldId id="279" r:id="rId10"/>
    <p:sldId id="280" r:id="rId11"/>
    <p:sldId id="285" r:id="rId12"/>
    <p:sldId id="286" r:id="rId13"/>
    <p:sldId id="287" r:id="rId14"/>
    <p:sldId id="284" r:id="rId15"/>
    <p:sldId id="272" r:id="rId16"/>
    <p:sldId id="288" r:id="rId17"/>
    <p:sldId id="289" r:id="rId18"/>
    <p:sldId id="290" r:id="rId19"/>
    <p:sldId id="278" r:id="rId20"/>
    <p:sldId id="275" r:id="rId21"/>
    <p:sldId id="291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E1"/>
    <a:srgbClr val="4848EA"/>
    <a:srgbClr val="E83818"/>
    <a:srgbClr val="82CFF4"/>
    <a:srgbClr val="EA963A"/>
    <a:srgbClr val="E9582B"/>
    <a:srgbClr val="FED43C"/>
    <a:srgbClr val="F49D46"/>
    <a:srgbClr val="E9A827"/>
    <a:srgbClr val="EDB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87367" autoAdjust="0"/>
  </p:normalViewPr>
  <p:slideViewPr>
    <p:cSldViewPr>
      <p:cViewPr>
        <p:scale>
          <a:sx n="75" d="100"/>
          <a:sy n="75" d="100"/>
        </p:scale>
        <p:origin x="-528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A54C-28D0-48FE-B5BC-FE6D9B6D721D}" type="datetimeFigureOut">
              <a:rPr lang="ko-KR" altLang="en-US" smtClean="0"/>
              <a:pPr/>
              <a:t>2022-01-08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162F6-DD34-4E7A-8DF8-E2E6D42A7D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4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62F6-DD34-4E7A-8DF8-E2E6D42A7D8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62F6-DD34-4E7A-8DF8-E2E6D42A7D8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8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62F6-DD34-4E7A-8DF8-E2E6D42A7D8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62F6-DD34-4E7A-8DF8-E2E6D42A7D8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5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62F6-DD34-4E7A-8DF8-E2E6D42A7D8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3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62F6-DD34-4E7A-8DF8-E2E6D42A7D8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66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62F6-DD34-4E7A-8DF8-E2E6D42A7D8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90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altLang="ko-KR" sz="1200" baseline="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62F6-DD34-4E7A-8DF8-E2E6D42A7D8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2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9745-AAF9-43A5-87EA-70B4F872A199}" type="datetimeFigureOut">
              <a:rPr lang="ko-KR" altLang="en-US" smtClean="0"/>
              <a:pPr/>
              <a:t>2022-01-08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6A9-0838-4555-AEC3-86D5D50E54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9745-AAF9-43A5-87EA-70B4F872A199}" type="datetimeFigureOut">
              <a:rPr lang="ko-KR" altLang="en-US" smtClean="0"/>
              <a:pPr/>
              <a:t>2022-01-08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6A9-0838-4555-AEC3-86D5D50E54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9745-AAF9-43A5-87EA-70B4F872A199}" type="datetimeFigureOut">
              <a:rPr lang="ko-KR" altLang="en-US" smtClean="0"/>
              <a:pPr/>
              <a:t>2022-01-08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6A9-0838-4555-AEC3-86D5D50E54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9745-AAF9-43A5-87EA-70B4F872A199}" type="datetimeFigureOut">
              <a:rPr lang="ko-KR" altLang="en-US" smtClean="0"/>
              <a:pPr/>
              <a:t>2022-01-08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6A9-0838-4555-AEC3-86D5D50E54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9745-AAF9-43A5-87EA-70B4F872A199}" type="datetimeFigureOut">
              <a:rPr lang="ko-KR" altLang="en-US" smtClean="0"/>
              <a:pPr/>
              <a:t>2022-01-08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6A9-0838-4555-AEC3-86D5D50E54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9745-AAF9-43A5-87EA-70B4F872A199}" type="datetimeFigureOut">
              <a:rPr lang="ko-KR" altLang="en-US" smtClean="0"/>
              <a:pPr/>
              <a:t>2022-01-08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6A9-0838-4555-AEC3-86D5D50E54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9745-AAF9-43A5-87EA-70B4F872A199}" type="datetimeFigureOut">
              <a:rPr lang="ko-KR" altLang="en-US" smtClean="0"/>
              <a:pPr/>
              <a:t>2022-01-08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6A9-0838-4555-AEC3-86D5D50E54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9745-AAF9-43A5-87EA-70B4F872A199}" type="datetimeFigureOut">
              <a:rPr lang="ko-KR" altLang="en-US" smtClean="0"/>
              <a:pPr/>
              <a:t>2022-01-08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6A9-0838-4555-AEC3-86D5D50E54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9745-AAF9-43A5-87EA-70B4F872A199}" type="datetimeFigureOut">
              <a:rPr lang="ko-KR" altLang="en-US" smtClean="0"/>
              <a:pPr/>
              <a:t>2022-01-08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6A9-0838-4555-AEC3-86D5D50E54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9745-AAF9-43A5-87EA-70B4F872A199}" type="datetimeFigureOut">
              <a:rPr lang="ko-KR" altLang="en-US" smtClean="0"/>
              <a:pPr/>
              <a:t>2022-01-08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6A9-0838-4555-AEC3-86D5D50E54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9745-AAF9-43A5-87EA-70B4F872A199}" type="datetimeFigureOut">
              <a:rPr lang="ko-KR" altLang="en-US" smtClean="0"/>
              <a:pPr/>
              <a:t>2022-01-08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A6A9-0838-4555-AEC3-86D5D50E54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4259745-AAF9-43A5-87EA-70B4F872A199}" type="datetimeFigureOut">
              <a:rPr lang="ko-KR" altLang="en-US" smtClean="0"/>
              <a:pPr/>
              <a:t>2022-01-08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67CA6A9-0838-4555-AEC3-86D5D50E54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fif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irect Access Storage 5"/>
          <p:cNvSpPr/>
          <p:nvPr/>
        </p:nvSpPr>
        <p:spPr>
          <a:xfrm>
            <a:off x="4943872" y="4725144"/>
            <a:ext cx="6912768" cy="165618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4799856" y="5013176"/>
            <a:ext cx="720080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</a:rPr>
              <a:t>HEALTHY GATEWAY PROJECT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/ </a:t>
            </a:r>
            <a:r>
              <a:rPr lang="en-US" altLang="ko-KR" b="1" dirty="0" smtClean="0">
                <a:solidFill>
                  <a:schemeClr val="tx1"/>
                </a:solidFill>
              </a:rPr>
              <a:t>NON-ZERO /</a:t>
            </a:r>
            <a:r>
              <a:rPr lang="en-US" altLang="ko-KR" b="1" dirty="0">
                <a:solidFill>
                  <a:schemeClr val="tx1"/>
                </a:solidFill>
              </a:rPr>
              <a:t/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MIN HTET MYET . NYI NYI THIT . BHONE TINT KYAW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921" y="3099547"/>
            <a:ext cx="5604669" cy="16255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9416" y="1615331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SOLVING SOCIAL ISSUES</a:t>
            </a:r>
          </a:p>
          <a:p>
            <a:r>
              <a:rPr lang="en-US" b="1" dirty="0" smtClean="0"/>
              <a:t>BY APPLYING DIGITAL MANUFACTURING TECHNOLOGY,</a:t>
            </a:r>
          </a:p>
          <a:p>
            <a:r>
              <a:rPr lang="en-US" b="1" dirty="0" smtClean="0"/>
              <a:t>AUTOMATION, SERIAL COMMUNICATION AND INTERNET OF THINGS.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5" y="2996952"/>
            <a:ext cx="2313620" cy="13375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589080"/>
            <a:ext cx="2755006" cy="15104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90" y="4581128"/>
            <a:ext cx="2320634" cy="15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8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>
            <a:extLst>
              <a:ext uri="{FF2B5EF4-FFF2-40B4-BE49-F238E27FC236}">
                <a16:creationId xmlns:a16="http://schemas.microsoft.com/office/drawing/2014/main" xmlns="" id="{8C733B1F-5E15-4000-9986-6E2EBD954D15}"/>
              </a:ext>
            </a:extLst>
          </p:cNvPr>
          <p:cNvSpPr/>
          <p:nvPr/>
        </p:nvSpPr>
        <p:spPr>
          <a:xfrm>
            <a:off x="1631504" y="551468"/>
            <a:ext cx="127348" cy="629920"/>
          </a:xfrm>
          <a:prstGeom prst="rect">
            <a:avLst/>
          </a:prstGeom>
          <a:solidFill>
            <a:srgbClr val="E83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1758852" y="481707"/>
            <a:ext cx="30243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FFC000"/>
                </a:solidFill>
              </a:rPr>
              <a:t>Prototypes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42" y="3682560"/>
            <a:ext cx="3184421" cy="2108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42" y="1378305"/>
            <a:ext cx="3184421" cy="23042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84032" y="862438"/>
            <a:ext cx="51251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rgbClr val="7030A0"/>
                </a:solidFill>
              </a:rPr>
              <a:t>WEATHER STATION</a:t>
            </a:r>
          </a:p>
          <a:p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*TEMPERATURE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*HUMIDITY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*AIR PRESSURE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*WEATHER FORECAST METER</a:t>
            </a:r>
            <a:endParaRPr lang="en-US" sz="2800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87" y="3645426"/>
            <a:ext cx="3168352" cy="23762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77514" y="6063472"/>
            <a:ext cx="4777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USER INTERFACE SAMPLE (COMPUTER)</a:t>
            </a:r>
            <a:endParaRPr lang="ko-KR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360" y="5795480"/>
            <a:ext cx="6648487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9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NOTE: THE PROGRAM WILL CHANGE THE MAXIMUM</a:t>
            </a:r>
          </a:p>
          <a:p>
            <a:pPr algn="ctr"/>
            <a:r>
              <a:rPr lang="en-US" sz="19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TEMPERATURE LIMIT FOR ENTRANCE WHEN THE</a:t>
            </a:r>
          </a:p>
          <a:p>
            <a:pPr algn="ctr"/>
            <a:r>
              <a:rPr lang="en-US" sz="19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OUTSIDE TEMPERATURE IS TOO HIGH.</a:t>
            </a:r>
            <a:endParaRPr lang="en-US" sz="1900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-986372" y="3296497"/>
            <a:ext cx="4103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# PHOTO SAMPLES TAKEN FROM INTERNET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10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>
            <a:extLst>
              <a:ext uri="{FF2B5EF4-FFF2-40B4-BE49-F238E27FC236}">
                <a16:creationId xmlns:a16="http://schemas.microsoft.com/office/drawing/2014/main" xmlns="" id="{8C733B1F-5E15-4000-9986-6E2EBD954D15}"/>
              </a:ext>
            </a:extLst>
          </p:cNvPr>
          <p:cNvSpPr/>
          <p:nvPr/>
        </p:nvSpPr>
        <p:spPr>
          <a:xfrm>
            <a:off x="839416" y="551467"/>
            <a:ext cx="144016" cy="629920"/>
          </a:xfrm>
          <a:prstGeom prst="rect">
            <a:avLst/>
          </a:prstGeom>
          <a:solidFill>
            <a:srgbClr val="E83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68061" y="481706"/>
            <a:ext cx="7877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PROTOTYPES AND MORE IDEAS</a:t>
            </a:r>
            <a:endParaRPr lang="en-US" sz="4400" b="1" dirty="0"/>
          </a:p>
        </p:txBody>
      </p:sp>
      <p:sp>
        <p:nvSpPr>
          <p:cNvPr id="4" name="Rectangle 3"/>
          <p:cNvSpPr/>
          <p:nvPr/>
        </p:nvSpPr>
        <p:spPr>
          <a:xfrm>
            <a:off x="702830" y="1412776"/>
            <a:ext cx="104529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THERE ARE SOME MORE IDEAS WE REALLY LOVE TO APPLY</a:t>
            </a:r>
          </a:p>
          <a:p>
            <a:pPr algn="ctr"/>
            <a:r>
              <a:rPr lang="en-US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 OUR PROJECT,BUT 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ARE AFRAID </a:t>
            </a:r>
            <a:r>
              <a:rPr lang="en-US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OF THE FACT THAT OUR PROJECT </a:t>
            </a:r>
          </a:p>
          <a:p>
            <a:pPr algn="ctr"/>
            <a:r>
              <a:rPr lang="en-US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POSSIBLY MAY COST A BIG-BUDGET.</a:t>
            </a:r>
            <a:endParaRPr lang="en-US" sz="2200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293" y="2780928"/>
            <a:ext cx="9272282" cy="433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b="1" dirty="0" smtClean="0">
                <a:solidFill>
                  <a:srgbClr val="4848EA"/>
                </a:solidFill>
                <a:latin typeface="Times New Roman" pitchFamily="18" charset="0"/>
                <a:cs typeface="Times New Roman" pitchFamily="18" charset="0"/>
              </a:rPr>
              <a:t>SMART DISINFECTION AND SANITATION TUNNEL</a:t>
            </a:r>
          </a:p>
          <a:p>
            <a:pPr lvl="1"/>
            <a:r>
              <a:rPr lang="en-US" b="1" dirty="0" smtClean="0">
                <a:solidFill>
                  <a:srgbClr val="4848EA"/>
                </a:solidFill>
                <a:latin typeface="Times New Roman" pitchFamily="18" charset="0"/>
                <a:cs typeface="Times New Roman" pitchFamily="18" charset="0"/>
              </a:rPr>
              <a:t>DESIGNED TO PROVIDE MAXIMUM PROTECTION OF </a:t>
            </a:r>
          </a:p>
          <a:p>
            <a:pPr lvl="1"/>
            <a:r>
              <a:rPr lang="en-US" b="1" dirty="0" smtClean="0">
                <a:solidFill>
                  <a:srgbClr val="4848EA"/>
                </a:solidFill>
                <a:latin typeface="Times New Roman" pitchFamily="18" charset="0"/>
                <a:cs typeface="Times New Roman" pitchFamily="18" charset="0"/>
              </a:rPr>
              <a:t>PEOPLE PASSING THROUGH THE TUNNEL IN LESS THAN 15 SECONDS</a:t>
            </a:r>
          </a:p>
          <a:p>
            <a:pPr lvl="1"/>
            <a:r>
              <a:rPr lang="en-US" b="1" dirty="0" smtClean="0">
                <a:solidFill>
                  <a:srgbClr val="4848EA"/>
                </a:solidFill>
                <a:latin typeface="Times New Roman" pitchFamily="18" charset="0"/>
                <a:cs typeface="Times New Roman" pitchFamily="18" charset="0"/>
              </a:rPr>
              <a:t>BY SPRAYING FOGS TO THE WHOLE BODY WITH (NAOCL + H2O) SOLUTION.</a:t>
            </a:r>
          </a:p>
          <a:p>
            <a:pPr lvl="1"/>
            <a:endParaRPr lang="en-US" b="1" dirty="0">
              <a:solidFill>
                <a:srgbClr val="4848EA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u="sng" dirty="0" smtClean="0">
                <a:solidFill>
                  <a:srgbClr val="4848EA"/>
                </a:solidFill>
                <a:latin typeface="Times New Roman" pitchFamily="18" charset="0"/>
                <a:cs typeface="Times New Roman" pitchFamily="18" charset="0"/>
              </a:rPr>
              <a:t>HOW IT WORKS </a:t>
            </a:r>
          </a:p>
          <a:p>
            <a:pPr lvl="1"/>
            <a:r>
              <a:rPr lang="en-US" b="1" dirty="0" smtClean="0">
                <a:solidFill>
                  <a:srgbClr val="4848EA"/>
                </a:solidFill>
                <a:latin typeface="Times New Roman" pitchFamily="18" charset="0"/>
                <a:cs typeface="Times New Roman" pitchFamily="18" charset="0"/>
              </a:rPr>
              <a:t>PIR MOTION SENSORS WILL BE MOUNTED</a:t>
            </a:r>
          </a:p>
          <a:p>
            <a:pPr lvl="1"/>
            <a:r>
              <a:rPr lang="en-US" b="1" dirty="0" smtClean="0">
                <a:solidFill>
                  <a:srgbClr val="4848EA"/>
                </a:solidFill>
                <a:latin typeface="Times New Roman" pitchFamily="18" charset="0"/>
                <a:cs typeface="Times New Roman" pitchFamily="18" charset="0"/>
              </a:rPr>
              <a:t>ON EACH SIDE OF THE SPRAYING AREA </a:t>
            </a:r>
          </a:p>
          <a:p>
            <a:pPr lvl="1"/>
            <a:r>
              <a:rPr lang="en-US" b="1" dirty="0" smtClean="0">
                <a:solidFill>
                  <a:srgbClr val="4848EA"/>
                </a:solidFill>
                <a:latin typeface="Times New Roman" pitchFamily="18" charset="0"/>
                <a:cs typeface="Times New Roman" pitchFamily="18" charset="0"/>
              </a:rPr>
              <a:t>WHICH WILL ACTIVATE THE WATER PUMPS</a:t>
            </a:r>
          </a:p>
          <a:p>
            <a:pPr lvl="1"/>
            <a:r>
              <a:rPr lang="en-US" b="1" dirty="0" smtClean="0">
                <a:solidFill>
                  <a:srgbClr val="4848EA"/>
                </a:solidFill>
                <a:latin typeface="Times New Roman" pitchFamily="18" charset="0"/>
                <a:cs typeface="Times New Roman" pitchFamily="18" charset="0"/>
              </a:rPr>
              <a:t>WHEN IT DETECTS MOTION. </a:t>
            </a:r>
          </a:p>
          <a:p>
            <a:pPr lvl="1"/>
            <a:endParaRPr lang="en-US" b="1" dirty="0">
              <a:solidFill>
                <a:srgbClr val="4848EA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solidFill>
                  <a:srgbClr val="4848EA"/>
                </a:solidFill>
                <a:latin typeface="Times New Roman" pitchFamily="18" charset="0"/>
                <a:cs typeface="Times New Roman" pitchFamily="18" charset="0"/>
              </a:rPr>
              <a:t>TWO PIR SENSORS, MINI PUMP,FOGGER,ARDUINO</a:t>
            </a:r>
          </a:p>
          <a:p>
            <a:pPr lvl="1"/>
            <a:r>
              <a:rPr lang="en-US" b="1" dirty="0" smtClean="0">
                <a:solidFill>
                  <a:srgbClr val="4848EA"/>
                </a:solidFill>
                <a:latin typeface="Times New Roman" pitchFamily="18" charset="0"/>
                <a:cs typeface="Times New Roman" pitchFamily="18" charset="0"/>
              </a:rPr>
              <a:t>UNO WOULD BE REQUIED FOR THIS.</a:t>
            </a:r>
          </a:p>
          <a:p>
            <a:pPr lvl="1"/>
            <a:endParaRPr lang="en-US" b="1" dirty="0" smtClean="0">
              <a:solidFill>
                <a:srgbClr val="E83818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13" y="4056007"/>
            <a:ext cx="3701042" cy="2525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3744510"/>
            <a:ext cx="1524000" cy="2819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36114" y="3429000"/>
            <a:ext cx="192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 WAY FOGGER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>
            <a:extLst>
              <a:ext uri="{FF2B5EF4-FFF2-40B4-BE49-F238E27FC236}">
                <a16:creationId xmlns:a16="http://schemas.microsoft.com/office/drawing/2014/main" xmlns="" id="{8C733B1F-5E15-4000-9986-6E2EBD954D15}"/>
              </a:ext>
            </a:extLst>
          </p:cNvPr>
          <p:cNvSpPr/>
          <p:nvPr/>
        </p:nvSpPr>
        <p:spPr>
          <a:xfrm>
            <a:off x="839416" y="551467"/>
            <a:ext cx="144016" cy="629920"/>
          </a:xfrm>
          <a:prstGeom prst="rect">
            <a:avLst/>
          </a:prstGeom>
          <a:solidFill>
            <a:srgbClr val="E83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83432" y="481706"/>
            <a:ext cx="7877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PROTOTYPES AND MORE IDEAS</a:t>
            </a:r>
          </a:p>
        </p:txBody>
      </p:sp>
      <p:sp>
        <p:nvSpPr>
          <p:cNvPr id="4" name="Rectangle 3"/>
          <p:cNvSpPr/>
          <p:nvPr/>
        </p:nvSpPr>
        <p:spPr>
          <a:xfrm>
            <a:off x="983432" y="1700808"/>
            <a:ext cx="8093241" cy="3724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(WIFI) CAMERA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RECORDING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THIS WOULD PROVIDE THE REAL TIME MONITORING 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AND  CONTROLS FOR SECURITIES OF THE PLACE.</a:t>
            </a:r>
          </a:p>
          <a:p>
            <a:endParaRPr lang="en-US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IT </a:t>
            </a:r>
            <a:r>
              <a:rPr lang="en-US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WORKS</a:t>
            </a:r>
          </a:p>
          <a:p>
            <a:pPr marL="0" lvl="1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WITH IOT BOARD MOUNTED CAMERA AND  URAT DEVICE BELOW;</a:t>
            </a:r>
          </a:p>
          <a:p>
            <a:pPr marL="0" lvl="1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it-IT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ESP32 </a:t>
            </a:r>
            <a:r>
              <a:rPr lang="it-IT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WIFI </a:t>
            </a:r>
            <a:r>
              <a:rPr lang="it-IT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CAMERA                       </a:t>
            </a:r>
            <a:r>
              <a:rPr lang="it-IT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- 13,000 </a:t>
            </a:r>
            <a:r>
              <a:rPr lang="it-IT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MMK</a:t>
            </a:r>
          </a:p>
          <a:p>
            <a:pPr marL="0" lvl="1"/>
            <a:r>
              <a:rPr lang="it-IT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FT232 USB UART BOARD MINI 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- 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9,700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MMK</a:t>
            </a:r>
          </a:p>
          <a:p>
            <a:pPr marL="0" lvl="1"/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IOT REAL TIME MONITURING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CAN BE PROGRAMMED TO LIVE.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99" y="1630756"/>
            <a:ext cx="3615956" cy="1885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802" y="3933056"/>
            <a:ext cx="3602838" cy="2026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5349040"/>
            <a:ext cx="3646064" cy="1504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26" y="4057720"/>
            <a:ext cx="1285622" cy="1124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349" y="5182640"/>
            <a:ext cx="1348545" cy="13485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03537" y="6285241"/>
            <a:ext cx="4103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# PHOTO SAMPLES TAKEN FROM INTERNET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2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>
            <a:extLst>
              <a:ext uri="{FF2B5EF4-FFF2-40B4-BE49-F238E27FC236}">
                <a16:creationId xmlns:a16="http://schemas.microsoft.com/office/drawing/2014/main" xmlns="" id="{8C733B1F-5E15-4000-9986-6E2EBD954D15}"/>
              </a:ext>
            </a:extLst>
          </p:cNvPr>
          <p:cNvSpPr/>
          <p:nvPr/>
        </p:nvSpPr>
        <p:spPr>
          <a:xfrm>
            <a:off x="839416" y="551467"/>
            <a:ext cx="144016" cy="629920"/>
          </a:xfrm>
          <a:prstGeom prst="rect">
            <a:avLst/>
          </a:prstGeom>
          <a:solidFill>
            <a:srgbClr val="E83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83432" y="481706"/>
            <a:ext cx="7877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PROTOTYPES AND MORE IDEAS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3472" y="1988840"/>
            <a:ext cx="7992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UV INDEX METER.</a:t>
            </a: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THIS CAN BE MOUNTED BESIDES OUR WEATHER STATION</a:t>
            </a: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NEEDS ARDUINO UNO, ML-8511  AND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LCD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DISPLAY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3687820"/>
            <a:ext cx="4271704" cy="27211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08" y="3652928"/>
            <a:ext cx="3137076" cy="2750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988840"/>
            <a:ext cx="2519966" cy="44201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60480" y="1666726"/>
            <a:ext cx="4104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# PHOTO SAMPLES TAKEN FROM INTERNET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22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>
            <a:extLst>
              <a:ext uri="{FF2B5EF4-FFF2-40B4-BE49-F238E27FC236}">
                <a16:creationId xmlns:a16="http://schemas.microsoft.com/office/drawing/2014/main" xmlns="" id="{8C733B1F-5E15-4000-9986-6E2EBD954D15}"/>
              </a:ext>
            </a:extLst>
          </p:cNvPr>
          <p:cNvSpPr/>
          <p:nvPr/>
        </p:nvSpPr>
        <p:spPr>
          <a:xfrm>
            <a:off x="1631504" y="551468"/>
            <a:ext cx="127348" cy="629920"/>
          </a:xfrm>
          <a:prstGeom prst="rect">
            <a:avLst/>
          </a:prstGeom>
          <a:solidFill>
            <a:srgbClr val="E83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1721096" y="481707"/>
            <a:ext cx="94368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E8381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ROLE OF USER INTERFACE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735945"/>
            <a:ext cx="3515264" cy="4033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75618" y="5867141"/>
            <a:ext cx="2764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SAMPLE UI IN LAPTOP</a:t>
            </a:r>
            <a:endParaRPr lang="en-US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18" y="1735946"/>
            <a:ext cx="2517238" cy="40335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62106" y="5867141"/>
            <a:ext cx="1959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SAMPLE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UI IN </a:t>
            </a:r>
          </a:p>
          <a:p>
            <a:pPr algn="ctr"/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SMARTPHONES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2" y="5003690"/>
            <a:ext cx="5130396" cy="148803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6140" y="1284503"/>
            <a:ext cx="53719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WE WOULD LIKE OUR PROJECT TO BE APPLIED,</a:t>
            </a:r>
          </a:p>
          <a:p>
            <a:pPr algn="ctr"/>
            <a:r>
              <a:rPr lang="en-US" sz="2000" b="1" u="sng" dirty="0" smtClean="0">
                <a:solidFill>
                  <a:srgbClr val="7030A0"/>
                </a:solidFill>
              </a:rPr>
              <a:t>BY A UNIQUE FEATURE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</a:p>
          <a:p>
            <a:pPr algn="ctr"/>
            <a:r>
              <a:rPr lang="en-US" sz="2000" b="1" u="sng" dirty="0" smtClean="0">
                <a:solidFill>
                  <a:srgbClr val="7030A0"/>
                </a:solidFill>
              </a:rPr>
              <a:t>DIGITAL MANUFACTURING TECHNOLOGY.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3761" y="3110866"/>
            <a:ext cx="558326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SO,ASIDE FROM AUTOMATION PROCESS,</a:t>
            </a:r>
          </a:p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 WE WILL ALSO KEEP THE </a:t>
            </a:r>
            <a:r>
              <a:rPr lang="en-US" sz="2000" b="1" u="sng" dirty="0" smtClean="0">
                <a:solidFill>
                  <a:srgbClr val="7030A0"/>
                </a:solidFill>
              </a:rPr>
              <a:t>USER INTERFACE 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AND </a:t>
            </a:r>
          </a:p>
          <a:p>
            <a:pPr algn="ctr"/>
            <a:r>
              <a:rPr lang="en-US" sz="2000" b="1" u="sng" dirty="0" smtClean="0">
                <a:solidFill>
                  <a:srgbClr val="7030A0"/>
                </a:solidFill>
              </a:rPr>
              <a:t>CONTROL PROCESSES </a:t>
            </a:r>
            <a:r>
              <a:rPr lang="en-US" sz="2000" b="1" dirty="0" smtClean="0">
                <a:solidFill>
                  <a:srgbClr val="7030A0"/>
                </a:solidFill>
              </a:rPr>
              <a:t>WHICH CAN ALSO BE  </a:t>
            </a:r>
          </a:p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DONE FROM SMARTPHONE AND</a:t>
            </a:r>
          </a:p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LAPTOPS(APPLIED SERIAL COMMUNICATION </a:t>
            </a:r>
          </a:p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TO REDUCE COST).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42610" y="234888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ALSO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u="sng" dirty="0">
                <a:solidFill>
                  <a:srgbClr val="FF0000"/>
                </a:solidFill>
              </a:rPr>
              <a:t>(NOT </a:t>
            </a:r>
            <a:r>
              <a:rPr lang="en-US" sz="2000" b="1" u="sng" dirty="0" smtClean="0">
                <a:solidFill>
                  <a:srgbClr val="FF0000"/>
                </a:solidFill>
              </a:rPr>
              <a:t> COPYING  THE  LOGICS  FROM  </a:t>
            </a:r>
            <a:r>
              <a:rPr lang="en-US" sz="2000" b="1" u="sng" dirty="0">
                <a:solidFill>
                  <a:srgbClr val="FF0000"/>
                </a:solidFill>
              </a:rPr>
              <a:t>CNC ,</a:t>
            </a:r>
          </a:p>
          <a:p>
            <a:pPr algn="ctr"/>
            <a:r>
              <a:rPr lang="en-US" sz="2000" b="1" u="sng" dirty="0">
                <a:solidFill>
                  <a:srgbClr val="FF0000"/>
                </a:solidFill>
              </a:rPr>
              <a:t> LASER </a:t>
            </a:r>
            <a:r>
              <a:rPr lang="en-US" sz="2000" b="1" u="sng" dirty="0" smtClean="0">
                <a:solidFill>
                  <a:srgbClr val="FF0000"/>
                </a:solidFill>
              </a:rPr>
              <a:t>CUTTING  </a:t>
            </a:r>
            <a:r>
              <a:rPr lang="en-US" sz="2000" b="1" u="sng" dirty="0">
                <a:solidFill>
                  <a:srgbClr val="FF0000"/>
                </a:solidFill>
              </a:rPr>
              <a:t>&amp; 3D </a:t>
            </a:r>
            <a:r>
              <a:rPr lang="en-US" sz="2000" b="1" u="sng" dirty="0" smtClean="0">
                <a:solidFill>
                  <a:srgbClr val="FF0000"/>
                </a:solidFill>
              </a:rPr>
              <a:t> PRINTING  MACHINES).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1981200" y="1357298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81200" y="332656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rgbClr val="E83818"/>
                </a:solidFill>
              </a:rPr>
              <a:t>Budget</a:t>
            </a:r>
            <a:endParaRPr lang="ko-KR" altLang="en-US" b="1" dirty="0">
              <a:solidFill>
                <a:srgbClr val="E83818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C733B1F-5E15-4000-9986-6E2EBD954D15}"/>
              </a:ext>
            </a:extLst>
          </p:cNvPr>
          <p:cNvSpPr/>
          <p:nvPr/>
        </p:nvSpPr>
        <p:spPr>
          <a:xfrm>
            <a:off x="1631504" y="551468"/>
            <a:ext cx="127348" cy="629920"/>
          </a:xfrm>
          <a:prstGeom prst="rect">
            <a:avLst/>
          </a:prstGeom>
          <a:solidFill>
            <a:srgbClr val="E83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E191F4D-26BC-40E2-8014-89CF8979F20E}"/>
              </a:ext>
            </a:extLst>
          </p:cNvPr>
          <p:cNvSpPr/>
          <p:nvPr/>
        </p:nvSpPr>
        <p:spPr>
          <a:xfrm>
            <a:off x="0" y="6486872"/>
            <a:ext cx="12192000" cy="371128"/>
          </a:xfrm>
          <a:prstGeom prst="rect">
            <a:avLst/>
          </a:prstGeom>
          <a:solidFill>
            <a:srgbClr val="82C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64373"/>
              </p:ext>
            </p:extLst>
          </p:nvPr>
        </p:nvGraphicFramePr>
        <p:xfrm>
          <a:off x="479376" y="1305509"/>
          <a:ext cx="11233248" cy="518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6120680"/>
                <a:gridCol w="1800200"/>
                <a:gridCol w="792088"/>
                <a:gridCol w="1944216"/>
              </a:tblGrid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ITEM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PCS.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GY-906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MLX 90614 Temp: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Laser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Diode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OLED 0.96” (SSD 1306)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degree Metal Gear Servo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HC-SR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04 Ultrasonic Sensor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XD-58C Pulse Sensor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Oximeter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MAX30100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PIR Motion Sensor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SC-90 Mini Servo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Motor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3x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5000-RPM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Blower Fan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2,700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2,700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86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12673"/>
              </p:ext>
            </p:extLst>
          </p:nvPr>
        </p:nvGraphicFramePr>
        <p:xfrm>
          <a:off x="479376" y="1305509"/>
          <a:ext cx="11233248" cy="518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6120680"/>
                <a:gridCol w="1800200"/>
                <a:gridCol w="792088"/>
                <a:gridCol w="1944216"/>
              </a:tblGrid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ITEM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PCS.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L-298N Driver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Yellow Head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Motor and Wheel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KDLIPO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2S 7.4V 1500maH Lithium Battery (25C)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DHT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-11 (Temp &amp; Humidity)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6,700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6,700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BMP-280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BARO-METER Sensor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ST-7735/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1.8” LCD Display 128x160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13,300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13,300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1602 LCD Display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(16x2)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I2C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Serial LCD Text Module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ESP-32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WIFI Camera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13,300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13,300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FT-232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USB UART Board Mini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9,700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9,700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2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97943"/>
              </p:ext>
            </p:extLst>
          </p:nvPr>
        </p:nvGraphicFramePr>
        <p:xfrm>
          <a:off x="479376" y="1305509"/>
          <a:ext cx="11233248" cy="4239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6120680"/>
                <a:gridCol w="1800200"/>
                <a:gridCol w="792088"/>
                <a:gridCol w="1944216"/>
              </a:tblGrid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ITEM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PCS.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Breadboard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Power Supply 5V/ 3.3V (1A)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Breadboard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4,500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5V/ 2A AC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Adaptor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Arduino DC Jacks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(Male)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Arduino DC Jacks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(Female)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Jumper Wire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(M-M/F-F/ F-M)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2,200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6,600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Micro Submersible Pump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3,300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3,300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ML8511 UV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sensor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8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76332"/>
              </p:ext>
            </p:extLst>
          </p:nvPr>
        </p:nvGraphicFramePr>
        <p:xfrm>
          <a:off x="479376" y="1305509"/>
          <a:ext cx="11233248" cy="2934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6120680"/>
                <a:gridCol w="1800200"/>
                <a:gridCol w="792088"/>
                <a:gridCol w="1944216"/>
              </a:tblGrid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ITEM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PCS.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ARDUINO PRO</a:t>
                      </a:r>
                      <a:r>
                        <a:rPr lang="en-US" baseline="0" dirty="0" smtClean="0"/>
                        <a:t> MINI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4,500</a:t>
                      </a:r>
                      <a:endParaRPr lang="en-US" dirty="0"/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ARDUINO NANO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6,000</a:t>
                      </a:r>
                      <a:endParaRPr lang="en-US" dirty="0"/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ARDUINO UNO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18,000</a:t>
                      </a:r>
                      <a:endParaRPr lang="en-US" dirty="0"/>
                    </a:p>
                  </a:txBody>
                  <a:tcPr/>
                </a:tc>
              </a:tr>
              <a:tr h="4710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ARDUINO MEGA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31,000</a:t>
                      </a:r>
                      <a:endParaRPr lang="en-US" dirty="0"/>
                    </a:p>
                  </a:txBody>
                  <a:tcPr/>
                </a:tc>
              </a:tr>
              <a:tr h="471033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 O T A L</a:t>
                      </a:r>
                      <a:endParaRPr lang="en-US" sz="3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300,900</a:t>
                      </a:r>
                      <a:endParaRPr lang="en-US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0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1981200" y="332656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rgbClr val="002060"/>
                </a:solidFill>
              </a:rPr>
              <a:t>Making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Roadmap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C733B1F-5E15-4000-9986-6E2EBD954D15}"/>
              </a:ext>
            </a:extLst>
          </p:cNvPr>
          <p:cNvSpPr/>
          <p:nvPr/>
        </p:nvSpPr>
        <p:spPr>
          <a:xfrm>
            <a:off x="1631504" y="551468"/>
            <a:ext cx="127348" cy="629920"/>
          </a:xfrm>
          <a:prstGeom prst="rect">
            <a:avLst/>
          </a:prstGeom>
          <a:solidFill>
            <a:srgbClr val="E83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9F84874-C64D-4A30-AE27-09411D3108AA}"/>
              </a:ext>
            </a:extLst>
          </p:cNvPr>
          <p:cNvSpPr/>
          <p:nvPr/>
        </p:nvSpPr>
        <p:spPr>
          <a:xfrm>
            <a:off x="0" y="6486872"/>
            <a:ext cx="12192000" cy="371128"/>
          </a:xfrm>
          <a:prstGeom prst="rect">
            <a:avLst/>
          </a:prstGeom>
          <a:solidFill>
            <a:srgbClr val="82C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33428"/>
              </p:ext>
            </p:extLst>
          </p:nvPr>
        </p:nvGraphicFramePr>
        <p:xfrm>
          <a:off x="515380" y="1772816"/>
          <a:ext cx="11161240" cy="482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296144"/>
                <a:gridCol w="1525480"/>
                <a:gridCol w="1354840"/>
                <a:gridCol w="908100"/>
                <a:gridCol w="1240138"/>
                <a:gridCol w="1092122"/>
                <a:gridCol w="1388154"/>
                <a:gridCol w="1240138"/>
              </a:tblGrid>
              <a:tr h="681374"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AUGUST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SEPTEMBER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OCTOBER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3449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21-31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1-10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11-20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21-30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1-10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11-20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21-30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endParaRPr lang="en-US" sz="1800" baseline="0" dirty="0" smtClean="0"/>
                    </a:p>
                    <a:p>
                      <a:pPr algn="ctr"/>
                      <a:r>
                        <a:rPr lang="en-US" sz="1800" baseline="0" dirty="0" smtClean="0"/>
                        <a:t>MHM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Presentation</a:t>
                      </a:r>
                    </a:p>
                    <a:p>
                      <a:pPr algn="ctr"/>
                      <a:r>
                        <a:rPr lang="en-US" sz="1400" dirty="0" smtClean="0"/>
                        <a:t>Day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Research </a:t>
                      </a:r>
                    </a:p>
                    <a:p>
                      <a:pPr algn="ctr"/>
                      <a:r>
                        <a:rPr lang="en-US" sz="1400" dirty="0" smtClean="0"/>
                        <a:t>&amp;</a:t>
                      </a:r>
                    </a:p>
                    <a:p>
                      <a:pPr algn="ctr"/>
                      <a:r>
                        <a:rPr lang="en-US" sz="1400" dirty="0" smtClean="0"/>
                        <a:t> Micro-calculations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Programming</a:t>
                      </a:r>
                      <a:endParaRPr 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Changing respective programs for Assembling</a:t>
                      </a:r>
                      <a:endParaRPr 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Fix the errors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</a:txBody>
                  <a:tcPr/>
                </a:tc>
              </a:tr>
              <a:tr h="789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NNT</a:t>
                      </a:r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Designing</a:t>
                      </a:r>
                    </a:p>
                    <a:p>
                      <a:pPr algn="ctr"/>
                      <a:r>
                        <a:rPr lang="en-US" sz="1400" dirty="0" smtClean="0"/>
                        <a:t>And</a:t>
                      </a:r>
                    </a:p>
                    <a:p>
                      <a:pPr algn="ctr"/>
                      <a:r>
                        <a:rPr lang="en-US" sz="1400" dirty="0" smtClean="0"/>
                        <a:t>Function test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Installing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Perfecting the project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789822"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BTK</a:t>
                      </a:r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Checking components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Assembling</a:t>
                      </a:r>
                    </a:p>
                    <a:p>
                      <a:pPr algn="ctr"/>
                      <a:r>
                        <a:rPr lang="en-US" sz="1400" dirty="0" smtClean="0"/>
                        <a:t>&amp;</a:t>
                      </a:r>
                      <a:r>
                        <a:rPr lang="en-US" sz="1400" baseline="0" dirty="0" smtClean="0"/>
                        <a:t> Safety of components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Maintenance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7344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 rot="5400000">
            <a:off x="4607596" y="3189212"/>
            <a:ext cx="32578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Printing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 latinLnBrk="0">
              <a:defRPr/>
            </a:pPr>
            <a:endParaRPr lang="en-US" dirty="0"/>
          </a:p>
          <a:p>
            <a:pPr algn="ctr"/>
            <a:endParaRPr lang="en-US" dirty="0"/>
          </a:p>
          <a:p>
            <a:pPr algn="ctr" latinLnBrk="0">
              <a:defRPr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7203164" y="4297207"/>
            <a:ext cx="2619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Troubleshooting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problems</a:t>
            </a:r>
          </a:p>
        </p:txBody>
      </p:sp>
      <p:sp>
        <p:nvSpPr>
          <p:cNvPr id="9" name="Rectangle 8"/>
          <p:cNvSpPr/>
          <p:nvPr/>
        </p:nvSpPr>
        <p:spPr>
          <a:xfrm rot="5400000">
            <a:off x="9990313" y="4158708"/>
            <a:ext cx="2085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Testing &amp; Finishing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72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1971824" y="37112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rgbClr val="FFC000"/>
                </a:solidFill>
              </a:rPr>
              <a:t>Problem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033488" y="1494656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The </a:t>
            </a:r>
            <a:r>
              <a:rPr lang="en-US" altLang="ko-KR" sz="2000" b="1" u="sng" dirty="0" smtClean="0">
                <a:solidFill>
                  <a:schemeClr val="tx1"/>
                </a:solidFill>
              </a:rPr>
              <a:t>problem* </a:t>
            </a:r>
            <a:r>
              <a:rPr lang="en-US" altLang="ko-KR" sz="2000" dirty="0" smtClean="0">
                <a:solidFill>
                  <a:schemeClr val="tx1"/>
                </a:solidFill>
              </a:rPr>
              <a:t>is that we are in covid-19 pandemic and  there are many crowded places in our cities 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chemeClr val="tx1"/>
                </a:solidFill>
              </a:rPr>
              <a:t>Not enough </a:t>
            </a:r>
            <a:r>
              <a:rPr lang="en-US" altLang="ko-KR" sz="2000" dirty="0" smtClean="0">
                <a:solidFill>
                  <a:schemeClr val="tx1"/>
                </a:solidFill>
              </a:rPr>
              <a:t>volunteers for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checking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the </a:t>
            </a:r>
            <a:r>
              <a:rPr lang="en-US" altLang="ko-KR" sz="2000" dirty="0" smtClean="0">
                <a:solidFill>
                  <a:schemeClr val="tx1"/>
                </a:solidFill>
              </a:rPr>
              <a:t>health </a:t>
            </a:r>
            <a:r>
              <a:rPr lang="en-US" altLang="ko-KR" sz="2000" dirty="0">
                <a:solidFill>
                  <a:schemeClr val="tx1"/>
                </a:solidFill>
              </a:rPr>
              <a:t>conditions in the </a:t>
            </a:r>
            <a:r>
              <a:rPr lang="en-US" altLang="ko-KR" sz="2000" b="1" u="sng" dirty="0">
                <a:solidFill>
                  <a:schemeClr val="tx1"/>
                </a:solidFill>
              </a:rPr>
              <a:t>entrances</a:t>
            </a:r>
            <a:r>
              <a:rPr lang="en-US" altLang="ko-KR" sz="2000" dirty="0">
                <a:solidFill>
                  <a:schemeClr val="tx1"/>
                </a:solidFill>
              </a:rPr>
              <a:t> of some </a:t>
            </a:r>
            <a:r>
              <a:rPr lang="en-US" altLang="ko-KR" sz="2000" dirty="0" smtClean="0">
                <a:solidFill>
                  <a:schemeClr val="tx1"/>
                </a:solidFill>
              </a:rPr>
              <a:t>places and not enough health care.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Hand gel ,Masks and Thermometers are all the things we are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relying on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/>
                </a:solidFill>
              </a:rPr>
              <a:t>How people are reacting to this problem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?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M</a:t>
            </a:r>
            <a:r>
              <a:rPr lang="en-US" altLang="ko-KR" sz="2000" dirty="0" smtClean="0">
                <a:solidFill>
                  <a:schemeClr val="tx1"/>
                </a:solidFill>
              </a:rPr>
              <a:t>ost of the people are </a:t>
            </a:r>
            <a:r>
              <a:rPr lang="en-US" altLang="ko-KR" sz="2000" b="1" u="sng" dirty="0" smtClean="0">
                <a:solidFill>
                  <a:schemeClr val="tx1"/>
                </a:solidFill>
              </a:rPr>
              <a:t>neglecting</a:t>
            </a:r>
            <a:r>
              <a:rPr lang="en-US" altLang="ko-KR" sz="2000" dirty="0" smtClean="0">
                <a:solidFill>
                  <a:schemeClr val="tx1"/>
                </a:solidFill>
              </a:rPr>
              <a:t> about pandemic and don’t care about health care.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C2816ED-A10E-4EEA-AF89-B63D01428CD3}"/>
              </a:ext>
            </a:extLst>
          </p:cNvPr>
          <p:cNvSpPr/>
          <p:nvPr/>
        </p:nvSpPr>
        <p:spPr>
          <a:xfrm>
            <a:off x="0" y="6486872"/>
            <a:ext cx="12192000" cy="371128"/>
          </a:xfrm>
          <a:prstGeom prst="rect">
            <a:avLst/>
          </a:prstGeom>
          <a:solidFill>
            <a:srgbClr val="82C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88A3428-4642-4655-B83F-1BC67450DE02}"/>
              </a:ext>
            </a:extLst>
          </p:cNvPr>
          <p:cNvSpPr/>
          <p:nvPr/>
        </p:nvSpPr>
        <p:spPr>
          <a:xfrm>
            <a:off x="1631504" y="551468"/>
            <a:ext cx="127348" cy="629920"/>
          </a:xfrm>
          <a:prstGeom prst="rect">
            <a:avLst/>
          </a:prstGeom>
          <a:solidFill>
            <a:srgbClr val="E83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0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1981200" y="1357298"/>
            <a:ext cx="8579296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</a:rPr>
              <a:t>PROGRAMMER – MIN HTET MYET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</a:rPr>
              <a:t>DESIGNER- NYI </a:t>
            </a:r>
            <a:r>
              <a:rPr lang="en-US" altLang="ko-KR" sz="2800" dirty="0" err="1" smtClean="0">
                <a:solidFill>
                  <a:schemeClr val="tx1"/>
                </a:solidFill>
              </a:rPr>
              <a:t>NYI</a:t>
            </a:r>
            <a:r>
              <a:rPr lang="en-US" altLang="ko-KR" sz="2800" dirty="0" smtClean="0">
                <a:solidFill>
                  <a:schemeClr val="tx1"/>
                </a:solidFill>
              </a:rPr>
              <a:t> THIT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</a:rPr>
              <a:t>CIRCUIT AND ASSEMBLING – BHONE THINT KYAW.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81200" y="332656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rgbClr val="002060"/>
                </a:solidFill>
              </a:rPr>
              <a:t>Team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C733B1F-5E15-4000-9986-6E2EBD954D15}"/>
              </a:ext>
            </a:extLst>
          </p:cNvPr>
          <p:cNvSpPr/>
          <p:nvPr/>
        </p:nvSpPr>
        <p:spPr>
          <a:xfrm>
            <a:off x="1631504" y="551468"/>
            <a:ext cx="127348" cy="629920"/>
          </a:xfrm>
          <a:prstGeom prst="rect">
            <a:avLst/>
          </a:prstGeom>
          <a:solidFill>
            <a:srgbClr val="E83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54D7949-F277-4ACE-808A-7D1B34A074EE}"/>
              </a:ext>
            </a:extLst>
          </p:cNvPr>
          <p:cNvSpPr/>
          <p:nvPr/>
        </p:nvSpPr>
        <p:spPr>
          <a:xfrm>
            <a:off x="0" y="6486872"/>
            <a:ext cx="12192000" cy="371128"/>
          </a:xfrm>
          <a:prstGeom prst="rect">
            <a:avLst/>
          </a:prstGeom>
          <a:solidFill>
            <a:srgbClr val="82C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6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104112" y="4931876"/>
            <a:ext cx="8640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56040" y="3851756"/>
            <a:ext cx="2016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03480" y="2852936"/>
            <a:ext cx="16527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9272" y="3482424"/>
            <a:ext cx="47025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31392" y="2852936"/>
            <a:ext cx="31924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99856" y="2132856"/>
            <a:ext cx="720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56040" y="1403484"/>
            <a:ext cx="26642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62656" y="1403484"/>
            <a:ext cx="12861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7609" y="1340768"/>
            <a:ext cx="122413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9272" y="1340768"/>
            <a:ext cx="13442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5360" y="1340768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7609" y="134076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Gate open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62656" y="1403484"/>
            <a:ext cx="1533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Hand wash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99856" y="213285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61100" y="1410752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Oximeter and pulse meter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3480" y="2852936"/>
            <a:ext cx="165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Weather board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56040" y="3851756"/>
            <a:ext cx="2016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Disinfecting tunnel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9921" y="4931876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9416" y="4470211"/>
            <a:ext cx="36824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Monitor and Control from </a:t>
            </a:r>
          </a:p>
          <a:p>
            <a:pPr algn="ctr"/>
            <a:r>
              <a:rPr lang="en-US" sz="2400" b="1" dirty="0" smtClean="0"/>
              <a:t>SECURITY COMPUTER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59272" y="3482424"/>
            <a:ext cx="4702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CAMERA RECORDING and CONTROL PROCESS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3418" y="2843644"/>
            <a:ext cx="3312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AUTOMATED CLEANING ROBOT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1786112" y="1444134"/>
            <a:ext cx="648072" cy="18466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935761" y="1484784"/>
            <a:ext cx="432047" cy="18466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353937" y="1916832"/>
            <a:ext cx="326239" cy="79208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5061841" y="1780084"/>
            <a:ext cx="143882" cy="352772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429860" y="3294276"/>
            <a:ext cx="250316" cy="49476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7464489" y="4221088"/>
            <a:ext cx="215687" cy="66462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6023992" y="1536467"/>
            <a:ext cx="360040" cy="17363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3C7437A-3A61-4184-A800-87AC178ADCB8}"/>
              </a:ext>
            </a:extLst>
          </p:cNvPr>
          <p:cNvSpPr/>
          <p:nvPr/>
        </p:nvSpPr>
        <p:spPr>
          <a:xfrm>
            <a:off x="5409" y="0"/>
            <a:ext cx="12192000" cy="6858000"/>
          </a:xfrm>
          <a:prstGeom prst="rect">
            <a:avLst/>
          </a:prstGeom>
          <a:solidFill>
            <a:srgbClr val="82C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43672" y="1643270"/>
            <a:ext cx="5616624" cy="40899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urved Up Ribbon 4"/>
          <p:cNvSpPr/>
          <p:nvPr/>
        </p:nvSpPr>
        <p:spPr>
          <a:xfrm>
            <a:off x="4727848" y="4149080"/>
            <a:ext cx="2520280" cy="1152128"/>
          </a:xfrm>
          <a:prstGeom prst="ellipse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2CBE15C-3247-493B-9141-9857A60DB7B5}"/>
              </a:ext>
            </a:extLst>
          </p:cNvPr>
          <p:cNvSpPr txBox="1">
            <a:spLocks/>
          </p:cNvSpPr>
          <p:nvPr/>
        </p:nvSpPr>
        <p:spPr>
          <a:xfrm>
            <a:off x="2011766" y="1643270"/>
            <a:ext cx="7972666" cy="437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</a:rPr>
              <a:t>Thank you </a:t>
            </a:r>
          </a:p>
          <a:p>
            <a:endParaRPr lang="en-US" altLang="ko-KR" sz="4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</a:rPr>
              <a:t>Q&amp;A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1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1971824" y="37112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rgbClr val="FFC000"/>
                </a:solidFill>
              </a:rPr>
              <a:t>Reason of problem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033488" y="1494656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What caused </a:t>
            </a:r>
            <a:r>
              <a:rPr lang="en-US" altLang="ko-KR" sz="2000" dirty="0">
                <a:solidFill>
                  <a:schemeClr val="tx1"/>
                </a:solidFill>
              </a:rPr>
              <a:t>the </a:t>
            </a:r>
            <a:r>
              <a:rPr lang="en-US" altLang="ko-KR" sz="2000" dirty="0" smtClean="0">
                <a:solidFill>
                  <a:schemeClr val="tx1"/>
                </a:solidFill>
              </a:rPr>
              <a:t>problem?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Lack of health care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Lack of volunteer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Lack of attention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Lack of technological support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Lack of awareness by the public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C2816ED-A10E-4EEA-AF89-B63D01428CD3}"/>
              </a:ext>
            </a:extLst>
          </p:cNvPr>
          <p:cNvSpPr/>
          <p:nvPr/>
        </p:nvSpPr>
        <p:spPr>
          <a:xfrm>
            <a:off x="0" y="6486872"/>
            <a:ext cx="12192000" cy="371128"/>
          </a:xfrm>
          <a:prstGeom prst="rect">
            <a:avLst/>
          </a:prstGeom>
          <a:solidFill>
            <a:srgbClr val="82C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88A3428-4642-4655-B83F-1BC67450DE02}"/>
              </a:ext>
            </a:extLst>
          </p:cNvPr>
          <p:cNvSpPr/>
          <p:nvPr/>
        </p:nvSpPr>
        <p:spPr>
          <a:xfrm>
            <a:off x="1631504" y="551468"/>
            <a:ext cx="127348" cy="629920"/>
          </a:xfrm>
          <a:prstGeom prst="rect">
            <a:avLst/>
          </a:prstGeom>
          <a:solidFill>
            <a:srgbClr val="E83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981200" y="40466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rgbClr val="FFC000"/>
                </a:solidFill>
              </a:rPr>
              <a:t>Solution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981200" y="1395264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smtClean="0">
                <a:solidFill>
                  <a:schemeClr val="tx1"/>
                </a:solidFill>
              </a:rPr>
              <a:t>The value our </a:t>
            </a:r>
            <a:r>
              <a:rPr lang="en-US" altLang="ko-KR" sz="1800" b="1" dirty="0">
                <a:solidFill>
                  <a:schemeClr val="tx1"/>
                </a:solidFill>
              </a:rPr>
              <a:t>product can offer to improve people's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life !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</a:rPr>
              <a:t>With the help of our </a:t>
            </a:r>
            <a:r>
              <a:rPr lang="en-US" altLang="ko-KR" sz="1800" b="1" u="sng" dirty="0" smtClean="0">
                <a:solidFill>
                  <a:schemeClr val="tx1"/>
                </a:solidFill>
              </a:rPr>
              <a:t>Healthy Gateway </a:t>
            </a:r>
            <a:r>
              <a:rPr lang="en-US" altLang="ko-KR" sz="1800" dirty="0" smtClean="0">
                <a:solidFill>
                  <a:schemeClr val="tx1"/>
                </a:solidFill>
              </a:rPr>
              <a:t>project ,which apply the </a:t>
            </a:r>
            <a:r>
              <a:rPr lang="en-US" altLang="ko-KR" sz="1800" b="1" u="sng" dirty="0" smtClean="0">
                <a:solidFill>
                  <a:schemeClr val="tx1"/>
                </a:solidFill>
              </a:rPr>
              <a:t>DIGITAL MANUFACTURING </a:t>
            </a:r>
            <a:r>
              <a:rPr lang="en-US" altLang="ko-KR" sz="1800" dirty="0" smtClean="0">
                <a:solidFill>
                  <a:schemeClr val="tx1"/>
                </a:solidFill>
              </a:rPr>
              <a:t>technology, there shall be a smart automated gateway at every required places.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</a:rPr>
              <a:t>Our project  also supply the need of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healthcare</a:t>
            </a:r>
            <a:r>
              <a:rPr lang="en-US" altLang="ko-KR" sz="1800" dirty="0" smtClean="0">
                <a:solidFill>
                  <a:schemeClr val="tx1"/>
                </a:solidFill>
              </a:rPr>
              <a:t> for every individuals passing through our gateway.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</a:rPr>
              <a:t>Our gateway includes temperature measuring,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pulsemeter</a:t>
            </a:r>
            <a:r>
              <a:rPr lang="en-US" altLang="ko-KR" sz="1800" dirty="0" smtClean="0">
                <a:solidFill>
                  <a:schemeClr val="tx1"/>
                </a:solidFill>
              </a:rPr>
              <a:t> and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oximeter</a:t>
            </a:r>
            <a:r>
              <a:rPr lang="en-US" altLang="ko-KR" sz="1800" dirty="0" smtClean="0">
                <a:solidFill>
                  <a:schemeClr val="tx1"/>
                </a:solidFill>
              </a:rPr>
              <a:t>, mini weather station, disinfecting, cleaning robot, monitoring,  applying hand gel when entering, also saving information of individuals who don’t have proper health conditions.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B32E507-28A2-4A3D-93C7-80F301E2D66C}"/>
              </a:ext>
            </a:extLst>
          </p:cNvPr>
          <p:cNvSpPr/>
          <p:nvPr/>
        </p:nvSpPr>
        <p:spPr>
          <a:xfrm>
            <a:off x="1631504" y="551468"/>
            <a:ext cx="127348" cy="629920"/>
          </a:xfrm>
          <a:prstGeom prst="rect">
            <a:avLst/>
          </a:prstGeom>
          <a:solidFill>
            <a:srgbClr val="E83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63E2475-598D-4E65-831D-DF4BC58CC2AA}"/>
              </a:ext>
            </a:extLst>
          </p:cNvPr>
          <p:cNvSpPr/>
          <p:nvPr/>
        </p:nvSpPr>
        <p:spPr>
          <a:xfrm>
            <a:off x="0" y="6486872"/>
            <a:ext cx="12192000" cy="371128"/>
          </a:xfrm>
          <a:prstGeom prst="rect">
            <a:avLst/>
          </a:prstGeom>
          <a:solidFill>
            <a:srgbClr val="82C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0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1981200" y="1357298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58852" y="368659"/>
            <a:ext cx="8229600" cy="86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 smtClean="0">
                <a:solidFill>
                  <a:srgbClr val="FFC000"/>
                </a:solidFill>
              </a:rPr>
              <a:t>Prototypes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C733B1F-5E15-4000-9986-6E2EBD954D15}"/>
              </a:ext>
            </a:extLst>
          </p:cNvPr>
          <p:cNvSpPr/>
          <p:nvPr/>
        </p:nvSpPr>
        <p:spPr>
          <a:xfrm>
            <a:off x="1631504" y="548680"/>
            <a:ext cx="127348" cy="504056"/>
          </a:xfrm>
          <a:prstGeom prst="rect">
            <a:avLst/>
          </a:prstGeom>
          <a:solidFill>
            <a:srgbClr val="E83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9F84874-C64D-4A30-AE27-09411D3108AA}"/>
              </a:ext>
            </a:extLst>
          </p:cNvPr>
          <p:cNvSpPr/>
          <p:nvPr/>
        </p:nvSpPr>
        <p:spPr>
          <a:xfrm>
            <a:off x="0" y="6486872"/>
            <a:ext cx="12192000" cy="371128"/>
          </a:xfrm>
          <a:prstGeom prst="rect">
            <a:avLst/>
          </a:prstGeom>
          <a:solidFill>
            <a:srgbClr val="82C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719917"/>
            <a:ext cx="7505500" cy="47669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31504" y="1124744"/>
            <a:ext cx="8723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THIS IS THE OVERALL  SKETCH OF OUR PROJECT</a:t>
            </a: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00" y="2879307"/>
            <a:ext cx="3859892" cy="1466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02" y="1719917"/>
            <a:ext cx="3997298" cy="11593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63" y="4345789"/>
            <a:ext cx="3978837" cy="198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>
            <a:extLst>
              <a:ext uri="{FF2B5EF4-FFF2-40B4-BE49-F238E27FC236}">
                <a16:creationId xmlns:a16="http://schemas.microsoft.com/office/drawing/2014/main" xmlns="" id="{8C733B1F-5E15-4000-9986-6E2EBD954D15}"/>
              </a:ext>
            </a:extLst>
          </p:cNvPr>
          <p:cNvSpPr/>
          <p:nvPr/>
        </p:nvSpPr>
        <p:spPr>
          <a:xfrm>
            <a:off x="1625600" y="548680"/>
            <a:ext cx="133252" cy="504056"/>
          </a:xfrm>
          <a:prstGeom prst="rect">
            <a:avLst/>
          </a:prstGeom>
          <a:solidFill>
            <a:srgbClr val="E83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758852" y="412768"/>
            <a:ext cx="44644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FFC000"/>
                </a:solidFill>
              </a:rPr>
              <a:t>Prototypes</a:t>
            </a:r>
            <a:endParaRPr lang="ko-KR" altLang="en-US" sz="4400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852936"/>
            <a:ext cx="4620834" cy="34563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23992" y="5962356"/>
            <a:ext cx="5616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USER INTERFACE SAMPLE (COMPUTER)</a:t>
            </a:r>
            <a:endParaRPr lang="ko-KR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924" y="2852936"/>
            <a:ext cx="6214666" cy="31326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5400" y="1182209"/>
            <a:ext cx="11017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TEMPERATURE DETECTION AND OPENING THE GATE</a:t>
            </a:r>
            <a:endParaRPr lang="ko-KR" altLang="en-US" sz="3200" b="1" u="sng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5400" y="1766984"/>
            <a:ext cx="10329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OPEN THE GATE DOOR ONLY IF THE PERSON IS WITHIN THE TEMPERATURE LIMIT.</a:t>
            </a:r>
          </a:p>
          <a:p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HOWEVER, THERE  WILL BE AN EMERGENCY OPEN SWITCH.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109" y="6362466"/>
            <a:ext cx="4103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# PHOTO SAMPLES TAKEN FROM INTERNET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72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8852" y="415987"/>
            <a:ext cx="2880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FFC000"/>
                </a:solidFill>
              </a:rPr>
              <a:t>Prototypes</a:t>
            </a:r>
            <a:endParaRPr lang="en-US" sz="44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70" y="3302288"/>
            <a:ext cx="4187957" cy="31409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5400" y="1628800"/>
            <a:ext cx="68330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CLEANING  ROBOT  IDEA PROTOTYPE </a:t>
            </a:r>
            <a:endParaRPr lang="en-US" sz="2800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3302288"/>
            <a:ext cx="4903895" cy="31525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424" y="2192565"/>
            <a:ext cx="82092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*THERE WILL BE AN AUTONOMUS OBSTACLE AVOIDING</a:t>
            </a: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ROBOT 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WHICH STARTS CLEANING AROUND WHEN SOMEONE</a:t>
            </a:r>
            <a:endParaRPr lang="en-US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ENTERS THE GATEWAY.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" name="직사각형 4">
            <a:extLst>
              <a:ext uri="{FF2B5EF4-FFF2-40B4-BE49-F238E27FC236}">
                <a16:creationId xmlns:a16="http://schemas.microsoft.com/office/drawing/2014/main" xmlns="" id="{8C733B1F-5E15-4000-9986-6E2EBD954D15}"/>
              </a:ext>
            </a:extLst>
          </p:cNvPr>
          <p:cNvSpPr/>
          <p:nvPr/>
        </p:nvSpPr>
        <p:spPr>
          <a:xfrm>
            <a:off x="1625600" y="548680"/>
            <a:ext cx="133252" cy="504056"/>
          </a:xfrm>
          <a:prstGeom prst="rect">
            <a:avLst/>
          </a:prstGeom>
          <a:solidFill>
            <a:srgbClr val="E83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52184" y="2994511"/>
            <a:ext cx="4103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# PHOTO SAMPLES TAKEN FROM INTERNET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88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>
            <a:extLst>
              <a:ext uri="{FF2B5EF4-FFF2-40B4-BE49-F238E27FC236}">
                <a16:creationId xmlns:a16="http://schemas.microsoft.com/office/drawing/2014/main" xmlns="" id="{8C733B1F-5E15-4000-9986-6E2EBD954D15}"/>
              </a:ext>
            </a:extLst>
          </p:cNvPr>
          <p:cNvSpPr/>
          <p:nvPr/>
        </p:nvSpPr>
        <p:spPr>
          <a:xfrm>
            <a:off x="1625600" y="548680"/>
            <a:ext cx="133252" cy="504056"/>
          </a:xfrm>
          <a:prstGeom prst="rect">
            <a:avLst/>
          </a:prstGeom>
          <a:solidFill>
            <a:srgbClr val="E83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785897" y="445344"/>
            <a:ext cx="28761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rgbClr val="FFC000"/>
                </a:solidFill>
              </a:rPr>
              <a:t>Prototypes</a:t>
            </a:r>
            <a:endParaRPr lang="ko-KR" altLang="en-US" sz="4400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916832"/>
            <a:ext cx="5297603" cy="39732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1384" y="1395054"/>
            <a:ext cx="50405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THERE WILL BE </a:t>
            </a:r>
          </a:p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 AUTOMATIC HAND SANITIZER</a:t>
            </a:r>
          </a:p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 EVERYONE PASSING THROUGH.</a:t>
            </a:r>
          </a:p>
          <a:p>
            <a:pPr algn="ctr"/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u="sng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ALERT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endParaRPr lang="en-US" sz="2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PROGRAM WILL ALLOW</a:t>
            </a:r>
          </a:p>
          <a:p>
            <a:pPr algn="ctr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USE OF OXIMETER AND</a:t>
            </a:r>
          </a:p>
          <a:p>
            <a:pPr algn="ctr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PULSE METER , ONLY AFTER</a:t>
            </a:r>
          </a:p>
          <a:p>
            <a:pPr algn="ctr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PERSON HAS WASHED </a:t>
            </a:r>
          </a:p>
          <a:p>
            <a:pPr algn="ctr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THEIR HANDS HERE. </a:t>
            </a:r>
          </a:p>
          <a:p>
            <a:pPr algn="ctr"/>
            <a:endParaRPr lang="en-US" sz="2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BUZZER ALARM WILL </a:t>
            </a:r>
          </a:p>
          <a:p>
            <a:pPr algn="ctr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MAKE NIOSE WHEN SOMEONE WALK THROUGH THE OTHER ULTRASONIC </a:t>
            </a:r>
          </a:p>
          <a:p>
            <a:pPr algn="ctr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SENSOR WITHOUT</a:t>
            </a:r>
          </a:p>
          <a:p>
            <a:pPr algn="ctr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WASHING THEIR HANDS HERE.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5085" y="5929535"/>
            <a:ext cx="4103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# PHOTO SAMPLES TAKEN FROM INTERNET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18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5326" y="448909"/>
            <a:ext cx="35283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solidFill>
                  <a:srgbClr val="FFC000"/>
                </a:solidFill>
              </a:rPr>
              <a:t>Prototypes</a:t>
            </a:r>
            <a:endParaRPr lang="en-US" sz="4400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85" y="1471188"/>
            <a:ext cx="3044561" cy="2733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2611901"/>
            <a:ext cx="3647728" cy="3888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61" y="4463550"/>
            <a:ext cx="3501178" cy="1746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4340094"/>
            <a:ext cx="2880320" cy="216023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22861" y="1471188"/>
            <a:ext cx="50349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 smtClean="0">
                <a:solidFill>
                  <a:srgbClr val="7030A0"/>
                </a:solidFill>
              </a:rPr>
              <a:t>OXIMETER AND </a:t>
            </a:r>
          </a:p>
          <a:p>
            <a:r>
              <a:rPr lang="en-US" sz="3200" u="sng" dirty="0" smtClean="0">
                <a:solidFill>
                  <a:srgbClr val="7030A0"/>
                </a:solidFill>
              </a:rPr>
              <a:t>PULSE METER</a:t>
            </a:r>
          </a:p>
          <a:p>
            <a:r>
              <a:rPr lang="en-US" sz="3200" u="sng" dirty="0" smtClean="0">
                <a:solidFill>
                  <a:srgbClr val="7030A0"/>
                </a:solidFill>
              </a:rPr>
              <a:t>SAMPLES</a:t>
            </a:r>
            <a:endParaRPr lang="en-US" sz="3200" u="sng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220649"/>
            <a:ext cx="2905951" cy="12472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19057" y="974428"/>
            <a:ext cx="30123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latin typeface="Times New Roman" pitchFamily="18" charset="0"/>
                <a:cs typeface="Times New Roman" pitchFamily="18" charset="0"/>
              </a:rPr>
              <a:t>USER INTERFACE SAMPLE (COMPUTER)</a:t>
            </a:r>
            <a:endParaRPr lang="ko-KR" alt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9323" y="3040847"/>
            <a:ext cx="43521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ANYONE CAN CHECK THEIR 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HEART RATE (BPM) AND 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BLOOD-OXYGEN-LEVEL (SPO2)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endParaRPr lang="en-US" dirty="0"/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xmlns="" id="{8C733B1F-5E15-4000-9986-6E2EBD954D15}"/>
              </a:ext>
            </a:extLst>
          </p:cNvPr>
          <p:cNvSpPr/>
          <p:nvPr/>
        </p:nvSpPr>
        <p:spPr>
          <a:xfrm>
            <a:off x="1625600" y="548680"/>
            <a:ext cx="133252" cy="504056"/>
          </a:xfrm>
          <a:prstGeom prst="rect">
            <a:avLst/>
          </a:prstGeom>
          <a:solidFill>
            <a:srgbClr val="E83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1766" y="6210358"/>
            <a:ext cx="4103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# PHOTO SAMPLES TAKEN FROM INTERNET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92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1690</TotalTime>
  <Words>1182</Words>
  <Application>Microsoft Office PowerPoint</Application>
  <PresentationFormat>Custom</PresentationFormat>
  <Paragraphs>412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su hyeok</dc:creator>
  <cp:lastModifiedBy>Hp</cp:lastModifiedBy>
  <cp:revision>149</cp:revision>
  <dcterms:created xsi:type="dcterms:W3CDTF">2014-04-10T01:51:34Z</dcterms:created>
  <dcterms:modified xsi:type="dcterms:W3CDTF">2022-01-08T12:53:34Z</dcterms:modified>
</cp:coreProperties>
</file>