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986" autoAdjust="0"/>
  </p:normalViewPr>
  <p:slideViewPr>
    <p:cSldViewPr snapToGrid="0">
      <p:cViewPr varScale="1">
        <p:scale>
          <a:sx n="24" d="100"/>
          <a:sy n="24" d="100"/>
        </p:scale>
        <p:origin x="102" y="768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206F-7194-4E11-805A-5295AF5385CE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3D37A-B685-E316-EA67-E9EF360148D3}"/>
              </a:ext>
            </a:extLst>
          </p:cNvPr>
          <p:cNvSpPr/>
          <p:nvPr/>
        </p:nvSpPr>
        <p:spPr>
          <a:xfrm>
            <a:off x="0" y="0"/>
            <a:ext cx="30275213" cy="21383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F7B44A-43BB-3CC8-DD6B-BBCC5D38EE11}"/>
              </a:ext>
            </a:extLst>
          </p:cNvPr>
          <p:cNvGrpSpPr/>
          <p:nvPr/>
        </p:nvGrpSpPr>
        <p:grpSpPr>
          <a:xfrm>
            <a:off x="800226" y="2629121"/>
            <a:ext cx="7324069" cy="16125381"/>
            <a:chOff x="33546" y="-4500"/>
            <a:chExt cx="3616325" cy="64963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6B0633-B3BC-39F7-B141-0A781FED2359}"/>
                </a:ext>
              </a:extLst>
            </p:cNvPr>
            <p:cNvSpPr/>
            <p:nvPr/>
          </p:nvSpPr>
          <p:spPr>
            <a:xfrm>
              <a:off x="33546" y="-4500"/>
              <a:ext cx="3616325" cy="649633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489D08-76C4-10E6-0F66-CBBAB52A3DFA}"/>
                </a:ext>
              </a:extLst>
            </p:cNvPr>
            <p:cNvSpPr/>
            <p:nvPr/>
          </p:nvSpPr>
          <p:spPr>
            <a:xfrm>
              <a:off x="231189" y="3726692"/>
              <a:ext cx="3207224" cy="26084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Retro Golf invites players to embark on a nostalgic journey through 9 unique and exciting holes of golf.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With an integrated leaderboard, players can track their progress and compete against other players to gather the lowest scores and secure the top spot.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2400" dirty="0">
                <a:effectLst/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Master the easy-to-learn controls of the game and avoid obstacles to become the Retro Golf Champion!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Inspiration for this game has come from classics like Raft Wars and 8 Ball Pool.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0A1FCF-9E66-8187-7896-776FA834D028}"/>
                </a:ext>
              </a:extLst>
            </p:cNvPr>
            <p:cNvSpPr/>
            <p:nvPr/>
          </p:nvSpPr>
          <p:spPr>
            <a:xfrm>
              <a:off x="102026" y="2060812"/>
              <a:ext cx="3514299" cy="83248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7200" dirty="0">
                  <a:effectLst/>
                  <a:latin typeface="Bauhaus 93" panose="04030905020B02020C02" pitchFamily="82" charset="0"/>
                  <a:ea typeface="Aptos" panose="020B0004020202020204" pitchFamily="34" charset="0"/>
                  <a:cs typeface="Times New Roman" panose="02020603050405020304" pitchFamily="18" charset="0"/>
                </a:rPr>
                <a:t>Game Overview</a:t>
              </a:r>
              <a:endParaRPr lang="en-GB" sz="7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07AA34-9930-F734-4AAE-945A36BB0AC3}"/>
                </a:ext>
              </a:extLst>
            </p:cNvPr>
            <p:cNvSpPr/>
            <p:nvPr/>
          </p:nvSpPr>
          <p:spPr>
            <a:xfrm>
              <a:off x="153248" y="2663518"/>
              <a:ext cx="3411855" cy="107135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Step into the nostalgic world of Retro Golf, where classic gameplay meets golf. </a:t>
              </a:r>
              <a:endParaRPr lang="en-GB" sz="3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832B73-A981-1B9F-EE0C-77A1A39B3B42}"/>
              </a:ext>
            </a:extLst>
          </p:cNvPr>
          <p:cNvSpPr/>
          <p:nvPr/>
        </p:nvSpPr>
        <p:spPr>
          <a:xfrm>
            <a:off x="8788641" y="0"/>
            <a:ext cx="12697927" cy="26402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0" b="1" dirty="0">
                <a:ln w="12700" cap="flat" cmpd="sng" algn="ctr">
                  <a:solidFill>
                    <a:srgbClr val="0F9ED5"/>
                  </a:solidFill>
                  <a:prstDash val="solid"/>
                  <a:round/>
                </a:ln>
                <a:solidFill>
                  <a:srgbClr val="FFFFFF"/>
                </a:solidFill>
                <a:effectLst/>
                <a:latin typeface="Bauhaus 93" panose="04030905020B02020C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Retro Golf</a:t>
            </a:r>
            <a:endParaRPr lang="en-GB" sz="110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418113E1-A6AE-9429-ADEC-2C20B2F47179}"/>
              </a:ext>
            </a:extLst>
          </p:cNvPr>
          <p:cNvSpPr/>
          <p:nvPr/>
        </p:nvSpPr>
        <p:spPr>
          <a:xfrm>
            <a:off x="9695796" y="2211967"/>
            <a:ext cx="10883618" cy="1962468"/>
          </a:xfrm>
          <a:prstGeom prst="snip2DiagRect">
            <a:avLst>
              <a:gd name="adj1" fmla="val 7661"/>
              <a:gd name="adj2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200" dirty="0">
                <a:ln w="9525" cap="rnd" cmpd="sng" algn="ctr">
                  <a:solidFill>
                    <a:srgbClr val="CAEEFB"/>
                  </a:solidFill>
                  <a:prstDash val="solid"/>
                  <a:bevel/>
                </a:ln>
                <a:effectLst/>
                <a:latin typeface="Bauhaus 93" panose="04030905020B02020C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Tee off into nostalgia!</a:t>
            </a:r>
            <a:endParaRPr lang="en-GB" sz="72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A18A5F-A12E-E28A-973F-1241E76B35A2}"/>
              </a:ext>
            </a:extLst>
          </p:cNvPr>
          <p:cNvGrpSpPr/>
          <p:nvPr/>
        </p:nvGrpSpPr>
        <p:grpSpPr>
          <a:xfrm>
            <a:off x="9142302" y="4667535"/>
            <a:ext cx="12150972" cy="14012342"/>
            <a:chOff x="0" y="-767629"/>
            <a:chExt cx="7635875" cy="68545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C476B99-8A75-7199-ECB4-AB8C0FB67E4D}"/>
                </a:ext>
              </a:extLst>
            </p:cNvPr>
            <p:cNvSpPr/>
            <p:nvPr/>
          </p:nvSpPr>
          <p:spPr>
            <a:xfrm>
              <a:off x="0" y="-767629"/>
              <a:ext cx="7635875" cy="685453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3F49B4B-1424-1C28-6370-E37F46C0911D}"/>
                </a:ext>
              </a:extLst>
            </p:cNvPr>
            <p:cNvSpPr/>
            <p:nvPr/>
          </p:nvSpPr>
          <p:spPr>
            <a:xfrm>
              <a:off x="1851341" y="1151262"/>
              <a:ext cx="4090730" cy="771099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7200" dirty="0">
                  <a:effectLst/>
                  <a:latin typeface="Bauhaus 93" panose="04030905020B02020C02" pitchFamily="82" charset="0"/>
                  <a:ea typeface="Aptos" panose="020B0004020202020204" pitchFamily="34" charset="0"/>
                  <a:cs typeface="Times New Roman" panose="02020603050405020304" pitchFamily="18" charset="0"/>
                </a:rPr>
                <a:t>Core Features</a:t>
              </a:r>
              <a:endParaRPr lang="en-GB" sz="7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B43AF1-2ED3-745B-FDFD-5A518D288706}"/>
                </a:ext>
              </a:extLst>
            </p:cNvPr>
            <p:cNvSpPr/>
            <p:nvPr/>
          </p:nvSpPr>
          <p:spPr>
            <a:xfrm>
              <a:off x="396586" y="2134533"/>
              <a:ext cx="7000240" cy="35955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Classic Aesthetics, Modern Gameplay: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Enjoy the Nostalgia of retro graphics whilst experiencing smooth gameplay.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Ball Dragging Mechanics: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Experience intuitive controls with a unique ball-dragging mechanic, allowing players to precisely aim their shots and adjust power with ease.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Randomly Placed Obstacles: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Navigate through sand, water and wall hazards randomly placed across each hole, ensuring a fresh and unpredictable challenge.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Customize Ball Colour: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Personalize your gameplay experience by choosing from a range of colours, adding a touch of customization to your rounds.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Integrated Leaderboard: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Keep track of your minutes spent playing and compare your scores against friends. Input your name to see your scores displayed amongst the top players!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en-GB" sz="32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Immersive Sound Effects: </a:t>
              </a:r>
              <a:r>
                <a:rPr lang="en-GB" sz="24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Immerse yourself in a golf atmosphere with nature inspired sound effects. Hear the satisfying thud of the golf ball as its struck, adding authenticity to your golfing experience. </a:t>
              </a:r>
              <a:endPara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effectLst/>
                  <a:latin typeface="Franklin Gothic Medium" panose="020B06030201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B0E8F7-C208-A839-316B-69007A37D610}"/>
              </a:ext>
            </a:extLst>
          </p:cNvPr>
          <p:cNvGrpSpPr/>
          <p:nvPr/>
        </p:nvGrpSpPr>
        <p:grpSpPr>
          <a:xfrm>
            <a:off x="22218858" y="2640291"/>
            <a:ext cx="7324069" cy="16125381"/>
            <a:chOff x="0" y="0"/>
            <a:chExt cx="3616325" cy="649633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38D361-F7DE-4D22-9BE8-4A09940193E3}"/>
                </a:ext>
              </a:extLst>
            </p:cNvPr>
            <p:cNvSpPr/>
            <p:nvPr/>
          </p:nvSpPr>
          <p:spPr>
            <a:xfrm>
              <a:off x="0" y="0"/>
              <a:ext cx="3616325" cy="6496335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82DFBFC-2BE1-49E4-4A21-1AB363B55992}"/>
                </a:ext>
              </a:extLst>
            </p:cNvPr>
            <p:cNvSpPr/>
            <p:nvPr/>
          </p:nvSpPr>
          <p:spPr>
            <a:xfrm>
              <a:off x="45635" y="4350160"/>
              <a:ext cx="3514299" cy="461410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7200" dirty="0">
                  <a:latin typeface="Bauhaus 93" panose="04030905020B02020C02" pitchFamily="82" charset="0"/>
                  <a:ea typeface="Aptos" panose="020B0004020202020204" pitchFamily="34" charset="0"/>
                  <a:cs typeface="Times New Roman" panose="02020603050405020304" pitchFamily="18" charset="0"/>
                </a:rPr>
                <a:t>Success Stories</a:t>
              </a:r>
              <a:endParaRPr lang="en-GB" sz="72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5" name="Picture 64" descr="A green screen with a yellow ball">
            <a:extLst>
              <a:ext uri="{FF2B5EF4-FFF2-40B4-BE49-F238E27FC236}">
                <a16:creationId xmlns:a16="http://schemas.microsoft.com/office/drawing/2014/main" id="{9606431E-21C6-2F9B-6A88-DBB1C54423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17" y="5022375"/>
            <a:ext cx="7702311" cy="33979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624BD7-9AD5-EE4E-1F44-4F3312EB0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166" y="3249736"/>
            <a:ext cx="3874939" cy="445216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0BBA5298-3FD4-25AE-9875-921437538CBD}"/>
              </a:ext>
            </a:extLst>
          </p:cNvPr>
          <p:cNvGrpSpPr/>
          <p:nvPr/>
        </p:nvGrpSpPr>
        <p:grpSpPr>
          <a:xfrm>
            <a:off x="0" y="18862085"/>
            <a:ext cx="30275213" cy="2575332"/>
            <a:chOff x="0" y="0"/>
            <a:chExt cx="16602075" cy="1345062"/>
          </a:xfrm>
          <a:solidFill>
            <a:schemeClr val="accent6">
              <a:lumMod val="75000"/>
            </a:schemeClr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11E7CA-774A-D8AB-C923-EE95D0860944}"/>
                </a:ext>
              </a:extLst>
            </p:cNvPr>
            <p:cNvSpPr/>
            <p:nvPr/>
          </p:nvSpPr>
          <p:spPr>
            <a:xfrm>
              <a:off x="0" y="0"/>
              <a:ext cx="16602075" cy="13226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3D9056-4E86-7206-BBC6-5D35402269F9}"/>
                </a:ext>
              </a:extLst>
            </p:cNvPr>
            <p:cNvSpPr/>
            <p:nvPr/>
          </p:nvSpPr>
          <p:spPr>
            <a:xfrm>
              <a:off x="824356" y="384963"/>
              <a:ext cx="2811344" cy="429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54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Matthew Fish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20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C7551F-491E-2A1C-99EC-4A2F9E9118A9}"/>
                </a:ext>
              </a:extLst>
            </p:cNvPr>
            <p:cNvSpPr/>
            <p:nvPr/>
          </p:nvSpPr>
          <p:spPr>
            <a:xfrm>
              <a:off x="824356" y="656100"/>
              <a:ext cx="5246318" cy="688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36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Matthew.Fish@students.plymouth.ac.uk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36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1AFCF2D-6D9B-9BEA-6430-6EC074A728CB}"/>
                </a:ext>
              </a:extLst>
            </p:cNvPr>
            <p:cNvSpPr/>
            <p:nvPr/>
          </p:nvSpPr>
          <p:spPr>
            <a:xfrm>
              <a:off x="5359452" y="658693"/>
              <a:ext cx="6299440" cy="4913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60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BSc(hons) Computer Science 2024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60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74" name="Picture 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64BB282-5747-510F-98B0-24C401EA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0070" y="241181"/>
              <a:ext cx="4043680" cy="835025"/>
            </a:xfrm>
            <a:prstGeom prst="rect">
              <a:avLst/>
            </a:prstGeom>
            <a:grpFill/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6F2AB54-0A1F-15AF-3DE0-F38860F176F2}"/>
              </a:ext>
            </a:extLst>
          </p:cNvPr>
          <p:cNvSpPr/>
          <p:nvPr/>
        </p:nvSpPr>
        <p:spPr>
          <a:xfrm>
            <a:off x="22969182" y="9076705"/>
            <a:ext cx="6105523" cy="16151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Franklin Gothic Medium" panose="020B06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35C31-A65F-DC29-9572-073BC3C1EAF3}"/>
              </a:ext>
            </a:extLst>
          </p:cNvPr>
          <p:cNvSpPr/>
          <p:nvPr/>
        </p:nvSpPr>
        <p:spPr>
          <a:xfrm>
            <a:off x="22647130" y="15806998"/>
            <a:ext cx="6351183" cy="23431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Medium" panose="020B0603020102020204" pitchFamily="34" charset="0"/>
              </a:rPr>
              <a:t>“As a fan of arcade games, I really enjoy playing Retro Golf. The ball dragging mechanic is unique and I love the randomly placed obstacles that keep each round exciting and unpredictable.” </a:t>
            </a:r>
            <a:r>
              <a:rPr lang="en-GB" sz="3200" dirty="0">
                <a:latin typeface="Franklin Gothic Medium" panose="020B0603020102020204" pitchFamily="34" charset="0"/>
              </a:rPr>
              <a:t>– Beth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Franklin Gothic Medium" panose="020B06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Medium" panose="020B0603020102020204" pitchFamily="34" charset="0"/>
              </a:rPr>
              <a:t>“The leaderboard makes Retro Golf a fun competition for me and my friends. I like the added detail of being able to change the ball colour. </a:t>
            </a:r>
            <a:r>
              <a:rPr lang="en-GB" sz="3200" dirty="0">
                <a:latin typeface="Franklin Gothic Medium" panose="020B0603020102020204" pitchFamily="34" charset="0"/>
              </a:rPr>
              <a:t>– Emily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Franklin Gothic Medium" panose="020B0603020102020204" pitchFamily="34" charset="0"/>
            </a:endParaRPr>
          </a:p>
          <a:p>
            <a:pPr algn="ctr"/>
            <a:endParaRPr lang="en-GB" sz="2400" dirty="0">
              <a:latin typeface="Franklin Gothic Medium" panose="020B0603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FFFEB2-1880-61C6-950B-F87120F8B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769" y="3018459"/>
            <a:ext cx="5762246" cy="388625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41B0-903C-A3CB-6556-C95582A816BE}"/>
              </a:ext>
            </a:extLst>
          </p:cNvPr>
          <p:cNvSpPr/>
          <p:nvPr/>
        </p:nvSpPr>
        <p:spPr>
          <a:xfrm>
            <a:off x="22367742" y="6978527"/>
            <a:ext cx="7117438" cy="206641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7200" dirty="0">
                <a:latin typeface="Bauhaus 93" panose="04030905020B02020C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Future Development</a:t>
            </a:r>
            <a:endParaRPr lang="en-GB" sz="72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798DCF-0D74-E0A6-2949-B96128B783E3}"/>
              </a:ext>
            </a:extLst>
          </p:cNvPr>
          <p:cNvSpPr/>
          <p:nvPr/>
        </p:nvSpPr>
        <p:spPr>
          <a:xfrm>
            <a:off x="22367742" y="10265250"/>
            <a:ext cx="6909960" cy="2882613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effectLst/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Weather Effects: </a:t>
            </a:r>
            <a:r>
              <a:rPr lang="en-GB" sz="2400" dirty="0">
                <a:effectLst/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rain showers to gusty winds, each weather condition will add a new layer of challenge to your golfing adventure.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effectLst/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 Challenges:  </a:t>
            </a:r>
            <a:r>
              <a:rPr lang="en-GB" sz="2400" dirty="0">
                <a:effectLst/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Stay engaged with Retro Golf’s daily challenges, offering new objectives and rewards every day.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 ups: </a:t>
            </a:r>
            <a:r>
              <a:rPr lang="en-GB" sz="2400" dirty="0">
                <a:latin typeface="Franklin Gothic Medium" panose="020B06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Discover power-ups scattered throughout Retro Golf’s courses. Collect these to gain powerful advantages. </a:t>
            </a:r>
            <a:endParaRPr lang="en-GB" sz="2400" dirty="0">
              <a:effectLst/>
              <a:latin typeface="Franklin Gothic Medium" panose="020B06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3200" dirty="0">
              <a:effectLst/>
              <a:latin typeface="Franklin Gothic Medium" panose="020B06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38919-CAB7-4AC9-BE2B-610C7C37C733}">
  <ds:schemaRefs>
    <ds:schemaRef ds:uri="72339acb-e8cc-4142-9dab-9dca3e7dada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dc781de3-bafc-4db7-a392-5d8a9e9bc0f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1405</TotalTime>
  <Words>424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Bauhaus 93</vt:lpstr>
      <vt:lpstr>Calibri</vt:lpstr>
      <vt:lpstr>Calibri Light</vt:lpstr>
      <vt:lpstr>Franklin Gothic Medium</vt:lpstr>
      <vt:lpstr>Symbol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matthew fish</cp:lastModifiedBy>
  <cp:revision>24</cp:revision>
  <dcterms:created xsi:type="dcterms:W3CDTF">2021-02-16T17:14:33Z</dcterms:created>
  <dcterms:modified xsi:type="dcterms:W3CDTF">2024-04-12T14:33:40Z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