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1" r:id="rId6"/>
    <p:sldId id="303" r:id="rId7"/>
    <p:sldId id="304" r:id="rId8"/>
    <p:sldId id="306" r:id="rId9"/>
    <p:sldId id="307" r:id="rId10"/>
    <p:sldId id="305" r:id="rId11"/>
    <p:sldId id="308" r:id="rId12"/>
    <p:sldId id="310" r:id="rId13"/>
    <p:sldId id="311" r:id="rId14"/>
    <p:sldId id="312" r:id="rId15"/>
    <p:sldId id="3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19" autoAdjust="0"/>
  </p:normalViewPr>
  <p:slideViewPr>
    <p:cSldViewPr snapToGrid="0">
      <p:cViewPr varScale="1">
        <p:scale>
          <a:sx n="113" d="100"/>
          <a:sy n="113"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1836375"/>
          </a:xfrm>
        </p:spPr>
        <p:txBody>
          <a:bodyPr anchor="b">
            <a:normAutofit/>
          </a:bodyPr>
          <a:lstStyle/>
          <a:p>
            <a:r>
              <a:rPr lang="en-US" sz="4400" dirty="0" err="1">
                <a:solidFill>
                  <a:schemeClr val="tx1"/>
                </a:solidFill>
              </a:rPr>
              <a:t>WEBSite</a:t>
            </a:r>
            <a:r>
              <a:rPr lang="en-US" sz="4400" dirty="0">
                <a:solidFill>
                  <a:schemeClr val="tx1"/>
                </a:solidFill>
              </a:rPr>
              <a:t> tin </a:t>
            </a:r>
            <a:r>
              <a:rPr lang="vi-VN" sz="4400" dirty="0">
                <a:solidFill>
                  <a:schemeClr val="tx1"/>
                </a:solidFill>
              </a:rPr>
              <a:t>tức</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72075" y="4663062"/>
            <a:ext cx="3205640" cy="774186"/>
          </a:xfrm>
        </p:spPr>
        <p:txBody>
          <a:bodyPr anchor="t">
            <a:normAutofit/>
          </a:bodyPr>
          <a:lstStyle/>
          <a:p>
            <a:pPr>
              <a:lnSpc>
                <a:spcPct val="100000"/>
              </a:lnSpc>
            </a:pPr>
            <a:r>
              <a:rPr lang="vi-VN" sz="1600" dirty="0"/>
              <a:t>Trương Đức Đạt</a:t>
            </a:r>
          </a:p>
          <a:p>
            <a:pPr>
              <a:lnSpc>
                <a:spcPct val="100000"/>
              </a:lnSpc>
            </a:pPr>
            <a:r>
              <a:rPr lang="vi-VN" sz="1600" dirty="0"/>
              <a:t>Nguyễn Đức Hoàng</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Subtitle 2">
            <a:extLst>
              <a:ext uri="{FF2B5EF4-FFF2-40B4-BE49-F238E27FC236}">
                <a16:creationId xmlns:a16="http://schemas.microsoft.com/office/drawing/2014/main" id="{24CA28E1-520E-46C5-8463-0706D24E7B98}"/>
              </a:ext>
            </a:extLst>
          </p:cNvPr>
          <p:cNvSpPr txBox="1">
            <a:spLocks/>
          </p:cNvSpPr>
          <p:nvPr/>
        </p:nvSpPr>
        <p:spPr>
          <a:xfrm>
            <a:off x="8016374" y="3634277"/>
            <a:ext cx="3428389" cy="774186"/>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0000"/>
              </a:lnSpc>
            </a:pPr>
            <a:r>
              <a:rPr lang="vi-VN" sz="2000" b="1" i="1" dirty="0"/>
              <a:t>Giảng viên</a:t>
            </a:r>
          </a:p>
          <a:p>
            <a:pPr>
              <a:lnSpc>
                <a:spcPct val="100000"/>
              </a:lnSpc>
            </a:pPr>
            <a:r>
              <a:rPr lang="vi-VN" sz="1600" dirty="0"/>
              <a:t>   Nguyễn hồ mình Đức</a:t>
            </a:r>
            <a:endParaRPr lang="en-US" sz="1600" dirty="0"/>
          </a:p>
        </p:txBody>
      </p:sp>
      <p:sp>
        <p:nvSpPr>
          <p:cNvPr id="10" name="Title 2">
            <a:extLst>
              <a:ext uri="{FF2B5EF4-FFF2-40B4-BE49-F238E27FC236}">
                <a16:creationId xmlns:a16="http://schemas.microsoft.com/office/drawing/2014/main" id="{376BF037-CF2B-486C-9CB9-72D41638828D}"/>
              </a:ext>
            </a:extLst>
          </p:cNvPr>
          <p:cNvSpPr txBox="1">
            <a:spLocks/>
          </p:cNvSpPr>
          <p:nvPr/>
        </p:nvSpPr>
        <p:spPr>
          <a:xfrm>
            <a:off x="2464093" y="289505"/>
            <a:ext cx="6976240" cy="612724"/>
          </a:xfrm>
          <a:prstGeom prst="rect">
            <a:avLst/>
          </a:prstGeom>
          <a:solidFill>
            <a:schemeClr val="tx1"/>
          </a:solidFill>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vi-VN" sz="2800" b="1" dirty="0">
                <a:solidFill>
                  <a:schemeClr val="bg1"/>
                </a:solidFill>
                <a:latin typeface="+mn-lt"/>
              </a:rPr>
              <a:t>CÔNG CỤ PHÁT TRIỂN MÃ NGUỒN MỞ</a:t>
            </a:r>
            <a:endParaRPr lang="en-US" sz="2800" b="1" dirty="0">
              <a:solidFill>
                <a:schemeClr val="bg1"/>
              </a:solidFill>
              <a:latin typeface="+mn-lt"/>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E331A70-C481-4690-8192-823B1234A295}"/>
              </a:ext>
            </a:extLst>
          </p:cNvPr>
          <p:cNvSpPr txBox="1">
            <a:spLocks/>
          </p:cNvSpPr>
          <p:nvPr/>
        </p:nvSpPr>
        <p:spPr>
          <a:xfrm>
            <a:off x="668913" y="720317"/>
            <a:ext cx="10058400" cy="93259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vi-VN" b="1" dirty="0">
                <a:latin typeface="+mn-lt"/>
              </a:rPr>
              <a:t>GIAO DIỆN</a:t>
            </a:r>
            <a:endParaRPr lang="en-US" b="1" dirty="0">
              <a:latin typeface="+mn-lt"/>
            </a:endParaRPr>
          </a:p>
        </p:txBody>
      </p:sp>
      <p:pic>
        <p:nvPicPr>
          <p:cNvPr id="7" name="Picture 6">
            <a:extLst>
              <a:ext uri="{FF2B5EF4-FFF2-40B4-BE49-F238E27FC236}">
                <a16:creationId xmlns:a16="http://schemas.microsoft.com/office/drawing/2014/main" id="{703BC03A-C4A7-4F4F-A592-CC88B6F34792}"/>
              </a:ext>
            </a:extLst>
          </p:cNvPr>
          <p:cNvPicPr>
            <a:picLocks noChangeAspect="1"/>
          </p:cNvPicPr>
          <p:nvPr/>
        </p:nvPicPr>
        <p:blipFill>
          <a:blip r:embed="rId2"/>
          <a:stretch>
            <a:fillRect/>
          </a:stretch>
        </p:blipFill>
        <p:spPr>
          <a:xfrm>
            <a:off x="1580298" y="1652914"/>
            <a:ext cx="9031404" cy="4651102"/>
          </a:xfrm>
          <a:prstGeom prst="rect">
            <a:avLst/>
          </a:prstGeom>
        </p:spPr>
      </p:pic>
      <p:sp>
        <p:nvSpPr>
          <p:cNvPr id="10" name="Rectangle 9">
            <a:extLst>
              <a:ext uri="{FF2B5EF4-FFF2-40B4-BE49-F238E27FC236}">
                <a16:creationId xmlns:a16="http://schemas.microsoft.com/office/drawing/2014/main" id="{1C9012AE-0FB9-42AB-AE90-604581D3DC45}"/>
              </a:ext>
            </a:extLst>
          </p:cNvPr>
          <p:cNvSpPr/>
          <p:nvPr/>
        </p:nvSpPr>
        <p:spPr>
          <a:xfrm>
            <a:off x="6833419" y="961836"/>
            <a:ext cx="3778283" cy="577850"/>
          </a:xfrm>
          <a:prstGeom prst="rect">
            <a:avLst/>
          </a:prstGeom>
        </p:spPr>
        <p:txBody>
          <a:bodyPr wrap="square">
            <a:spAutoFit/>
          </a:bodyPr>
          <a:lstStyle/>
          <a:p>
            <a:pPr algn="r">
              <a:lnSpc>
                <a:spcPct val="150000"/>
              </a:lnSpc>
            </a:pPr>
            <a:r>
              <a:rPr lang="vi-VN" sz="2400" b="1" dirty="0"/>
              <a:t>Trang chủ</a:t>
            </a:r>
          </a:p>
        </p:txBody>
      </p:sp>
    </p:spTree>
    <p:extLst>
      <p:ext uri="{BB962C8B-B14F-4D97-AF65-F5344CB8AC3E}">
        <p14:creationId xmlns:p14="http://schemas.microsoft.com/office/powerpoint/2010/main" val="11978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9C87-AF60-445E-96BC-28B2CB308054}"/>
              </a:ext>
            </a:extLst>
          </p:cNvPr>
          <p:cNvSpPr>
            <a:spLocks noGrp="1"/>
          </p:cNvSpPr>
          <p:nvPr>
            <p:ph type="title"/>
          </p:nvPr>
        </p:nvSpPr>
        <p:spPr>
          <a:xfrm>
            <a:off x="725845" y="1725497"/>
            <a:ext cx="3517567" cy="2093975"/>
          </a:xfrm>
        </p:spPr>
        <p:txBody>
          <a:bodyPr/>
          <a:lstStyle/>
          <a:p>
            <a:r>
              <a:rPr lang="en-US" sz="4400" b="1" dirty="0">
                <a:latin typeface="Arial" panose="020B0604020202020204" pitchFamily="34" charset="0"/>
                <a:cs typeface="Arial" panose="020B0604020202020204" pitchFamily="34" charset="0"/>
              </a:rPr>
              <a:t>DEMO</a:t>
            </a:r>
            <a:endParaRPr lang="en-US"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8A08590-896A-4B50-9974-64B580462CDD}"/>
              </a:ext>
            </a:extLst>
          </p:cNvPr>
          <p:cNvPicPr>
            <a:picLocks noChangeAspect="1"/>
          </p:cNvPicPr>
          <p:nvPr/>
        </p:nvPicPr>
        <p:blipFill>
          <a:blip r:embed="rId2"/>
          <a:stretch>
            <a:fillRect/>
          </a:stretch>
        </p:blipFill>
        <p:spPr>
          <a:xfrm>
            <a:off x="5887959" y="2857604"/>
            <a:ext cx="5447306" cy="1142792"/>
          </a:xfrm>
          <a:prstGeom prst="rect">
            <a:avLst/>
          </a:prstGeom>
        </p:spPr>
      </p:pic>
    </p:spTree>
    <p:extLst>
      <p:ext uri="{BB962C8B-B14F-4D97-AF65-F5344CB8AC3E}">
        <p14:creationId xmlns:p14="http://schemas.microsoft.com/office/powerpoint/2010/main" val="157259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C014C25-4BE8-432A-A2CF-99795082DC34}"/>
              </a:ext>
            </a:extLst>
          </p:cNvPr>
          <p:cNvSpPr>
            <a:spLocks noGrp="1"/>
          </p:cNvSpPr>
          <p:nvPr>
            <p:ph type="body" sz="half" idx="2"/>
          </p:nvPr>
        </p:nvSpPr>
        <p:spPr>
          <a:xfrm>
            <a:off x="115822" y="5231026"/>
            <a:ext cx="12076178" cy="1175951"/>
          </a:xfrm>
        </p:spPr>
        <p:txBody>
          <a:bodyPr>
            <a:normAutofit/>
          </a:bodyPr>
          <a:lstStyle/>
          <a:p>
            <a:pPr algn="ctr"/>
            <a:r>
              <a:rPr lang="vi-VN" sz="4000" dirty="0"/>
              <a:t>CẢM ƠN THẦY VÀ CÁC BẠN ĐÃ LẮNG NGHE</a:t>
            </a:r>
            <a:endParaRPr lang="en-US" sz="4000" dirty="0"/>
          </a:p>
        </p:txBody>
      </p:sp>
      <p:pic>
        <p:nvPicPr>
          <p:cNvPr id="1028" name="Picture 4" descr="thank-you-banner – Transitions of Western IL">
            <a:extLst>
              <a:ext uri="{FF2B5EF4-FFF2-40B4-BE49-F238E27FC236}">
                <a16:creationId xmlns:a16="http://schemas.microsoft.com/office/drawing/2014/main" id="{000BAEE1-9D94-4E44-8522-244AF4D75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278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37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5CE7-6D70-4064-A530-B99BFA3161E0}"/>
              </a:ext>
            </a:extLst>
          </p:cNvPr>
          <p:cNvSpPr>
            <a:spLocks noGrp="1"/>
          </p:cNvSpPr>
          <p:nvPr>
            <p:ph type="title"/>
          </p:nvPr>
        </p:nvSpPr>
        <p:spPr>
          <a:xfrm>
            <a:off x="668913" y="720317"/>
            <a:ext cx="10058400" cy="932597"/>
          </a:xfrm>
        </p:spPr>
        <p:txBody>
          <a:bodyPr/>
          <a:lstStyle/>
          <a:p>
            <a:r>
              <a:rPr lang="vi-VN" b="1" dirty="0">
                <a:latin typeface="+mn-lt"/>
              </a:rPr>
              <a:t>NỘI DUNG</a:t>
            </a:r>
            <a:endParaRPr lang="en-US" b="1" dirty="0">
              <a:latin typeface="+mn-lt"/>
            </a:endParaRPr>
          </a:p>
        </p:txBody>
      </p:sp>
      <p:sp>
        <p:nvSpPr>
          <p:cNvPr id="3" name="Content Placeholder 2">
            <a:extLst>
              <a:ext uri="{FF2B5EF4-FFF2-40B4-BE49-F238E27FC236}">
                <a16:creationId xmlns:a16="http://schemas.microsoft.com/office/drawing/2014/main" id="{95C7C5B6-D8F1-49F2-A592-50231EA04529}"/>
              </a:ext>
            </a:extLst>
          </p:cNvPr>
          <p:cNvSpPr>
            <a:spLocks noGrp="1"/>
          </p:cNvSpPr>
          <p:nvPr>
            <p:ph idx="1"/>
          </p:nvPr>
        </p:nvSpPr>
        <p:spPr>
          <a:xfrm>
            <a:off x="2794275" y="2618948"/>
            <a:ext cx="4504449" cy="541638"/>
          </a:xfrm>
        </p:spPr>
        <p:txBody>
          <a:bodyPr>
            <a:noAutofit/>
          </a:bodyPr>
          <a:lstStyle/>
          <a:p>
            <a:pPr marL="0" indent="0">
              <a:buNone/>
            </a:pPr>
            <a:r>
              <a:rPr lang="vi-VN" sz="2800" dirty="0"/>
              <a:t>1 – GIỚI THIỆU RSS</a:t>
            </a:r>
            <a:endParaRPr lang="en-US" sz="2800" dirty="0"/>
          </a:p>
        </p:txBody>
      </p:sp>
      <p:sp>
        <p:nvSpPr>
          <p:cNvPr id="4" name="Content Placeholder 2">
            <a:extLst>
              <a:ext uri="{FF2B5EF4-FFF2-40B4-BE49-F238E27FC236}">
                <a16:creationId xmlns:a16="http://schemas.microsoft.com/office/drawing/2014/main" id="{2A0E3973-9542-4A39-B92D-10BAADA85591}"/>
              </a:ext>
            </a:extLst>
          </p:cNvPr>
          <p:cNvSpPr txBox="1">
            <a:spLocks/>
          </p:cNvSpPr>
          <p:nvPr/>
        </p:nvSpPr>
        <p:spPr>
          <a:xfrm>
            <a:off x="2794275" y="3313476"/>
            <a:ext cx="4504449" cy="541638"/>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vi-VN" sz="2800" dirty="0"/>
              <a:t>2 – GIỚI THIỆU ĐỀ TÀI</a:t>
            </a:r>
            <a:endParaRPr lang="en-US" sz="2800" dirty="0"/>
          </a:p>
        </p:txBody>
      </p:sp>
      <p:sp>
        <p:nvSpPr>
          <p:cNvPr id="5" name="Content Placeholder 2">
            <a:extLst>
              <a:ext uri="{FF2B5EF4-FFF2-40B4-BE49-F238E27FC236}">
                <a16:creationId xmlns:a16="http://schemas.microsoft.com/office/drawing/2014/main" id="{94DCA897-885A-4DF6-BA96-B1D570A741D4}"/>
              </a:ext>
            </a:extLst>
          </p:cNvPr>
          <p:cNvSpPr txBox="1">
            <a:spLocks/>
          </p:cNvSpPr>
          <p:nvPr/>
        </p:nvSpPr>
        <p:spPr>
          <a:xfrm>
            <a:off x="2794275" y="4008004"/>
            <a:ext cx="4504449" cy="541638"/>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vi-VN" sz="2800" dirty="0"/>
              <a:t>3 – ĐEMO</a:t>
            </a:r>
            <a:endParaRPr lang="en-US" sz="2800" dirty="0"/>
          </a:p>
        </p:txBody>
      </p:sp>
    </p:spTree>
    <p:extLst>
      <p:ext uri="{BB962C8B-B14F-4D97-AF65-F5344CB8AC3E}">
        <p14:creationId xmlns:p14="http://schemas.microsoft.com/office/powerpoint/2010/main" val="4689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9C87-AF60-445E-96BC-28B2CB308054}"/>
              </a:ext>
            </a:extLst>
          </p:cNvPr>
          <p:cNvSpPr>
            <a:spLocks noGrp="1"/>
          </p:cNvSpPr>
          <p:nvPr>
            <p:ph type="title"/>
          </p:nvPr>
        </p:nvSpPr>
        <p:spPr>
          <a:xfrm>
            <a:off x="643466" y="2030297"/>
            <a:ext cx="3517567" cy="2093975"/>
          </a:xfrm>
        </p:spPr>
        <p:txBody>
          <a:bodyPr/>
          <a:lstStyle/>
          <a:p>
            <a:r>
              <a:rPr lang="vi-VN" dirty="0">
                <a:latin typeface="Arial" panose="020B0604020202020204" pitchFamily="34" charset="0"/>
                <a:cs typeface="Arial" panose="020B0604020202020204" pitchFamily="34" charset="0"/>
              </a:rPr>
              <a:t>GIỚI THIỆU</a:t>
            </a:r>
            <a:br>
              <a:rPr lang="vi-VN" dirty="0">
                <a:latin typeface="Arial" panose="020B0604020202020204" pitchFamily="34" charset="0"/>
                <a:cs typeface="Arial" panose="020B0604020202020204" pitchFamily="34" charset="0"/>
              </a:rPr>
            </a:br>
            <a:r>
              <a:rPr lang="vi-VN" sz="4400" b="1" dirty="0">
                <a:latin typeface="Arial" panose="020B0604020202020204" pitchFamily="34" charset="0"/>
                <a:cs typeface="Arial" panose="020B0604020202020204" pitchFamily="34" charset="0"/>
              </a:rPr>
              <a:t>RSS Feed</a:t>
            </a:r>
            <a:endParaRPr lang="en-US" b="1" dirty="0">
              <a:latin typeface="Arial" panose="020B0604020202020204" pitchFamily="34" charset="0"/>
              <a:cs typeface="Arial" panose="020B0604020202020204" pitchFamily="34" charset="0"/>
            </a:endParaRPr>
          </a:p>
        </p:txBody>
      </p:sp>
      <p:pic>
        <p:nvPicPr>
          <p:cNvPr id="1026" name="Picture 2" descr="Rss Tin Tức Thức Ăn Chăn Nuôi - Miễn Phí vector hình ảnh trên Pixabay">
            <a:extLst>
              <a:ext uri="{FF2B5EF4-FFF2-40B4-BE49-F238E27FC236}">
                <a16:creationId xmlns:a16="http://schemas.microsoft.com/office/drawing/2014/main" id="{751D08E3-4F28-4A2E-A4EE-A905D7410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195" y="1776284"/>
            <a:ext cx="6610864" cy="3305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77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F296C-FBB7-4CC4-BA4D-53EA478A61E6}"/>
              </a:ext>
            </a:extLst>
          </p:cNvPr>
          <p:cNvSpPr/>
          <p:nvPr/>
        </p:nvSpPr>
        <p:spPr>
          <a:xfrm>
            <a:off x="461319" y="1652914"/>
            <a:ext cx="11030464" cy="1815882"/>
          </a:xfrm>
          <a:prstGeom prst="rect">
            <a:avLst/>
          </a:prstGeom>
        </p:spPr>
        <p:txBody>
          <a:bodyPr wrap="square">
            <a:spAutoFit/>
          </a:bodyPr>
          <a:lstStyle/>
          <a:p>
            <a:pPr algn="just"/>
            <a:r>
              <a:rPr lang="vi-VN" sz="2800" dirty="0">
                <a:solidFill>
                  <a:srgbClr val="020202"/>
                </a:solidFill>
                <a:latin typeface="Roboto"/>
              </a:rPr>
              <a:t>	Là một công nghệ internet giúp người đọc có thể đọc được những tin tức mới nhất từ một hoặc nhiều website  khác nhau mà không cần trực tiếp vào website đó. Thứ họ cần là chương trình đọc  tin RSS (RSS feeds reader, News reader, News aggregator)</a:t>
            </a:r>
            <a:endParaRPr lang="en-US" sz="2800" dirty="0"/>
          </a:p>
        </p:txBody>
      </p:sp>
      <p:sp>
        <p:nvSpPr>
          <p:cNvPr id="3" name="Title 1">
            <a:extLst>
              <a:ext uri="{FF2B5EF4-FFF2-40B4-BE49-F238E27FC236}">
                <a16:creationId xmlns:a16="http://schemas.microsoft.com/office/drawing/2014/main" id="{2E331A70-C481-4690-8192-823B1234A295}"/>
              </a:ext>
            </a:extLst>
          </p:cNvPr>
          <p:cNvSpPr txBox="1">
            <a:spLocks/>
          </p:cNvSpPr>
          <p:nvPr/>
        </p:nvSpPr>
        <p:spPr>
          <a:xfrm>
            <a:off x="668913" y="720317"/>
            <a:ext cx="10058400" cy="93259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vi-VN" b="1" dirty="0">
                <a:latin typeface="+mn-lt"/>
              </a:rPr>
              <a:t>KHÁI NIỆM</a:t>
            </a:r>
            <a:endParaRPr lang="en-US" b="1" dirty="0">
              <a:latin typeface="+mn-lt"/>
            </a:endParaRPr>
          </a:p>
        </p:txBody>
      </p:sp>
      <p:pic>
        <p:nvPicPr>
          <p:cNvPr id="2052" name="Picture 4" descr="RSS là gì ? Những điểm mạnh của RSS là gì? – Công ty thiết kế ...">
            <a:extLst>
              <a:ext uri="{FF2B5EF4-FFF2-40B4-BE49-F238E27FC236}">
                <a16:creationId xmlns:a16="http://schemas.microsoft.com/office/drawing/2014/main" id="{023DF72E-6115-4F49-A39C-A50443BDF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065" y="3526288"/>
            <a:ext cx="4694643" cy="26113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9A94C59-D1D2-42FC-8494-FDE36B4D4916}"/>
              </a:ext>
            </a:extLst>
          </p:cNvPr>
          <p:cNvSpPr/>
          <p:nvPr/>
        </p:nvSpPr>
        <p:spPr>
          <a:xfrm>
            <a:off x="461319" y="4047450"/>
            <a:ext cx="7512909" cy="1015663"/>
          </a:xfrm>
          <a:prstGeom prst="rect">
            <a:avLst/>
          </a:prstGeom>
        </p:spPr>
        <p:txBody>
          <a:bodyPr wrap="square">
            <a:spAutoFit/>
          </a:bodyPr>
          <a:lstStyle/>
          <a:p>
            <a:pPr marL="342900" indent="-342900" algn="just">
              <a:buFont typeface="Arial" panose="020B0604020202020204" pitchFamily="34" charset="0"/>
              <a:buChar char="•"/>
            </a:pPr>
            <a:r>
              <a:rPr lang="vi-VN" sz="2000" dirty="0">
                <a:solidFill>
                  <a:srgbClr val="020202"/>
                </a:solidFill>
                <a:latin typeface="Roboto"/>
              </a:rPr>
              <a:t>Really Simple Syndication: Dịch vụ cung cấp tin tức đơn giản</a:t>
            </a:r>
          </a:p>
          <a:p>
            <a:pPr marL="342900" indent="-342900" algn="just">
              <a:buFont typeface="Arial" panose="020B0604020202020204" pitchFamily="34" charset="0"/>
              <a:buChar char="•"/>
            </a:pPr>
            <a:endParaRPr lang="vi-VN" sz="2000" dirty="0">
              <a:solidFill>
                <a:srgbClr val="020202"/>
              </a:solidFill>
              <a:latin typeface="Roboto"/>
            </a:endParaRPr>
          </a:p>
          <a:p>
            <a:pPr marL="342900" indent="-342900" algn="just">
              <a:buFont typeface="Arial" panose="020B0604020202020204" pitchFamily="34" charset="0"/>
              <a:buChar char="•"/>
            </a:pPr>
            <a:r>
              <a:rPr lang="vi-VN" sz="2000" dirty="0">
                <a:solidFill>
                  <a:srgbClr val="020202"/>
                </a:solidFill>
                <a:latin typeface="Roboto"/>
              </a:rPr>
              <a:t>Rich Site Summary: Tóm lược thông tin phong phú</a:t>
            </a:r>
            <a:endParaRPr lang="en-US" sz="2000" dirty="0"/>
          </a:p>
        </p:txBody>
      </p:sp>
    </p:spTree>
    <p:extLst>
      <p:ext uri="{BB962C8B-B14F-4D97-AF65-F5344CB8AC3E}">
        <p14:creationId xmlns:p14="http://schemas.microsoft.com/office/powerpoint/2010/main" val="234417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F296C-FBB7-4CC4-BA4D-53EA478A61E6}"/>
              </a:ext>
            </a:extLst>
          </p:cNvPr>
          <p:cNvSpPr/>
          <p:nvPr/>
        </p:nvSpPr>
        <p:spPr>
          <a:xfrm>
            <a:off x="824708" y="2045816"/>
            <a:ext cx="6870357" cy="326698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vi-VN" sz="2000" dirty="0"/>
              <a:t>Nội dung luôn được cập nhật mới</a:t>
            </a:r>
          </a:p>
          <a:p>
            <a:pPr marL="285750" indent="-285750" algn="just">
              <a:lnSpc>
                <a:spcPct val="150000"/>
              </a:lnSpc>
              <a:buFont typeface="Arial" panose="020B0604020202020204" pitchFamily="34" charset="0"/>
              <a:buChar char="•"/>
            </a:pPr>
            <a:r>
              <a:rPr lang="vi-VN" sz="2000" dirty="0"/>
              <a:t>Nếu bạn tạo ra RSS thì lúc có người lấy RSS từ website của bạn thì bạn đã có một luồng backlink miễn phí</a:t>
            </a:r>
          </a:p>
          <a:p>
            <a:pPr marL="285750" indent="-285750" algn="just">
              <a:lnSpc>
                <a:spcPct val="150000"/>
              </a:lnSpc>
              <a:buFont typeface="Arial" panose="020B0604020202020204" pitchFamily="34" charset="0"/>
              <a:buChar char="•"/>
            </a:pPr>
            <a:r>
              <a:rPr lang="vi-VN" sz="2000" dirty="0"/>
              <a:t>Nếu bạn lấy RSS từ website khác thì nội dụng website của bạn sẽ phong phú và tăng lượng traffic</a:t>
            </a:r>
          </a:p>
          <a:p>
            <a:pPr marL="285750" indent="-285750" algn="just">
              <a:lnSpc>
                <a:spcPct val="150000"/>
              </a:lnSpc>
              <a:buFont typeface="Arial" panose="020B0604020202020204" pitchFamily="34" charset="0"/>
              <a:buChar char="•"/>
            </a:pPr>
            <a:r>
              <a:rPr lang="vi-VN" sz="2000" dirty="0"/>
              <a:t>Tăng số từ khóa website bạn</a:t>
            </a:r>
          </a:p>
          <a:p>
            <a:pPr marL="285750" indent="-285750" algn="just">
              <a:lnSpc>
                <a:spcPct val="150000"/>
              </a:lnSpc>
              <a:buFont typeface="Arial" panose="020B0604020202020204" pitchFamily="34" charset="0"/>
              <a:buChar char="•"/>
            </a:pPr>
            <a:r>
              <a:rPr lang="vi-VN" sz="2000" dirty="0"/>
              <a:t>Tăng tốc độ website bạn được lập chỉ mục…</a:t>
            </a:r>
          </a:p>
        </p:txBody>
      </p:sp>
      <p:sp>
        <p:nvSpPr>
          <p:cNvPr id="3" name="Title 1">
            <a:extLst>
              <a:ext uri="{FF2B5EF4-FFF2-40B4-BE49-F238E27FC236}">
                <a16:creationId xmlns:a16="http://schemas.microsoft.com/office/drawing/2014/main" id="{2E331A70-C481-4690-8192-823B1234A295}"/>
              </a:ext>
            </a:extLst>
          </p:cNvPr>
          <p:cNvSpPr txBox="1">
            <a:spLocks/>
          </p:cNvSpPr>
          <p:nvPr/>
        </p:nvSpPr>
        <p:spPr>
          <a:xfrm>
            <a:off x="668913" y="720317"/>
            <a:ext cx="10058400" cy="93259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vi-VN" b="1" dirty="0">
                <a:latin typeface="+mn-lt"/>
              </a:rPr>
              <a:t>LỢI ÍCH KHI SỬ DỤNG RSS</a:t>
            </a:r>
            <a:endParaRPr lang="en-US" b="1" dirty="0">
              <a:latin typeface="+mn-lt"/>
            </a:endParaRPr>
          </a:p>
        </p:txBody>
      </p:sp>
      <p:pic>
        <p:nvPicPr>
          <p:cNvPr id="2052" name="Picture 4" descr="RSS là gì ? Những điểm mạnh của RSS là gì? – Công ty thiết kế ...">
            <a:extLst>
              <a:ext uri="{FF2B5EF4-FFF2-40B4-BE49-F238E27FC236}">
                <a16:creationId xmlns:a16="http://schemas.microsoft.com/office/drawing/2014/main" id="{023DF72E-6115-4F49-A39C-A50443BDF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065" y="3526288"/>
            <a:ext cx="4694643" cy="261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6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F296C-FBB7-4CC4-BA4D-53EA478A61E6}"/>
              </a:ext>
            </a:extLst>
          </p:cNvPr>
          <p:cNvSpPr/>
          <p:nvPr/>
        </p:nvSpPr>
        <p:spPr>
          <a:xfrm>
            <a:off x="878760" y="1169917"/>
            <a:ext cx="10434479" cy="954107"/>
          </a:xfrm>
          <a:prstGeom prst="rect">
            <a:avLst/>
          </a:prstGeom>
        </p:spPr>
        <p:txBody>
          <a:bodyPr wrap="square">
            <a:spAutoFit/>
          </a:bodyPr>
          <a:lstStyle/>
          <a:p>
            <a:pPr algn="just"/>
            <a:r>
              <a:rPr lang="vi-VN" sz="2800" b="1" dirty="0"/>
              <a:t>RSS là một tập tin xml, và trong một file RSS sẽ có danh sách các đối tượng, mẫu tin, câu chuyện bao gồm:</a:t>
            </a:r>
            <a:endParaRPr lang="vi-VN" sz="3600" dirty="0"/>
          </a:p>
        </p:txBody>
      </p:sp>
      <p:pic>
        <p:nvPicPr>
          <p:cNvPr id="2052" name="Picture 4" descr="RSS là gì ? Những điểm mạnh của RSS là gì? – Công ty thiết kế ...">
            <a:extLst>
              <a:ext uri="{FF2B5EF4-FFF2-40B4-BE49-F238E27FC236}">
                <a16:creationId xmlns:a16="http://schemas.microsoft.com/office/drawing/2014/main" id="{023DF72E-6115-4F49-A39C-A50443BDF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065" y="3526288"/>
            <a:ext cx="4694643" cy="261139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D861550-3A86-49E1-A3F2-7C9A203200AE}"/>
              </a:ext>
            </a:extLst>
          </p:cNvPr>
          <p:cNvSpPr/>
          <p:nvPr/>
        </p:nvSpPr>
        <p:spPr>
          <a:xfrm>
            <a:off x="2168546" y="2471951"/>
            <a:ext cx="5849300" cy="2932341"/>
          </a:xfrm>
          <a:prstGeom prst="rect">
            <a:avLst/>
          </a:prstGeom>
        </p:spPr>
        <p:txBody>
          <a:bodyPr wrap="square">
            <a:spAutoFit/>
          </a:bodyPr>
          <a:lstStyle/>
          <a:p>
            <a:pPr marL="342900" indent="-342900">
              <a:lnSpc>
                <a:spcPct val="200000"/>
              </a:lnSpc>
              <a:buFont typeface="Arial" panose="020B0604020202020204" pitchFamily="34" charset="0"/>
              <a:buChar char="•"/>
            </a:pPr>
            <a:r>
              <a:rPr lang="vi-VN" sz="2400" dirty="0"/>
              <a:t>Tiêu đề</a:t>
            </a:r>
          </a:p>
          <a:p>
            <a:pPr marL="342900" indent="-342900">
              <a:lnSpc>
                <a:spcPct val="200000"/>
              </a:lnSpc>
              <a:buFont typeface="Arial" panose="020B0604020202020204" pitchFamily="34" charset="0"/>
              <a:buChar char="•"/>
            </a:pPr>
            <a:r>
              <a:rPr lang="vi-VN" sz="2400" dirty="0"/>
              <a:t>Nội dung tóm tắt</a:t>
            </a:r>
          </a:p>
          <a:p>
            <a:pPr marL="342900" indent="-342900">
              <a:lnSpc>
                <a:spcPct val="200000"/>
              </a:lnSpc>
              <a:buFont typeface="Arial" panose="020B0604020202020204" pitchFamily="34" charset="0"/>
              <a:buChar char="•"/>
            </a:pPr>
            <a:r>
              <a:rPr lang="vi-VN" sz="2400" dirty="0"/>
              <a:t>Đường dẫn đến bài viết đó</a:t>
            </a:r>
          </a:p>
          <a:p>
            <a:pPr marL="342900" indent="-342900">
              <a:lnSpc>
                <a:spcPct val="200000"/>
              </a:lnSpc>
              <a:buFont typeface="Arial" panose="020B0604020202020204" pitchFamily="34" charset="0"/>
              <a:buChar char="•"/>
            </a:pPr>
            <a:r>
              <a:rPr lang="vi-VN" sz="2400" dirty="0"/>
              <a:t>Ngày tháng, tác giả…</a:t>
            </a:r>
          </a:p>
        </p:txBody>
      </p:sp>
    </p:spTree>
    <p:extLst>
      <p:ext uri="{BB962C8B-B14F-4D97-AF65-F5344CB8AC3E}">
        <p14:creationId xmlns:p14="http://schemas.microsoft.com/office/powerpoint/2010/main" val="3508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ogo tuoi tre | Trung tâm đào tạo tài năng trẻ Châu Á - Thái Bình ...">
            <a:extLst>
              <a:ext uri="{FF2B5EF4-FFF2-40B4-BE49-F238E27FC236}">
                <a16:creationId xmlns:a16="http://schemas.microsoft.com/office/drawing/2014/main" id="{31D66802-386F-495E-A1F3-1190A3D3C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853" y="668954"/>
            <a:ext cx="3229420" cy="24400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in tức bóng đá, thể thao, giải trí | Đọc tin tức 24h mới nhất">
            <a:extLst>
              <a:ext uri="{FF2B5EF4-FFF2-40B4-BE49-F238E27FC236}">
                <a16:creationId xmlns:a16="http://schemas.microsoft.com/office/drawing/2014/main" id="{9EE848CA-2735-40C4-9BFE-56E9E4099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729" y="812484"/>
            <a:ext cx="3229420" cy="215294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N/HCM] Báo Điện Tử VnExpress (FPT Online) Tuyển Dụng Phóng Viên ...">
            <a:extLst>
              <a:ext uri="{FF2B5EF4-FFF2-40B4-BE49-F238E27FC236}">
                <a16:creationId xmlns:a16="http://schemas.microsoft.com/office/drawing/2014/main" id="{74BDF767-DE21-41D4-8AE9-9148048E94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2081" y="3255634"/>
            <a:ext cx="5133472" cy="293341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aomoi.com | Mô tô 'cổ điển' Honda Shadow Aero 750 về Việt Nam ...">
            <a:extLst>
              <a:ext uri="{FF2B5EF4-FFF2-40B4-BE49-F238E27FC236}">
                <a16:creationId xmlns:a16="http://schemas.microsoft.com/office/drawing/2014/main" id="{8F824B11-BBA2-4FA9-830D-BA35227ADB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9705" y="2965430"/>
            <a:ext cx="3975836" cy="294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7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fade">
                                      <p:cBhvr>
                                        <p:cTn id="11" dur="500"/>
                                        <p:tgtEl>
                                          <p:spTgt spid="307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500"/>
                                        <p:tgtEl>
                                          <p:spTgt spid="307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80"/>
                                        </p:tgtEl>
                                        <p:attrNameLst>
                                          <p:attrName>style.visibility</p:attrName>
                                        </p:attrNameLst>
                                      </p:cBhvr>
                                      <p:to>
                                        <p:strVal val="visible"/>
                                      </p:to>
                                    </p:set>
                                    <p:animEffect transition="in" filter="fade">
                                      <p:cBhvr>
                                        <p:cTn id="19"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9C87-AF60-445E-96BC-28B2CB308054}"/>
              </a:ext>
            </a:extLst>
          </p:cNvPr>
          <p:cNvSpPr>
            <a:spLocks noGrp="1"/>
          </p:cNvSpPr>
          <p:nvPr>
            <p:ph type="title"/>
          </p:nvPr>
        </p:nvSpPr>
        <p:spPr>
          <a:xfrm>
            <a:off x="643466" y="2030297"/>
            <a:ext cx="3517567" cy="2093975"/>
          </a:xfrm>
        </p:spPr>
        <p:txBody>
          <a:bodyPr/>
          <a:lstStyle/>
          <a:p>
            <a:r>
              <a:rPr lang="vi-VN" dirty="0">
                <a:latin typeface="Arial" panose="020B0604020202020204" pitchFamily="34" charset="0"/>
                <a:cs typeface="Arial" panose="020B0604020202020204" pitchFamily="34" charset="0"/>
              </a:rPr>
              <a:t>GIỚI THIỆU</a:t>
            </a:r>
            <a:br>
              <a:rPr lang="vi-VN" dirty="0">
                <a:latin typeface="Arial" panose="020B0604020202020204" pitchFamily="34" charset="0"/>
                <a:cs typeface="Arial" panose="020B0604020202020204" pitchFamily="34" charset="0"/>
              </a:rPr>
            </a:br>
            <a:r>
              <a:rPr lang="vi-VN" sz="4400" b="1" dirty="0">
                <a:latin typeface="Arial" panose="020B0604020202020204" pitchFamily="34" charset="0"/>
                <a:cs typeface="Arial" panose="020B0604020202020204" pitchFamily="34" charset="0"/>
              </a:rPr>
              <a:t>ĐỀ TÀI</a:t>
            </a:r>
            <a:endParaRPr lang="en-US"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8A08590-896A-4B50-9974-64B580462CDD}"/>
              </a:ext>
            </a:extLst>
          </p:cNvPr>
          <p:cNvPicPr>
            <a:picLocks noChangeAspect="1"/>
          </p:cNvPicPr>
          <p:nvPr/>
        </p:nvPicPr>
        <p:blipFill>
          <a:blip r:embed="rId2"/>
          <a:stretch>
            <a:fillRect/>
          </a:stretch>
        </p:blipFill>
        <p:spPr>
          <a:xfrm>
            <a:off x="5887959" y="2857604"/>
            <a:ext cx="5447306" cy="1142792"/>
          </a:xfrm>
          <a:prstGeom prst="rect">
            <a:avLst/>
          </a:prstGeom>
        </p:spPr>
      </p:pic>
    </p:spTree>
    <p:extLst>
      <p:ext uri="{BB962C8B-B14F-4D97-AF65-F5344CB8AC3E}">
        <p14:creationId xmlns:p14="http://schemas.microsoft.com/office/powerpoint/2010/main" val="410662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VnExpress - Báo tiếng Việt nhiều người xem nhất">
            <a:extLst>
              <a:ext uri="{FF2B5EF4-FFF2-40B4-BE49-F238E27FC236}">
                <a16:creationId xmlns:a16="http://schemas.microsoft.com/office/drawing/2014/main" id="{0CE7E2B6-39C7-4CCC-891A-15768B01C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1908" y="3595280"/>
            <a:ext cx="5334000" cy="2781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0FF296C-FBB7-4CC4-BA4D-53EA478A61E6}"/>
              </a:ext>
            </a:extLst>
          </p:cNvPr>
          <p:cNvSpPr/>
          <p:nvPr/>
        </p:nvSpPr>
        <p:spPr>
          <a:xfrm>
            <a:off x="828365" y="1652914"/>
            <a:ext cx="10535270" cy="2343655"/>
          </a:xfrm>
          <a:prstGeom prst="rect">
            <a:avLst/>
          </a:prstGeom>
        </p:spPr>
        <p:txBody>
          <a:bodyPr wrap="square">
            <a:spAutoFit/>
          </a:bodyPr>
          <a:lstStyle/>
          <a:p>
            <a:pPr algn="just">
              <a:lnSpc>
                <a:spcPct val="150000"/>
              </a:lnSpc>
            </a:pPr>
            <a:r>
              <a:rPr lang="vi-VN" sz="2000" dirty="0"/>
              <a:t>Một trang web tin tức được tạo ra đòi hỏi phải luôn được cập nhật tin tức liên tục. Để có nguồn dữ liệu tin tức lớn và liên tục như vậy buộc các website nhỏ mới phát triển phải dựa vào nguồn dữ liệu tin tức từ các trang web lớn, bù lại lượt truy cập của một bản tin nào đó sẽ thuộc về trang cung cấp dịch vụ RSS. Chính vì thế đề tài đã phải sử dụng RSS của trang VNExpress để làm tạo nội dung cho trang.</a:t>
            </a:r>
          </a:p>
        </p:txBody>
      </p:sp>
      <p:sp>
        <p:nvSpPr>
          <p:cNvPr id="3" name="Title 1">
            <a:extLst>
              <a:ext uri="{FF2B5EF4-FFF2-40B4-BE49-F238E27FC236}">
                <a16:creationId xmlns:a16="http://schemas.microsoft.com/office/drawing/2014/main" id="{2E331A70-C481-4690-8192-823B1234A295}"/>
              </a:ext>
            </a:extLst>
          </p:cNvPr>
          <p:cNvSpPr txBox="1">
            <a:spLocks/>
          </p:cNvSpPr>
          <p:nvPr/>
        </p:nvSpPr>
        <p:spPr>
          <a:xfrm>
            <a:off x="668913" y="720317"/>
            <a:ext cx="10058400" cy="93259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vi-VN" b="1" dirty="0">
                <a:latin typeface="+mn-lt"/>
              </a:rPr>
              <a:t>MỞ ĐẦU</a:t>
            </a:r>
            <a:endParaRPr lang="en-US" b="1" dirty="0">
              <a:latin typeface="+mn-lt"/>
            </a:endParaRPr>
          </a:p>
        </p:txBody>
      </p:sp>
    </p:spTree>
    <p:extLst>
      <p:ext uri="{BB962C8B-B14F-4D97-AF65-F5344CB8AC3E}">
        <p14:creationId xmlns:p14="http://schemas.microsoft.com/office/powerpoint/2010/main" val="232031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{3E8A25BB-146C-4171-A568-671676012C38}tf22712842</Template>
  <TotalTime>0</TotalTime>
  <Words>358</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Franklin Gothic Book</vt:lpstr>
      <vt:lpstr>Roboto</vt:lpstr>
      <vt:lpstr>Times New Roman</vt:lpstr>
      <vt:lpstr>1_RetrospectVTI</vt:lpstr>
      <vt:lpstr>WEBSite tin tức</vt:lpstr>
      <vt:lpstr>NỘI DUNG</vt:lpstr>
      <vt:lpstr>GIỚI THIỆU RSS Feed</vt:lpstr>
      <vt:lpstr>PowerPoint Presentation</vt:lpstr>
      <vt:lpstr>PowerPoint Presentation</vt:lpstr>
      <vt:lpstr>PowerPoint Presentation</vt:lpstr>
      <vt:lpstr>PowerPoint Presentation</vt:lpstr>
      <vt:lpstr>GIỚI THIỆU ĐỀ TÀI</vt:lpstr>
      <vt:lpstr>PowerPoint Presentation</vt:lpstr>
      <vt:lpstr>PowerPoint Presentation</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2020-06-10T03:12:20Z</dcterms:created>
  <dcterms:modified xsi:type="dcterms:W3CDTF">2020-06-10T06:49:09Z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