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811033"/>
    <a:srgbClr val="EFE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31"/>
    <p:restoredTop sz="94606"/>
  </p:normalViewPr>
  <p:slideViewPr>
    <p:cSldViewPr snapToGrid="0" snapToObjects="1">
      <p:cViewPr varScale="1">
        <p:scale>
          <a:sx n="127" d="100"/>
          <a:sy n="127"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A110-1C63-294C-8D63-228E434952D6}"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17A2D-2A99-C643-B439-FFC145EC531D}" type="slidenum">
              <a:rPr lang="en-US" smtClean="0"/>
              <a:t>‹#›</a:t>
            </a:fld>
            <a:endParaRPr lang="en-US"/>
          </a:p>
        </p:txBody>
      </p:sp>
    </p:spTree>
    <p:extLst>
      <p:ext uri="{BB962C8B-B14F-4D97-AF65-F5344CB8AC3E}">
        <p14:creationId xmlns:p14="http://schemas.microsoft.com/office/powerpoint/2010/main" val="97963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37891" b="15516"/>
          <a:stretch/>
        </p:blipFill>
        <p:spPr>
          <a:xfrm>
            <a:off x="0" y="0"/>
            <a:ext cx="12192000" cy="3788229"/>
          </a:xfrm>
          <a:prstGeom prst="rect">
            <a:avLst/>
          </a:prstGeom>
        </p:spPr>
      </p:pic>
      <p:sp>
        <p:nvSpPr>
          <p:cNvPr id="2" name="Title 1"/>
          <p:cNvSpPr>
            <a:spLocks noGrp="1"/>
          </p:cNvSpPr>
          <p:nvPr>
            <p:ph type="ctrTitle"/>
          </p:nvPr>
        </p:nvSpPr>
        <p:spPr>
          <a:xfrm>
            <a:off x="1524000" y="582691"/>
            <a:ext cx="9144000" cy="1976885"/>
          </a:xfrm>
        </p:spPr>
        <p:txBody>
          <a:bodyPr anchor="ctr">
            <a:normAutofit/>
          </a:bodyPr>
          <a:lstStyle>
            <a:lvl1pPr algn="ctr">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2716093"/>
            <a:ext cx="9144000" cy="740542"/>
          </a:xfrm>
        </p:spPr>
        <p:txBody>
          <a:bodyPr/>
          <a:lstStyle>
            <a:lvl1pPr marL="0" indent="0" algn="ctr">
              <a:buNone/>
              <a:defRPr sz="2400" b="0">
                <a:solidFill>
                  <a:schemeClr val="bg2"/>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1053482" y="196056"/>
            <a:ext cx="930238" cy="365125"/>
          </a:xfrm>
          <a:prstGeom prst="rect">
            <a:avLst/>
          </a:prstGeom>
        </p:spPr>
        <p:txBody>
          <a:bodyPr/>
          <a:lstStyle>
            <a:lvl1pPr algn="r">
              <a:defRPr sz="1200" b="0">
                <a:solidFill>
                  <a:schemeClr val="bg2"/>
                </a:solidFill>
                <a:latin typeface="Arial" charset="0"/>
                <a:ea typeface="Arial" charset="0"/>
                <a:cs typeface="Arial" charset="0"/>
              </a:defRPr>
            </a:lvl1pPr>
          </a:lstStyle>
          <a:p>
            <a:fld id="{77098C93-7A57-3A4F-8241-EAFF38A956B5}" type="datetimeFigureOut">
              <a:rPr lang="en-US" smtClean="0"/>
              <a:pPr/>
              <a:t>1/29/20</a:t>
            </a:fld>
            <a:endParaRPr lang="en-US" dirty="0"/>
          </a:p>
        </p:txBody>
      </p:sp>
      <p:sp>
        <p:nvSpPr>
          <p:cNvPr id="10" name="Rectangle 9"/>
          <p:cNvSpPr/>
          <p:nvPr userDrawn="1"/>
        </p:nvSpPr>
        <p:spPr>
          <a:xfrm>
            <a:off x="0" y="5943600"/>
            <a:ext cx="2286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39011" y="5944841"/>
            <a:ext cx="10113978" cy="646331"/>
          </a:xfrm>
          <a:prstGeom prst="rect">
            <a:avLst/>
          </a:prstGeom>
          <a:noFill/>
        </p:spPr>
        <p:txBody>
          <a:bodyPr wrap="square" rtlCol="0">
            <a:spAutoFit/>
          </a:bodyPr>
          <a:lstStyle/>
          <a:p>
            <a:pPr algn="ctr">
              <a:lnSpc>
                <a:spcPct val="150000"/>
              </a:lnSpc>
            </a:pPr>
            <a:r>
              <a:rPr lang="en-US" sz="1200" b="1" spc="600" dirty="0">
                <a:solidFill>
                  <a:schemeClr val="accent4"/>
                </a:solidFill>
                <a:latin typeface="Arial" charset="0"/>
                <a:ea typeface="Arial" charset="0"/>
                <a:cs typeface="Arial" charset="0"/>
              </a:rPr>
              <a:t>NATIONALLY RANKED</a:t>
            </a:r>
          </a:p>
          <a:p>
            <a:pPr algn="ctr">
              <a:lnSpc>
                <a:spcPct val="150000"/>
              </a:lnSpc>
            </a:pPr>
            <a:r>
              <a:rPr lang="en-US" sz="1200" spc="0" dirty="0">
                <a:solidFill>
                  <a:srgbClr val="777777"/>
                </a:solidFill>
                <a:latin typeface="Arial" charset="0"/>
                <a:ea typeface="Arial" charset="0"/>
                <a:cs typeface="Arial" charset="0"/>
              </a:rPr>
              <a:t>SPU</a:t>
            </a:r>
            <a:r>
              <a:rPr lang="en-US" sz="1200" spc="0" baseline="0" dirty="0">
                <a:solidFill>
                  <a:srgbClr val="777777"/>
                </a:solidFill>
                <a:latin typeface="Arial" charset="0"/>
                <a:ea typeface="Arial" charset="0"/>
                <a:cs typeface="Arial" charset="0"/>
              </a:rPr>
              <a:t> is the only private university in the Pacific Northwest to make </a:t>
            </a:r>
            <a:r>
              <a:rPr lang="en-US" sz="1200" i="1" spc="0" baseline="0" dirty="0">
                <a:solidFill>
                  <a:srgbClr val="777777"/>
                </a:solidFill>
                <a:latin typeface="Arial" charset="0"/>
                <a:ea typeface="Arial" charset="0"/>
                <a:cs typeface="Arial" charset="0"/>
              </a:rPr>
              <a:t>U.S. News &amp; World Report’s</a:t>
            </a:r>
            <a:r>
              <a:rPr lang="en-US" sz="1200" spc="0" baseline="0" dirty="0">
                <a:solidFill>
                  <a:srgbClr val="777777"/>
                </a:solidFill>
                <a:latin typeface="Arial" charset="0"/>
                <a:ea typeface="Arial" charset="0"/>
                <a:cs typeface="Arial" charset="0"/>
              </a:rPr>
              <a:t> 2018 “Best National Universities” list.</a:t>
            </a:r>
            <a:endParaRPr lang="en-US" sz="1200" spc="0" dirty="0">
              <a:solidFill>
                <a:srgbClr val="777777"/>
              </a:solidFill>
              <a:latin typeface="Arial" charset="0"/>
              <a:ea typeface="Arial" charset="0"/>
              <a:cs typeface="Arial" charset="0"/>
            </a:endParaRPr>
          </a:p>
        </p:txBody>
      </p:sp>
      <p:pic>
        <p:nvPicPr>
          <p:cNvPr id="9" name="Picture 8"/>
          <p:cNvPicPr>
            <a:picLocks noChangeAspect="1"/>
          </p:cNvPicPr>
          <p:nvPr userDrawn="1"/>
        </p:nvPicPr>
        <p:blipFill>
          <a:blip r:embed="rId3"/>
          <a:stretch>
            <a:fillRect/>
          </a:stretch>
        </p:blipFill>
        <p:spPr>
          <a:xfrm>
            <a:off x="4767442" y="4180737"/>
            <a:ext cx="2657117" cy="137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4223" b="10133"/>
          <a:stretch/>
        </p:blipFill>
        <p:spPr>
          <a:xfrm>
            <a:off x="0" y="0"/>
            <a:ext cx="12192000" cy="6146800"/>
          </a:xfrm>
          <a:prstGeom prst="rect">
            <a:avLst/>
          </a:prstGeom>
        </p:spPr>
      </p:pic>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sp>
        <p:nvSpPr>
          <p:cNvPr id="9" name="Rectangle 8"/>
          <p:cNvSpPr/>
          <p:nvPr userDrawn="1"/>
        </p:nvSpPr>
        <p:spPr>
          <a:xfrm>
            <a:off x="7680728" y="0"/>
            <a:ext cx="3791531" cy="553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7848600" y="457199"/>
            <a:ext cx="3448050" cy="3890035"/>
          </a:xfrm>
        </p:spPr>
        <p:txBody>
          <a:bodyPr anchor="ctr">
            <a:normAutofit/>
          </a:bodyPr>
          <a:lstStyle>
            <a:lvl1pPr>
              <a:defRPr sz="40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7848600" y="4605667"/>
            <a:ext cx="3448050" cy="673101"/>
          </a:xfrm>
        </p:spPr>
        <p:txBody>
          <a:bodyPr>
            <a:no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03"/>
          <a:stretch/>
        </p:blipFill>
        <p:spPr>
          <a:xfrm>
            <a:off x="0" y="0"/>
            <a:ext cx="12192000" cy="6858000"/>
          </a:xfrm>
          <a:prstGeom prst="rect">
            <a:avLst/>
          </a:prstGeom>
        </p:spPr>
      </p:pic>
      <p:sp>
        <p:nvSpPr>
          <p:cNvPr id="4" name="Title 1"/>
          <p:cNvSpPr>
            <a:spLocks noGrp="1"/>
          </p:cNvSpPr>
          <p:nvPr>
            <p:ph type="title"/>
          </p:nvPr>
        </p:nvSpPr>
        <p:spPr>
          <a:xfrm>
            <a:off x="831850" y="722643"/>
            <a:ext cx="10515600" cy="2852737"/>
          </a:xfrm>
        </p:spPr>
        <p:txBody>
          <a:bodyPr anchor="ctr"/>
          <a:lstStyle>
            <a:lvl1pPr>
              <a:defRPr sz="5400" b="0">
                <a:solidFill>
                  <a:schemeClr val="bg1"/>
                </a:solidFill>
              </a:defRPr>
            </a:lvl1pPr>
          </a:lstStyle>
          <a:p>
            <a:r>
              <a:rPr lang="en-US"/>
              <a:t>Click to edit Master title style</a:t>
            </a:r>
            <a:endParaRPr lang="en-US" dirty="0"/>
          </a:p>
        </p:txBody>
      </p:sp>
      <p:grpSp>
        <p:nvGrpSpPr>
          <p:cNvPr id="9" name="Group 8"/>
          <p:cNvGrpSpPr/>
          <p:nvPr userDrawn="1"/>
        </p:nvGrpSpPr>
        <p:grpSpPr>
          <a:xfrm>
            <a:off x="0" y="4572000"/>
            <a:ext cx="12192000" cy="2286000"/>
            <a:chOff x="0" y="4093739"/>
            <a:chExt cx="12192000" cy="2286000"/>
          </a:xfrm>
        </p:grpSpPr>
        <p:sp>
          <p:nvSpPr>
            <p:cNvPr id="10" name="Rectangle 9"/>
            <p:cNvSpPr/>
            <p:nvPr userDrawn="1"/>
          </p:nvSpPr>
          <p:spPr>
            <a:xfrm>
              <a:off x="0" y="4093739"/>
              <a:ext cx="1219200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a:stretch>
              <a:fillRect/>
            </a:stretch>
          </p:blipFill>
          <p:spPr>
            <a:xfrm>
              <a:off x="4953000" y="4646724"/>
              <a:ext cx="2286000" cy="1180030"/>
            </a:xfrm>
            <a:prstGeom prst="rect">
              <a:avLst/>
            </a:prstGeom>
          </p:spPr>
        </p:pic>
      </p:grpSp>
    </p:spTree>
    <p:extLst>
      <p:ext uri="{BB962C8B-B14F-4D97-AF65-F5344CB8AC3E}">
        <p14:creationId xmlns:p14="http://schemas.microsoft.com/office/powerpoint/2010/main" val="116789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6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1/29/20</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infographic">
    <p:spTree>
      <p:nvGrpSpPr>
        <p:cNvPr id="1" name=""/>
        <p:cNvGrpSpPr/>
        <p:nvPr/>
      </p:nvGrpSpPr>
      <p:grpSpPr>
        <a:xfrm>
          <a:off x="0" y="0"/>
          <a:ext cx="0" cy="0"/>
          <a:chOff x="0" y="0"/>
          <a:chExt cx="0" cy="0"/>
        </a:xfrm>
      </p:grpSpPr>
      <p:sp>
        <p:nvSpPr>
          <p:cNvPr id="11" name="Oval 10"/>
          <p:cNvSpPr/>
          <p:nvPr userDrawn="1"/>
        </p:nvSpPr>
        <p:spPr>
          <a:xfrm>
            <a:off x="12065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a:xfrm>
            <a:off x="10681398" y="6356350"/>
            <a:ext cx="1302322" cy="365125"/>
          </a:xfrm>
          <a:prstGeom prst="rect">
            <a:avLst/>
          </a:prstGeom>
        </p:spPr>
        <p:txBody>
          <a:bodyPr/>
          <a:lstStyle>
            <a:lvl1pPr>
              <a:defRPr>
                <a:latin typeface="Arial" charset="0"/>
                <a:ea typeface="Arial" charset="0"/>
                <a:cs typeface="Arial" charset="0"/>
              </a:defRPr>
            </a:lvl1pPr>
          </a:lstStyle>
          <a:p>
            <a:fld id="{77098C93-7A57-3A4F-8241-EAFF38A956B5}" type="datetimeFigureOut">
              <a:rPr lang="en-US" smtClean="0"/>
              <a:pPr/>
              <a:t>1/29/20</a:t>
            </a:fld>
            <a:endParaRPr lang="en-US" dirty="0"/>
          </a:p>
        </p:txBody>
      </p:sp>
      <p:sp>
        <p:nvSpPr>
          <p:cNvPr id="8" name="Content Placeholder 2"/>
          <p:cNvSpPr>
            <a:spLocks noGrp="1"/>
          </p:cNvSpPr>
          <p:nvPr>
            <p:ph sz="half" idx="13" hasCustomPrompt="1"/>
          </p:nvPr>
        </p:nvSpPr>
        <p:spPr>
          <a:xfrm>
            <a:off x="12065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10" name="Content Placeholder 2"/>
          <p:cNvSpPr>
            <a:spLocks noGrp="1"/>
          </p:cNvSpPr>
          <p:nvPr>
            <p:ph sz="half" idx="15"/>
          </p:nvPr>
        </p:nvSpPr>
        <p:spPr>
          <a:xfrm>
            <a:off x="8382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14" name="Oval 13"/>
          <p:cNvSpPr/>
          <p:nvPr userDrawn="1"/>
        </p:nvSpPr>
        <p:spPr>
          <a:xfrm>
            <a:off x="858520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4895850" y="1841500"/>
            <a:ext cx="2400300" cy="2400300"/>
          </a:xfrm>
          <a:prstGeom prst="ellipse">
            <a:avLst/>
          </a:prstGeom>
          <a:solidFill>
            <a:schemeClr val="bg2"/>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a:spLocks noGrp="1"/>
          </p:cNvSpPr>
          <p:nvPr>
            <p:ph sz="half" idx="16" hasCustomPrompt="1"/>
          </p:nvPr>
        </p:nvSpPr>
        <p:spPr>
          <a:xfrm>
            <a:off x="489585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4" name="Content Placeholder 2"/>
          <p:cNvSpPr>
            <a:spLocks noGrp="1"/>
          </p:cNvSpPr>
          <p:nvPr>
            <p:ph sz="half" idx="17"/>
          </p:nvPr>
        </p:nvSpPr>
        <p:spPr>
          <a:xfrm>
            <a:off x="452755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
        <p:nvSpPr>
          <p:cNvPr id="25" name="Content Placeholder 2"/>
          <p:cNvSpPr>
            <a:spLocks noGrp="1"/>
          </p:cNvSpPr>
          <p:nvPr>
            <p:ph sz="half" idx="18" hasCustomPrompt="1"/>
          </p:nvPr>
        </p:nvSpPr>
        <p:spPr>
          <a:xfrm>
            <a:off x="8585200" y="2362200"/>
            <a:ext cx="2400300" cy="1574800"/>
          </a:xfrm>
        </p:spPr>
        <p:txBody>
          <a:bodyPr anchor="ctr">
            <a:noAutofit/>
          </a:bodyPr>
          <a:lstStyle>
            <a:lvl1pPr marL="0" indent="0" algn="ctr">
              <a:buFont typeface="Arial" charset="0"/>
              <a:buNone/>
              <a:defRPr sz="6000" b="0" i="0">
                <a:latin typeface="Arial Black" charset="0"/>
                <a:ea typeface="Arial Black" charset="0"/>
                <a:cs typeface="Arial Black"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90%</a:t>
            </a:r>
          </a:p>
        </p:txBody>
      </p:sp>
      <p:sp>
        <p:nvSpPr>
          <p:cNvPr id="26" name="Content Placeholder 2"/>
          <p:cNvSpPr>
            <a:spLocks noGrp="1"/>
          </p:cNvSpPr>
          <p:nvPr>
            <p:ph sz="half" idx="19"/>
          </p:nvPr>
        </p:nvSpPr>
        <p:spPr>
          <a:xfrm>
            <a:off x="8216900" y="4381500"/>
            <a:ext cx="3136900" cy="1676400"/>
          </a:xfrm>
        </p:spPr>
        <p:txBody>
          <a:bodyPr>
            <a:normAutofit/>
          </a:bodyPr>
          <a:lstStyle>
            <a:lvl1pPr marL="0" indent="0" algn="ctr">
              <a:buFont typeface="Arial" charset="0"/>
              <a:buNone/>
              <a:defRPr sz="2000" b="0" i="0">
                <a:solidFill>
                  <a:schemeClr val="tx1"/>
                </a:solidFill>
                <a:latin typeface="Arial" charset="0"/>
                <a:ea typeface="Arial" charset="0"/>
                <a:cs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11" name="Picture 10"/>
          <p:cNvPicPr>
            <a:picLocks noChangeAspect="1"/>
          </p:cNvPicPr>
          <p:nvPr userDrawn="1"/>
        </p:nvPicPr>
        <p:blipFill>
          <a:blip r:embed="rId2"/>
          <a:stretch>
            <a:fillRect/>
          </a:stretch>
        </p:blipFill>
        <p:spPr>
          <a:xfrm>
            <a:off x="386027" y="6405501"/>
            <a:ext cx="270520" cy="2273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rk Content Column and Chart">
    <p:spTree>
      <p:nvGrpSpPr>
        <p:cNvPr id="1" name=""/>
        <p:cNvGrpSpPr/>
        <p:nvPr/>
      </p:nvGrpSpPr>
      <p:grpSpPr>
        <a:xfrm>
          <a:off x="0" y="0"/>
          <a:ext cx="0" cy="0"/>
          <a:chOff x="0" y="0"/>
          <a:chExt cx="0" cy="0"/>
        </a:xfrm>
      </p:grpSpPr>
      <p:sp>
        <p:nvSpPr>
          <p:cNvPr id="5" name="Rectangle 4"/>
          <p:cNvSpPr/>
          <p:nvPr userDrawn="1"/>
        </p:nvSpPr>
        <p:spPr>
          <a:xfrm>
            <a:off x="0" y="0"/>
            <a:ext cx="460214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6027" y="365125"/>
            <a:ext cx="3834281" cy="1325563"/>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lstStyle>
            <a:lvl1pPr>
              <a:defRPr sz="2000" b="0">
                <a:solidFill>
                  <a:schemeClr val="bg2"/>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10" name="Content Placeholder 2"/>
          <p:cNvSpPr>
            <a:spLocks noGrp="1"/>
          </p:cNvSpPr>
          <p:nvPr>
            <p:ph idx="11"/>
          </p:nvPr>
        </p:nvSpPr>
        <p:spPr>
          <a:xfrm>
            <a:off x="5120476" y="984737"/>
            <a:ext cx="6686337" cy="5192225"/>
          </a:xfrm>
        </p:spPr>
        <p:txBody>
          <a:bodyPr/>
          <a:lstStyle>
            <a:lvl1pPr marL="0" indent="0">
              <a:buNone/>
              <a:defRPr sz="2400">
                <a:solidFill>
                  <a:schemeClr val="tx1"/>
                </a:solidFill>
              </a:defRPr>
            </a:lvl1pPr>
            <a:lvl2pPr>
              <a:defRPr sz="2000">
                <a:solidFill>
                  <a:schemeClr val="tx1">
                    <a:lumMod val="75000"/>
                    <a:lumOff val="25000"/>
                  </a:schemeClr>
                </a:solidFill>
              </a:defRPr>
            </a:lvl2pPr>
            <a:lvl3pPr>
              <a:defRPr sz="1600">
                <a:solidFill>
                  <a:schemeClr val="tx1">
                    <a:lumMod val="75000"/>
                    <a:lumOff val="25000"/>
                  </a:schemeClr>
                </a:solidFill>
              </a:defRPr>
            </a:lvl3pPr>
          </a:lstStyle>
          <a:p>
            <a:pPr lvl="0"/>
            <a:r>
              <a:rPr lang="en-US"/>
              <a:t>Click to edit Master text styles</a:t>
            </a:r>
          </a:p>
        </p:txBody>
      </p:sp>
      <p:pic>
        <p:nvPicPr>
          <p:cNvPr id="6" name="Picture 5"/>
          <p:cNvPicPr>
            <a:picLocks noChangeAspect="1"/>
          </p:cNvPicPr>
          <p:nvPr userDrawn="1"/>
        </p:nvPicPr>
        <p:blipFill>
          <a:blip r:embed="rId2"/>
          <a:stretch>
            <a:fillRect/>
          </a:stretch>
        </p:blipFill>
        <p:spPr>
          <a:xfrm>
            <a:off x="384048" y="6409944"/>
            <a:ext cx="271955" cy="2286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Column and Photo">
    <p:spTree>
      <p:nvGrpSpPr>
        <p:cNvPr id="1" name=""/>
        <p:cNvGrpSpPr/>
        <p:nvPr/>
      </p:nvGrpSpPr>
      <p:grpSpPr>
        <a:xfrm>
          <a:off x="0" y="0"/>
          <a:ext cx="0" cy="0"/>
          <a:chOff x="0" y="0"/>
          <a:chExt cx="0" cy="0"/>
        </a:xfrm>
      </p:grpSpPr>
      <p:sp>
        <p:nvSpPr>
          <p:cNvPr id="2" name="Title 1"/>
          <p:cNvSpPr>
            <a:spLocks noGrp="1"/>
          </p:cNvSpPr>
          <p:nvPr>
            <p:ph type="title"/>
          </p:nvPr>
        </p:nvSpPr>
        <p:spPr>
          <a:xfrm>
            <a:off x="386027" y="365125"/>
            <a:ext cx="3834281" cy="1325563"/>
          </a:xfrm>
        </p:spPr>
        <p:txBody>
          <a:bodyPr>
            <a:normAutofit/>
          </a:bodyPr>
          <a:lstStyle>
            <a:lvl1pPr algn="l">
              <a:defRPr sz="32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86027" y="1825625"/>
            <a:ext cx="3834281" cy="4351338"/>
          </a:xfrm>
        </p:spPr>
        <p:txBody>
          <a:bodyPr>
            <a:normAutofit/>
          </a:bodyPr>
          <a:lstStyle>
            <a:lvl1pPr>
              <a:defRPr sz="2000" b="0">
                <a:solidFill>
                  <a:schemeClr val="tx1"/>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stStyle>
          <a:p>
            <a:pPr lvl="0"/>
            <a:r>
              <a:rPr lang="en-US"/>
              <a:t>Click to edit Master text styles</a:t>
            </a:r>
          </a:p>
        </p:txBody>
      </p:sp>
      <p:sp>
        <p:nvSpPr>
          <p:cNvPr id="8" name="Picture Placeholder 2"/>
          <p:cNvSpPr>
            <a:spLocks noGrp="1" noChangeAspect="1"/>
          </p:cNvSpPr>
          <p:nvPr>
            <p:ph type="pic" idx="12"/>
          </p:nvPr>
        </p:nvSpPr>
        <p:spPr>
          <a:xfrm>
            <a:off x="4602145" y="0"/>
            <a:ext cx="758985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14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183117"/>
            <a:ext cx="10515600" cy="1402038"/>
          </a:xfrm>
        </p:spPr>
        <p:txBody>
          <a:bodyPr/>
          <a:lstStyle>
            <a:lvl1pPr marL="0" indent="0" algn="ctr">
              <a:buNone/>
              <a:defRPr sz="24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7" name="TextBox 6"/>
          <p:cNvSpPr txBox="1"/>
          <p:nvPr userDrawn="1"/>
        </p:nvSpPr>
        <p:spPr>
          <a:xfrm>
            <a:off x="8674100" y="927100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694" b="21563"/>
          <a:stretch/>
        </p:blipFill>
        <p:spPr>
          <a:xfrm>
            <a:off x="-1" y="0"/>
            <a:ext cx="12201165" cy="6146801"/>
          </a:xfrm>
          <a:prstGeom prst="rect">
            <a:avLst/>
          </a:prstGeom>
          <a:ln>
            <a:noFill/>
          </a:ln>
        </p:spPr>
      </p:pic>
      <p:sp>
        <p:nvSpPr>
          <p:cNvPr id="10" name="Title 1"/>
          <p:cNvSpPr>
            <a:spLocks noGrp="1"/>
          </p:cNvSpPr>
          <p:nvPr>
            <p:ph type="title"/>
          </p:nvPr>
        </p:nvSpPr>
        <p:spPr>
          <a:xfrm>
            <a:off x="831850" y="1205243"/>
            <a:ext cx="10515600" cy="2852737"/>
          </a:xfrm>
        </p:spPr>
        <p:txBody>
          <a:bodyPr anchor="ctr"/>
          <a:lstStyle>
            <a:lvl1pPr>
              <a:defRPr sz="5400" b="0">
                <a:solidFill>
                  <a:schemeClr val="bg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5092699"/>
            <a:ext cx="10515600" cy="492455"/>
          </a:xfrm>
        </p:spPr>
        <p:txBody>
          <a:bodyPr>
            <a:normAutofit/>
          </a:bodyPr>
          <a:lstStyle>
            <a:lvl1pPr marL="0" indent="0" algn="ctr">
              <a:buNone/>
              <a:defRPr sz="2000" b="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5806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4" name="Picture 3"/>
          <p:cNvPicPr>
            <a:picLocks noChangeAspect="1"/>
          </p:cNvPicPr>
          <p:nvPr userDrawn="1"/>
        </p:nvPicPr>
        <p:blipFill>
          <a:blip r:embed="rId13"/>
          <a:stretch>
            <a:fillRect/>
          </a:stretch>
        </p:blipFill>
        <p:spPr>
          <a:xfrm>
            <a:off x="386027" y="6405501"/>
            <a:ext cx="270520" cy="227394"/>
          </a:xfrm>
          <a:prstGeom prst="rect">
            <a:avLst/>
          </a:prstGeom>
        </p:spPr>
      </p:pic>
    </p:spTree>
    <p:extLst>
      <p:ext uri="{BB962C8B-B14F-4D97-AF65-F5344CB8AC3E}">
        <p14:creationId xmlns:p14="http://schemas.microsoft.com/office/powerpoint/2010/main" val="2862174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6" r:id="rId4"/>
    <p:sldLayoutId id="2147483684" r:id="rId5"/>
    <p:sldLayoutId id="2147483687" r:id="rId6"/>
    <p:sldLayoutId id="2147483685" r:id="rId7"/>
    <p:sldLayoutId id="2147483675" r:id="rId8"/>
    <p:sldLayoutId id="2147483688" r:id="rId9"/>
    <p:sldLayoutId id="2147483689" r:id="rId10"/>
    <p:sldLayoutId id="2147483690" r:id="rId11"/>
  </p:sldLayoutIdLst>
  <p:txStyles>
    <p:titleStyle>
      <a:lvl1pPr algn="ctr" defTabSz="914400" rtl="0" eaLnBrk="1" latinLnBrk="0" hangingPunct="1">
        <a:lnSpc>
          <a:spcPct val="90000"/>
        </a:lnSpc>
        <a:spcBef>
          <a:spcPct val="0"/>
        </a:spcBef>
        <a:buNone/>
        <a:defRPr sz="3600" b="0" kern="1200" spc="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lumMod val="65000"/>
              <a:lumOff val="3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lumMod val="65000"/>
              <a:lumOff val="3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CSC 3430</a:t>
            </a:r>
          </a:p>
        </p:txBody>
      </p:sp>
      <p:sp>
        <p:nvSpPr>
          <p:cNvPr id="3" name="Subtitle 2"/>
          <p:cNvSpPr>
            <a:spLocks noGrp="1"/>
          </p:cNvSpPr>
          <p:nvPr>
            <p:ph type="subTitle" idx="1"/>
          </p:nvPr>
        </p:nvSpPr>
        <p:spPr/>
        <p:txBody>
          <a:bodyPr/>
          <a:lstStyle/>
          <a:p>
            <a:r>
              <a:rPr lang="en-US" dirty="0"/>
              <a:t>Term Project</a:t>
            </a:r>
          </a:p>
        </p:txBody>
      </p:sp>
    </p:spTree>
    <p:extLst>
      <p:ext uri="{BB962C8B-B14F-4D97-AF65-F5344CB8AC3E}">
        <p14:creationId xmlns:p14="http://schemas.microsoft.com/office/powerpoint/2010/main" val="1293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9808-17BA-6C41-870B-ED5B925BF723}"/>
              </a:ext>
            </a:extLst>
          </p:cNvPr>
          <p:cNvSpPr>
            <a:spLocks noGrp="1"/>
          </p:cNvSpPr>
          <p:nvPr>
            <p:ph type="title"/>
          </p:nvPr>
        </p:nvSpPr>
        <p:spPr/>
        <p:txBody>
          <a:bodyPr/>
          <a:lstStyle/>
          <a:p>
            <a:r>
              <a:rPr lang="en-US" dirty="0"/>
              <a:t>Something to think about</a:t>
            </a:r>
          </a:p>
        </p:txBody>
      </p:sp>
      <p:sp>
        <p:nvSpPr>
          <p:cNvPr id="3" name="Content Placeholder 2">
            <a:extLst>
              <a:ext uri="{FF2B5EF4-FFF2-40B4-BE49-F238E27FC236}">
                <a16:creationId xmlns:a16="http://schemas.microsoft.com/office/drawing/2014/main" id="{4FA6DDA0-B838-8545-BB78-DB7870C71AC0}"/>
              </a:ext>
            </a:extLst>
          </p:cNvPr>
          <p:cNvSpPr>
            <a:spLocks noGrp="1"/>
          </p:cNvSpPr>
          <p:nvPr>
            <p:ph idx="1"/>
          </p:nvPr>
        </p:nvSpPr>
        <p:spPr/>
        <p:txBody>
          <a:bodyPr/>
          <a:lstStyle/>
          <a:p>
            <a:r>
              <a:rPr lang="en-US" dirty="0"/>
              <a:t>Given a list of n people with a size of small groups m, what is minimum number of iterations necessary to accomplish the goal of everybody visiting everybody's house?</a:t>
            </a:r>
          </a:p>
          <a:p>
            <a:r>
              <a:rPr lang="en-US" dirty="0"/>
              <a:t>What is the time complexity of such algorithm?</a:t>
            </a:r>
          </a:p>
        </p:txBody>
      </p:sp>
    </p:spTree>
    <p:extLst>
      <p:ext uri="{BB962C8B-B14F-4D97-AF65-F5344CB8AC3E}">
        <p14:creationId xmlns:p14="http://schemas.microsoft.com/office/powerpoint/2010/main" val="214266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C5A2-B411-F546-AE82-FFD0A75FD37A}"/>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C7190234-A896-8548-A14B-B6593365AB17}"/>
              </a:ext>
            </a:extLst>
          </p:cNvPr>
          <p:cNvSpPr>
            <a:spLocks noGrp="1"/>
          </p:cNvSpPr>
          <p:nvPr>
            <p:ph idx="1"/>
          </p:nvPr>
        </p:nvSpPr>
        <p:spPr>
          <a:xfrm>
            <a:off x="838200" y="1825624"/>
            <a:ext cx="10515600" cy="4745997"/>
          </a:xfrm>
        </p:spPr>
        <p:txBody>
          <a:bodyPr>
            <a:normAutofit fontScale="92500" lnSpcReduction="10000"/>
          </a:bodyPr>
          <a:lstStyle/>
          <a:p>
            <a:r>
              <a:rPr lang="en-US" dirty="0"/>
              <a:t>Three text files, one with 16 names, one with 29 names, one with 34 names. Include some married couples in all three files. Married couples should be in a single line separated by commas, then each name on its own line.</a:t>
            </a:r>
          </a:p>
          <a:p>
            <a:r>
              <a:rPr lang="en-US" dirty="0"/>
              <a:t>A </a:t>
            </a:r>
            <a:r>
              <a:rPr lang="en-US" dirty="0" err="1"/>
              <a:t>README.md</a:t>
            </a:r>
            <a:r>
              <a:rPr lang="en-US" dirty="0"/>
              <a:t> file with the instructions on how to run your program</a:t>
            </a:r>
          </a:p>
          <a:p>
            <a:r>
              <a:rPr lang="en-US" dirty="0"/>
              <a:t>The source code of your program</a:t>
            </a:r>
          </a:p>
          <a:p>
            <a:r>
              <a:rPr lang="en-US" dirty="0"/>
              <a:t>If your program is in Java, include the JAR file with the necessary lib files. If your program is in Python include the Requirements file.</a:t>
            </a:r>
          </a:p>
          <a:p>
            <a:r>
              <a:rPr lang="en-US" dirty="0"/>
              <a:t>A document (Inside the README) with </a:t>
            </a:r>
            <a:r>
              <a:rPr lang="en-US"/>
              <a:t>500 words discussing</a:t>
            </a:r>
            <a:r>
              <a:rPr lang="en-US" dirty="0"/>
              <a:t>: How to find the set of sets of teams in the minimum amount of iterations, the time complexity of that algorithm, the time complexity of your algorithm, and the difficulties you faced during this assignment and how you prevailed. Add screenshots of your program running, and add the set of sets for each file.</a:t>
            </a:r>
          </a:p>
          <a:p>
            <a:r>
              <a:rPr lang="en-US" dirty="0"/>
              <a:t>A link to a YouTube video showing your program running with an explanation of the steps that you are taking</a:t>
            </a:r>
          </a:p>
        </p:txBody>
      </p:sp>
    </p:spTree>
    <p:extLst>
      <p:ext uri="{BB962C8B-B14F-4D97-AF65-F5344CB8AC3E}">
        <p14:creationId xmlns:p14="http://schemas.microsoft.com/office/powerpoint/2010/main" val="283413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Characteristics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It is a Programming Project</a:t>
            </a:r>
          </a:p>
          <a:p>
            <a:pPr marL="342900" indent="-342900">
              <a:buFont typeface="Arial" panose="020B0604020202020204" pitchFamily="34" charset="0"/>
              <a:buChar char="•"/>
            </a:pPr>
            <a:r>
              <a:rPr lang="en-US" dirty="0"/>
              <a:t>You are allowed to use a third party library</a:t>
            </a:r>
          </a:p>
          <a:p>
            <a:pPr marL="342900" indent="-342900">
              <a:buFont typeface="Arial" panose="020B0604020202020204" pitchFamily="34" charset="0"/>
              <a:buChar char="•"/>
            </a:pPr>
            <a:r>
              <a:rPr lang="en-US" dirty="0"/>
              <a:t>You may choose your programming language between Java and Python</a:t>
            </a:r>
          </a:p>
          <a:p>
            <a:pPr marL="342900" indent="-342900">
              <a:buFont typeface="Arial" panose="020B0604020202020204" pitchFamily="34" charset="0"/>
              <a:buChar char="•"/>
            </a:pPr>
            <a:r>
              <a:rPr lang="en-US" dirty="0"/>
              <a:t>Extra credit if you animate the graph drawing as the algorithm process the members</a:t>
            </a:r>
          </a:p>
          <a:p>
            <a:pPr marL="342900" indent="-342900">
              <a:buFont typeface="Arial" panose="020B0604020202020204" pitchFamily="34" charset="0"/>
              <a:buChar char="•"/>
            </a:pPr>
            <a:r>
              <a:rPr lang="en-US" dirty="0"/>
              <a:t>You will need to write a report</a:t>
            </a:r>
          </a:p>
          <a:p>
            <a:pPr marL="342900" indent="-342900">
              <a:buFont typeface="Arial" panose="020B0604020202020204" pitchFamily="34" charset="0"/>
              <a:buChar char="•"/>
            </a:pPr>
            <a:r>
              <a:rPr lang="en-US" dirty="0"/>
              <a:t>It is a team activity (2 people per team)</a:t>
            </a:r>
          </a:p>
          <a:p>
            <a:pPr marL="342900" indent="-342900">
              <a:buFont typeface="Arial" panose="020B0604020202020204" pitchFamily="34" charset="0"/>
              <a:buChar char="•"/>
            </a:pPr>
            <a:r>
              <a:rPr lang="en-US" dirty="0"/>
              <a:t>There will be peer evaluation</a:t>
            </a:r>
          </a:p>
          <a:p>
            <a:pPr marL="342900" indent="-342900">
              <a:buFont typeface="Arial" panose="020B0604020202020204" pitchFamily="34" charset="0"/>
              <a:buChar char="•"/>
            </a:pPr>
            <a:r>
              <a:rPr lang="en-US" dirty="0"/>
              <a:t>You are expected to use GitHub for this assignment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6665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925E-6891-1F4D-B83D-18708CC5D3A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FE79489-E304-F244-BBE1-51C54D4DD0CC}"/>
              </a:ext>
            </a:extLst>
          </p:cNvPr>
          <p:cNvSpPr>
            <a:spLocks noGrp="1"/>
          </p:cNvSpPr>
          <p:nvPr>
            <p:ph idx="1"/>
          </p:nvPr>
        </p:nvSpPr>
        <p:spPr/>
        <p:txBody>
          <a:bodyPr/>
          <a:lstStyle/>
          <a:p>
            <a:pPr marL="342900" indent="-342900">
              <a:buFont typeface="Arial" panose="020B0604020202020204" pitchFamily="34" charset="0"/>
              <a:buChar char="•"/>
            </a:pPr>
            <a:r>
              <a:rPr lang="en-US" dirty="0"/>
              <a:t>Practice using third party libraries</a:t>
            </a:r>
          </a:p>
          <a:p>
            <a:pPr marL="342900" indent="-342900">
              <a:buFont typeface="Arial" panose="020B0604020202020204" pitchFamily="34" charset="0"/>
              <a:buChar char="•"/>
            </a:pPr>
            <a:r>
              <a:rPr lang="en-US" dirty="0"/>
              <a:t>Apply your knowledge about graphs for the solution of a real world problem</a:t>
            </a:r>
          </a:p>
          <a:p>
            <a:pPr marL="342900" indent="-342900">
              <a:buFont typeface="Arial" panose="020B0604020202020204" pitchFamily="34" charset="0"/>
              <a:buChar char="•"/>
            </a:pPr>
            <a:r>
              <a:rPr lang="en-US" dirty="0"/>
              <a:t>Apply your knowledge about Time Complexity</a:t>
            </a:r>
          </a:p>
          <a:p>
            <a:pPr marL="342900" indent="-342900">
              <a:buFont typeface="Arial" panose="020B0604020202020204" pitchFamily="34" charset="0"/>
              <a:buChar char="•"/>
            </a:pPr>
            <a:r>
              <a:rPr lang="en-US" dirty="0"/>
              <a:t>Reflect on the difficulties and how you surmounted them</a:t>
            </a:r>
          </a:p>
        </p:txBody>
      </p:sp>
    </p:spTree>
    <p:extLst>
      <p:ext uri="{BB962C8B-B14F-4D97-AF65-F5344CB8AC3E}">
        <p14:creationId xmlns:p14="http://schemas.microsoft.com/office/powerpoint/2010/main" val="47734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D41-30E8-3B4E-8067-677F988915EB}"/>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53D070BA-5C13-C344-A55C-234D3F099B83}"/>
              </a:ext>
            </a:extLst>
          </p:cNvPr>
          <p:cNvSpPr>
            <a:spLocks noGrp="1"/>
          </p:cNvSpPr>
          <p:nvPr>
            <p:ph idx="1"/>
          </p:nvPr>
        </p:nvSpPr>
        <p:spPr/>
        <p:txBody>
          <a:bodyPr/>
          <a:lstStyle/>
          <a:p>
            <a:r>
              <a:rPr lang="en-US" dirty="0"/>
              <a:t>There is a church where a community of people attend. This community studies the bible and to do so they form small groups to study specific topics to allow for in depth meditation and sharing between the members. One of the goals of the main community is that every member gets to know every other member, and that every one gets to go to everyone’s home. The small group meetings happen in the house of the host.</a:t>
            </a:r>
          </a:p>
          <a:p>
            <a:r>
              <a:rPr lang="en-US" dirty="0"/>
              <a:t>Your goal is to design and develop a program that will read the list of people and the desired size of small groups.</a:t>
            </a:r>
          </a:p>
          <a:p>
            <a:r>
              <a:rPr lang="en-US" dirty="0"/>
              <a:t>There is one additional issue to consider: married couples always go together.</a:t>
            </a:r>
          </a:p>
        </p:txBody>
      </p:sp>
    </p:spTree>
    <p:extLst>
      <p:ext uri="{BB962C8B-B14F-4D97-AF65-F5344CB8AC3E}">
        <p14:creationId xmlns:p14="http://schemas.microsoft.com/office/powerpoint/2010/main" val="39665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lstStyle/>
          <a:p>
            <a:r>
              <a:rPr lang="en-US" dirty="0"/>
              <a:t>John + Ann, Peter + Melissa, George, Lisa, Jenny, Alma, Jerry, James, Albert, Jack, Jill, Jaimie, July, Karl, Hector, Kathy, Bert, Homer, Jean, Joan, </a:t>
            </a:r>
            <a:r>
              <a:rPr lang="en-US" dirty="0" err="1"/>
              <a:t>Geordi</a:t>
            </a:r>
            <a:r>
              <a:rPr lang="en-US" dirty="0"/>
              <a:t>, Scott, Ivan, Yi-Ran, Abdul, Italo</a:t>
            </a:r>
          </a:p>
          <a:p>
            <a:endParaRPr lang="en-US" dirty="0"/>
          </a:p>
          <a:p>
            <a:r>
              <a:rPr lang="en-US" dirty="0"/>
              <a:t>Say, the small group size is 4.</a:t>
            </a:r>
          </a:p>
          <a:p>
            <a:r>
              <a:rPr lang="en-US" dirty="0"/>
              <a:t>The first iteration is easy</a:t>
            </a:r>
          </a:p>
        </p:txBody>
      </p:sp>
    </p:spTree>
    <p:extLst>
      <p:ext uri="{BB962C8B-B14F-4D97-AF65-F5344CB8AC3E}">
        <p14:creationId xmlns:p14="http://schemas.microsoft.com/office/powerpoint/2010/main" val="113188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normAutofit lnSpcReduction="10000"/>
          </a:bodyPr>
          <a:lstStyle/>
          <a:p>
            <a:r>
              <a:rPr lang="en-US" dirty="0"/>
              <a:t>John + Ann, Peter + Melissa, George, Lisa, Jenny, Alma, Jerry, James, Albert, Jack, Jill, Jaimie, July, Karl, Hector, Kathy, Bert, Homer, Jean, Joan, </a:t>
            </a:r>
            <a:r>
              <a:rPr lang="en-US" dirty="0" err="1"/>
              <a:t>Geordi</a:t>
            </a:r>
            <a:r>
              <a:rPr lang="en-US" dirty="0"/>
              <a:t>, Scott, Ivan, Yi-Ran, Abdul, Italo, Mark</a:t>
            </a:r>
          </a:p>
          <a:p>
            <a:endParaRPr lang="en-US" dirty="0"/>
          </a:p>
          <a:p>
            <a:r>
              <a:rPr lang="en-US" dirty="0"/>
              <a:t>G1,1: John + Ann, Peter + Melissa</a:t>
            </a:r>
          </a:p>
          <a:p>
            <a:r>
              <a:rPr lang="en-US" dirty="0"/>
              <a:t>G1,2: George, Lisa, Jenny, Alma</a:t>
            </a:r>
          </a:p>
          <a:p>
            <a:r>
              <a:rPr lang="en-US" dirty="0"/>
              <a:t>G1,3: Jerry, James, Albert, Jack</a:t>
            </a:r>
          </a:p>
          <a:p>
            <a:r>
              <a:rPr lang="en-US" dirty="0"/>
              <a:t>G1,4: Jill, Jaimie, July, Karl</a:t>
            </a:r>
          </a:p>
          <a:p>
            <a:r>
              <a:rPr lang="en-US" dirty="0"/>
              <a:t>G1,5: Hector, Kathy, Bert, Homer</a:t>
            </a:r>
          </a:p>
          <a:p>
            <a:r>
              <a:rPr lang="en-US" dirty="0"/>
              <a:t>G1,6: Jean, Joan, </a:t>
            </a:r>
            <a:r>
              <a:rPr lang="en-US" dirty="0" err="1"/>
              <a:t>Geordi</a:t>
            </a:r>
            <a:r>
              <a:rPr lang="en-US" dirty="0"/>
              <a:t>, Scott</a:t>
            </a:r>
          </a:p>
          <a:p>
            <a:r>
              <a:rPr lang="en-US" dirty="0"/>
              <a:t>G1,7: Ivan, Yi-Ran, Abdul, Italo, </a:t>
            </a:r>
            <a:r>
              <a:rPr lang="en-US" dirty="0">
                <a:solidFill>
                  <a:srgbClr val="FF0000"/>
                </a:solidFill>
              </a:rPr>
              <a:t>Mark</a:t>
            </a:r>
          </a:p>
        </p:txBody>
      </p:sp>
      <p:sp>
        <p:nvSpPr>
          <p:cNvPr id="4" name="Folded Corner 3">
            <a:extLst>
              <a:ext uri="{FF2B5EF4-FFF2-40B4-BE49-F238E27FC236}">
                <a16:creationId xmlns:a16="http://schemas.microsoft.com/office/drawing/2014/main" id="{99F48788-0806-9645-A055-8FAAAA047D81}"/>
              </a:ext>
            </a:extLst>
          </p:cNvPr>
          <p:cNvSpPr/>
          <p:nvPr/>
        </p:nvSpPr>
        <p:spPr>
          <a:xfrm>
            <a:off x="7596554" y="3429000"/>
            <a:ext cx="3024554" cy="74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First Iteration</a:t>
            </a:r>
          </a:p>
        </p:txBody>
      </p:sp>
      <p:sp>
        <p:nvSpPr>
          <p:cNvPr id="5" name="Rounded Rectangle 4">
            <a:extLst>
              <a:ext uri="{FF2B5EF4-FFF2-40B4-BE49-F238E27FC236}">
                <a16:creationId xmlns:a16="http://schemas.microsoft.com/office/drawing/2014/main" id="{F9D19DFE-A16A-874A-90E2-E51DFA3D36B4}"/>
              </a:ext>
            </a:extLst>
          </p:cNvPr>
          <p:cNvSpPr/>
          <p:nvPr/>
        </p:nvSpPr>
        <p:spPr>
          <a:xfrm>
            <a:off x="7596554" y="4381081"/>
            <a:ext cx="3024554" cy="232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Note: since the list is not a multiple of 4, one person needs to be ”added” to the last group. If there was another person, then G1,6 and G1,7 would have an extra person</a:t>
            </a:r>
          </a:p>
        </p:txBody>
      </p:sp>
    </p:spTree>
    <p:extLst>
      <p:ext uri="{BB962C8B-B14F-4D97-AF65-F5344CB8AC3E}">
        <p14:creationId xmlns:p14="http://schemas.microsoft.com/office/powerpoint/2010/main" val="183125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normAutofit lnSpcReduction="10000"/>
          </a:bodyPr>
          <a:lstStyle/>
          <a:p>
            <a:r>
              <a:rPr lang="en-US" dirty="0"/>
              <a:t>John + Ann, Peter + Melissa, George, Lisa, Jenny, Alma, Jerry, James, Albert, Jack, Jill, Jaimie, July, Karl, Hector, Kathy, Bert, Homer, Jean, Joan, </a:t>
            </a:r>
            <a:r>
              <a:rPr lang="en-US" dirty="0" err="1"/>
              <a:t>Geordi</a:t>
            </a:r>
            <a:r>
              <a:rPr lang="en-US" dirty="0"/>
              <a:t>, Scott, Ivan, Yi-Ran, Abdul, Italo, Mark</a:t>
            </a:r>
          </a:p>
          <a:p>
            <a:endParaRPr lang="en-US" dirty="0"/>
          </a:p>
          <a:p>
            <a:r>
              <a:rPr lang="en-US" dirty="0"/>
              <a:t>G1,1: </a:t>
            </a:r>
            <a:r>
              <a:rPr lang="en-US" dirty="0">
                <a:solidFill>
                  <a:srgbClr val="00B050"/>
                </a:solidFill>
              </a:rPr>
              <a:t>John + Ann</a:t>
            </a:r>
            <a:r>
              <a:rPr lang="en-US" dirty="0"/>
              <a:t>, Peter + Melissa</a:t>
            </a:r>
          </a:p>
          <a:p>
            <a:r>
              <a:rPr lang="en-US" dirty="0"/>
              <a:t>G1,2: </a:t>
            </a:r>
            <a:r>
              <a:rPr lang="en-US" dirty="0">
                <a:solidFill>
                  <a:srgbClr val="00B050"/>
                </a:solidFill>
              </a:rPr>
              <a:t>George</a:t>
            </a:r>
            <a:r>
              <a:rPr lang="en-US" dirty="0"/>
              <a:t>, Lisa, Jenny, Alma</a:t>
            </a:r>
          </a:p>
          <a:p>
            <a:r>
              <a:rPr lang="en-US" dirty="0"/>
              <a:t>G1,3: </a:t>
            </a:r>
            <a:r>
              <a:rPr lang="en-US" dirty="0">
                <a:solidFill>
                  <a:srgbClr val="00B050"/>
                </a:solidFill>
              </a:rPr>
              <a:t>Jerry</a:t>
            </a:r>
            <a:r>
              <a:rPr lang="en-US" dirty="0"/>
              <a:t>, James, Albert, Jack</a:t>
            </a:r>
          </a:p>
          <a:p>
            <a:r>
              <a:rPr lang="en-US" dirty="0"/>
              <a:t>G1,4: </a:t>
            </a:r>
            <a:r>
              <a:rPr lang="en-US" dirty="0">
                <a:solidFill>
                  <a:srgbClr val="00B050"/>
                </a:solidFill>
              </a:rPr>
              <a:t>Jill</a:t>
            </a:r>
            <a:r>
              <a:rPr lang="en-US" dirty="0"/>
              <a:t>, Jaimie, July, Karl</a:t>
            </a:r>
          </a:p>
          <a:p>
            <a:r>
              <a:rPr lang="en-US" dirty="0"/>
              <a:t>G1,5: </a:t>
            </a:r>
            <a:r>
              <a:rPr lang="en-US" dirty="0">
                <a:solidFill>
                  <a:srgbClr val="00B050"/>
                </a:solidFill>
              </a:rPr>
              <a:t>Hector</a:t>
            </a:r>
            <a:r>
              <a:rPr lang="en-US" dirty="0"/>
              <a:t>, Kathy, Bert, Homer</a:t>
            </a:r>
          </a:p>
          <a:p>
            <a:r>
              <a:rPr lang="en-US" dirty="0"/>
              <a:t>G1,6: </a:t>
            </a:r>
            <a:r>
              <a:rPr lang="en-US" dirty="0">
                <a:solidFill>
                  <a:srgbClr val="00B050"/>
                </a:solidFill>
              </a:rPr>
              <a:t>Jean</a:t>
            </a:r>
            <a:r>
              <a:rPr lang="en-US" dirty="0"/>
              <a:t>, Joan, </a:t>
            </a:r>
            <a:r>
              <a:rPr lang="en-US" dirty="0" err="1"/>
              <a:t>Geordi</a:t>
            </a:r>
            <a:r>
              <a:rPr lang="en-US" dirty="0"/>
              <a:t>, Scott</a:t>
            </a:r>
          </a:p>
          <a:p>
            <a:r>
              <a:rPr lang="en-US" dirty="0"/>
              <a:t>G1,7: </a:t>
            </a:r>
            <a:r>
              <a:rPr lang="en-US" dirty="0">
                <a:solidFill>
                  <a:srgbClr val="00B050"/>
                </a:solidFill>
              </a:rPr>
              <a:t>Ivan</a:t>
            </a:r>
            <a:r>
              <a:rPr lang="en-US" dirty="0"/>
              <a:t>, Yi-Ran, Abdul, Italo, </a:t>
            </a:r>
            <a:r>
              <a:rPr lang="en-US" dirty="0">
                <a:solidFill>
                  <a:srgbClr val="FF0000"/>
                </a:solidFill>
              </a:rPr>
              <a:t>Mark</a:t>
            </a:r>
          </a:p>
        </p:txBody>
      </p:sp>
      <p:sp>
        <p:nvSpPr>
          <p:cNvPr id="4" name="Folded Corner 3">
            <a:extLst>
              <a:ext uri="{FF2B5EF4-FFF2-40B4-BE49-F238E27FC236}">
                <a16:creationId xmlns:a16="http://schemas.microsoft.com/office/drawing/2014/main" id="{99F48788-0806-9645-A055-8FAAAA047D81}"/>
              </a:ext>
            </a:extLst>
          </p:cNvPr>
          <p:cNvSpPr/>
          <p:nvPr/>
        </p:nvSpPr>
        <p:spPr>
          <a:xfrm>
            <a:off x="7596554" y="3058467"/>
            <a:ext cx="3024554" cy="74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First Iteration</a:t>
            </a:r>
          </a:p>
        </p:txBody>
      </p:sp>
      <p:sp>
        <p:nvSpPr>
          <p:cNvPr id="5" name="Rounded Rectangle 4">
            <a:extLst>
              <a:ext uri="{FF2B5EF4-FFF2-40B4-BE49-F238E27FC236}">
                <a16:creationId xmlns:a16="http://schemas.microsoft.com/office/drawing/2014/main" id="{F9D19DFE-A16A-874A-90E2-E51DFA3D36B4}"/>
              </a:ext>
            </a:extLst>
          </p:cNvPr>
          <p:cNvSpPr/>
          <p:nvPr/>
        </p:nvSpPr>
        <p:spPr>
          <a:xfrm>
            <a:off x="7596554" y="3898760"/>
            <a:ext cx="3024554" cy="2803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Note: since the list is not a multiple of 4, one person needs to be ”added” to the last group. If there was another person, then G1,6 and G1,7 would have an extra person.</a:t>
            </a:r>
          </a:p>
          <a:p>
            <a:r>
              <a:rPr lang="en-US" dirty="0"/>
              <a:t>The </a:t>
            </a:r>
            <a:r>
              <a:rPr lang="en-US" dirty="0">
                <a:solidFill>
                  <a:srgbClr val="00B050"/>
                </a:solidFill>
              </a:rPr>
              <a:t>green</a:t>
            </a:r>
            <a:r>
              <a:rPr lang="en-US" dirty="0"/>
              <a:t> name is the host</a:t>
            </a:r>
          </a:p>
        </p:txBody>
      </p:sp>
    </p:spTree>
    <p:extLst>
      <p:ext uri="{BB962C8B-B14F-4D97-AF65-F5344CB8AC3E}">
        <p14:creationId xmlns:p14="http://schemas.microsoft.com/office/powerpoint/2010/main" val="13058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0D23-A37E-6D40-96C3-189DBBDA366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37F32D-788F-EA45-9BB9-77B39629C89E}"/>
              </a:ext>
            </a:extLst>
          </p:cNvPr>
          <p:cNvSpPr>
            <a:spLocks noGrp="1"/>
          </p:cNvSpPr>
          <p:nvPr>
            <p:ph idx="1"/>
          </p:nvPr>
        </p:nvSpPr>
        <p:spPr/>
        <p:txBody>
          <a:bodyPr>
            <a:normAutofit lnSpcReduction="10000"/>
          </a:bodyPr>
          <a:lstStyle/>
          <a:p>
            <a:r>
              <a:rPr lang="en-US" dirty="0"/>
              <a:t>John + Ann, Peter + Melissa, George, Lisa, Jenny, Alma, Jerry, James, Albert, Jack, Jill, Jaimie, July, Karl, Hector, Kathy, Bert, Homer, Jean, Joan, </a:t>
            </a:r>
            <a:r>
              <a:rPr lang="en-US" dirty="0" err="1"/>
              <a:t>Geordi</a:t>
            </a:r>
            <a:r>
              <a:rPr lang="en-US" dirty="0"/>
              <a:t>, Scott, Ivan, Yi-Ran, Abdul, Italo, Mark</a:t>
            </a:r>
          </a:p>
          <a:p>
            <a:endParaRPr lang="en-US" dirty="0"/>
          </a:p>
          <a:p>
            <a:r>
              <a:rPr lang="en-US" dirty="0"/>
              <a:t>G2,1: John + Ann, </a:t>
            </a:r>
            <a:r>
              <a:rPr lang="en-US" dirty="0">
                <a:solidFill>
                  <a:srgbClr val="00B050"/>
                </a:solidFill>
              </a:rPr>
              <a:t>Jenny</a:t>
            </a:r>
            <a:r>
              <a:rPr lang="en-US" dirty="0"/>
              <a:t>, Italo</a:t>
            </a:r>
          </a:p>
          <a:p>
            <a:r>
              <a:rPr lang="en-US" dirty="0"/>
              <a:t>G2,2: Peter + Melissa, Lisa, </a:t>
            </a:r>
            <a:r>
              <a:rPr lang="en-US" dirty="0">
                <a:solidFill>
                  <a:srgbClr val="00B050"/>
                </a:solidFill>
              </a:rPr>
              <a:t>Alma</a:t>
            </a:r>
          </a:p>
          <a:p>
            <a:r>
              <a:rPr lang="en-US" dirty="0"/>
              <a:t>G2,3: Jerry, Jack , </a:t>
            </a:r>
            <a:r>
              <a:rPr lang="en-US" dirty="0">
                <a:solidFill>
                  <a:srgbClr val="00B050"/>
                </a:solidFill>
              </a:rPr>
              <a:t>Karl</a:t>
            </a:r>
            <a:r>
              <a:rPr lang="en-US" dirty="0"/>
              <a:t>, George,</a:t>
            </a:r>
          </a:p>
          <a:p>
            <a:r>
              <a:rPr lang="en-US" dirty="0"/>
              <a:t>G2,4: Jill, </a:t>
            </a:r>
            <a:r>
              <a:rPr lang="en-US" dirty="0">
                <a:solidFill>
                  <a:srgbClr val="00B050"/>
                </a:solidFill>
              </a:rPr>
              <a:t>Joan</a:t>
            </a:r>
            <a:r>
              <a:rPr lang="en-US" dirty="0"/>
              <a:t> , Albert , James</a:t>
            </a:r>
          </a:p>
          <a:p>
            <a:r>
              <a:rPr lang="en-US" dirty="0"/>
              <a:t>G2,5: Hector, </a:t>
            </a:r>
            <a:r>
              <a:rPr lang="en-US" dirty="0">
                <a:solidFill>
                  <a:srgbClr val="00B050"/>
                </a:solidFill>
              </a:rPr>
              <a:t>Kathy</a:t>
            </a:r>
            <a:r>
              <a:rPr lang="en-US" dirty="0"/>
              <a:t>, Bert, Homer</a:t>
            </a:r>
          </a:p>
          <a:p>
            <a:r>
              <a:rPr lang="en-US" dirty="0"/>
              <a:t>G2,6: Jean, </a:t>
            </a:r>
            <a:r>
              <a:rPr lang="en-US" dirty="0" err="1"/>
              <a:t>Geordi</a:t>
            </a:r>
            <a:r>
              <a:rPr lang="en-US" dirty="0"/>
              <a:t>, </a:t>
            </a:r>
            <a:r>
              <a:rPr lang="en-US" dirty="0">
                <a:solidFill>
                  <a:srgbClr val="00B050"/>
                </a:solidFill>
              </a:rPr>
              <a:t>Scott</a:t>
            </a:r>
            <a:r>
              <a:rPr lang="en-US" dirty="0"/>
              <a:t> , Jaimie</a:t>
            </a:r>
          </a:p>
          <a:p>
            <a:r>
              <a:rPr lang="en-US" dirty="0"/>
              <a:t>G2,7: Ivan, </a:t>
            </a:r>
            <a:r>
              <a:rPr lang="en-US" dirty="0">
                <a:solidFill>
                  <a:srgbClr val="00B050"/>
                </a:solidFill>
              </a:rPr>
              <a:t>Yi-Ran</a:t>
            </a:r>
            <a:r>
              <a:rPr lang="en-US" dirty="0"/>
              <a:t>, Abdul, Mark, July</a:t>
            </a:r>
          </a:p>
        </p:txBody>
      </p:sp>
      <p:sp>
        <p:nvSpPr>
          <p:cNvPr id="4" name="Folded Corner 3">
            <a:extLst>
              <a:ext uri="{FF2B5EF4-FFF2-40B4-BE49-F238E27FC236}">
                <a16:creationId xmlns:a16="http://schemas.microsoft.com/office/drawing/2014/main" id="{99F48788-0806-9645-A055-8FAAAA047D81}"/>
              </a:ext>
            </a:extLst>
          </p:cNvPr>
          <p:cNvSpPr/>
          <p:nvPr/>
        </p:nvSpPr>
        <p:spPr>
          <a:xfrm>
            <a:off x="7596554" y="3058467"/>
            <a:ext cx="3024554" cy="741066"/>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Second Iteration</a:t>
            </a:r>
          </a:p>
        </p:txBody>
      </p:sp>
      <p:sp>
        <p:nvSpPr>
          <p:cNvPr id="5" name="Rounded Rectangle 4">
            <a:extLst>
              <a:ext uri="{FF2B5EF4-FFF2-40B4-BE49-F238E27FC236}">
                <a16:creationId xmlns:a16="http://schemas.microsoft.com/office/drawing/2014/main" id="{F9D19DFE-A16A-874A-90E2-E51DFA3D36B4}"/>
              </a:ext>
            </a:extLst>
          </p:cNvPr>
          <p:cNvSpPr/>
          <p:nvPr/>
        </p:nvSpPr>
        <p:spPr>
          <a:xfrm>
            <a:off x="7596554" y="3898760"/>
            <a:ext cx="3024554" cy="2803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Note: since the list is not a multiple of 4, one person needs to be ”added” to the last group. If there was another person, then G1,6 and G1,7 would have an extra person.</a:t>
            </a:r>
          </a:p>
          <a:p>
            <a:r>
              <a:rPr lang="en-US" dirty="0"/>
              <a:t>The </a:t>
            </a:r>
            <a:r>
              <a:rPr lang="en-US" dirty="0">
                <a:solidFill>
                  <a:srgbClr val="00B050"/>
                </a:solidFill>
              </a:rPr>
              <a:t>green</a:t>
            </a:r>
            <a:r>
              <a:rPr lang="en-US" dirty="0"/>
              <a:t> name is the host</a:t>
            </a:r>
          </a:p>
        </p:txBody>
      </p:sp>
    </p:spTree>
    <p:extLst>
      <p:ext uri="{BB962C8B-B14F-4D97-AF65-F5344CB8AC3E}">
        <p14:creationId xmlns:p14="http://schemas.microsoft.com/office/powerpoint/2010/main" val="129421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8264-2E39-5841-8257-F1AF0B6BE980}"/>
              </a:ext>
            </a:extLst>
          </p:cNvPr>
          <p:cNvSpPr>
            <a:spLocks noGrp="1"/>
          </p:cNvSpPr>
          <p:nvPr>
            <p:ph type="title"/>
          </p:nvPr>
        </p:nvSpPr>
        <p:spPr/>
        <p:txBody>
          <a:bodyPr/>
          <a:lstStyle/>
          <a:p>
            <a:r>
              <a:rPr lang="en-US" dirty="0"/>
              <a:t>Program Output</a:t>
            </a:r>
          </a:p>
        </p:txBody>
      </p:sp>
      <p:sp>
        <p:nvSpPr>
          <p:cNvPr id="3" name="Content Placeholder 2">
            <a:extLst>
              <a:ext uri="{FF2B5EF4-FFF2-40B4-BE49-F238E27FC236}">
                <a16:creationId xmlns:a16="http://schemas.microsoft.com/office/drawing/2014/main" id="{DD011990-4A41-E142-8EC4-2ACE0E19F9CA}"/>
              </a:ext>
            </a:extLst>
          </p:cNvPr>
          <p:cNvSpPr>
            <a:spLocks noGrp="1"/>
          </p:cNvSpPr>
          <p:nvPr>
            <p:ph idx="1"/>
          </p:nvPr>
        </p:nvSpPr>
        <p:spPr/>
        <p:txBody>
          <a:bodyPr/>
          <a:lstStyle/>
          <a:p>
            <a:r>
              <a:rPr lang="en-US" dirty="0"/>
              <a:t>The program will produce a list of lists. Each iteration produces a list of groups the most evenly distributed possible in such a way that there is a host for each group, married couples are always together and everyone gets to go to everybody else’s home.</a:t>
            </a:r>
          </a:p>
        </p:txBody>
      </p:sp>
    </p:spTree>
    <p:extLst>
      <p:ext uri="{BB962C8B-B14F-4D97-AF65-F5344CB8AC3E}">
        <p14:creationId xmlns:p14="http://schemas.microsoft.com/office/powerpoint/2010/main" val="2414070445"/>
      </p:ext>
    </p:extLst>
  </p:cSld>
  <p:clrMapOvr>
    <a:masterClrMapping/>
  </p:clrMapOvr>
</p:sld>
</file>

<file path=ppt/theme/theme1.xml><?xml version="1.0" encoding="utf-8"?>
<a:theme xmlns:a="http://schemas.openxmlformats.org/drawingml/2006/main" name="Office Theme">
  <a:themeElements>
    <a:clrScheme name="SPU">
      <a:dk1>
        <a:srgbClr val="000000"/>
      </a:dk1>
      <a:lt1>
        <a:srgbClr val="FFFFFF"/>
      </a:lt1>
      <a:dk2>
        <a:srgbClr val="3B1C1F"/>
      </a:dk2>
      <a:lt2>
        <a:srgbClr val="E5E5E0"/>
      </a:lt2>
      <a:accent1>
        <a:srgbClr val="592B2F"/>
      </a:accent1>
      <a:accent2>
        <a:srgbClr val="BA202E"/>
      </a:accent2>
      <a:accent3>
        <a:srgbClr val="ED2024"/>
      </a:accent3>
      <a:accent4>
        <a:srgbClr val="C9B17F"/>
      </a:accent4>
      <a:accent5>
        <a:srgbClr val="DFDF00"/>
      </a:accent5>
      <a:accent6>
        <a:srgbClr val="592B2F"/>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U-widescreen-rebrand-2018" id="{671BC718-4159-5E47-91FA-65DA1374B001}" vid="{C6E1943D-3842-444B-9FA4-3E07E9D433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TotalTime>
  <Words>1095</Words>
  <Application>Microsoft Macintosh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Office Theme</vt:lpstr>
      <vt:lpstr>CSC 3430</vt:lpstr>
      <vt:lpstr>General Characteristics</vt:lpstr>
      <vt:lpstr>Objectives</vt:lpstr>
      <vt:lpstr>Description</vt:lpstr>
      <vt:lpstr>Example</vt:lpstr>
      <vt:lpstr>Example</vt:lpstr>
      <vt:lpstr>Example</vt:lpstr>
      <vt:lpstr>Example</vt:lpstr>
      <vt:lpstr>Program Output</vt:lpstr>
      <vt:lpstr>Something to think about</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3430</dc:title>
  <dc:creator>Arias Arevalo, Carlos</dc:creator>
  <cp:lastModifiedBy>Arias Arevalo, Carlos</cp:lastModifiedBy>
  <cp:revision>4</cp:revision>
  <dcterms:created xsi:type="dcterms:W3CDTF">2020-01-29T18:02:02Z</dcterms:created>
  <dcterms:modified xsi:type="dcterms:W3CDTF">2020-01-29T22:25:49Z</dcterms:modified>
</cp:coreProperties>
</file>