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1" r:id="rId4"/>
    <p:sldId id="259" r:id="rId5"/>
    <p:sldId id="260" r:id="rId6"/>
    <p:sldId id="256" r:id="rId7"/>
    <p:sldId id="262" r:id="rId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25" autoAdjust="0"/>
    <p:restoredTop sz="94646" autoAdjust="0"/>
  </p:normalViewPr>
  <p:slideViewPr>
    <p:cSldViewPr>
      <p:cViewPr varScale="1">
        <p:scale>
          <a:sx n="46" d="100"/>
          <a:sy n="46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t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t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8488"/>
            <a:ext cx="559752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b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fld id="{9A0680AC-7347-4B1D-8009-337A4E793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1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FC026-FA61-4373-AE90-E34DAB58D0C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41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B86A-AF7C-468F-AB95-B88BCE71A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3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D71BB-E9B7-48F5-9222-8BC5E27F1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03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3A52E-4ABF-4F0E-A268-FF73F1C83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79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416BA-BE41-4B64-95E3-97383DAD31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36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C0039-8226-4965-8679-EE132E94D4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5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4C61B-7203-4E5D-BC46-2D7DC55C6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51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98818-C831-4F85-A233-96E6DDD32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89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88DE3-F43D-4E29-A9F3-C7F7932C6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93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6AA35-A4B9-4CB9-8930-9B1CA0ACA2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44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BAE59-210D-4021-8F45-1B726CC967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4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18196-F34B-49FC-9F3F-B9137D65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90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3EA801-815B-45F9-B01E-08D0D8658D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BD3E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Money’s Influence </a:t>
            </a:r>
            <a:r>
              <a:rPr lang="en-US" dirty="0" smtClean="0"/>
              <a:t>on the US Congress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Brock</a:t>
            </a:r>
          </a:p>
          <a:p>
            <a:r>
              <a:rPr lang="en-US" dirty="0" smtClean="0"/>
              <a:t>SEA DAT1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2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sz="2800" dirty="0" smtClean="0"/>
              <a:t>Positions on campaign finance and money in politics tend to argue from strongly held beliefs, not data</a:t>
            </a:r>
          </a:p>
          <a:p>
            <a:pPr lvl="1"/>
            <a:r>
              <a:rPr lang="en-US" sz="2400" dirty="0" smtClean="0"/>
              <a:t>“It’s free speech!!!!!!!” vs. “it’s corruption!!!!!”</a:t>
            </a:r>
          </a:p>
          <a:p>
            <a:r>
              <a:rPr lang="en-US" sz="2800" dirty="0" smtClean="0"/>
              <a:t>There is a ton of data out there – let’s use it to make our institutions better, instead of arguing from dogma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15285" y="4800600"/>
            <a:ext cx="7162800" cy="1815882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Objective: Find measurable relationship(s) between lobbyist donations and behavior of US congressional 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representatives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5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answer might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sz="2800" dirty="0" smtClean="0"/>
              <a:t>Ideally, a statistically valid </a:t>
            </a:r>
            <a:r>
              <a:rPr lang="en-US" sz="2800" dirty="0" err="1" smtClean="0"/>
              <a:t>modelable</a:t>
            </a:r>
            <a:r>
              <a:rPr lang="en-US" sz="2800" dirty="0" smtClean="0"/>
              <a:t> relationship between $ in and votes out, or between # of contacts and voting behavior, at a fine grained level</a:t>
            </a:r>
          </a:p>
          <a:p>
            <a:pPr lvl="1"/>
            <a:r>
              <a:rPr lang="en-US" sz="2400" dirty="0" smtClean="0"/>
              <a:t>E.g., An X unit increase in donations to Representative Y makes that representative more likely to vote in favor of an issue </a:t>
            </a:r>
          </a:p>
          <a:p>
            <a:r>
              <a:rPr lang="en-US" sz="2800" dirty="0" smtClean="0"/>
              <a:t>Next best: any sort statistically valid of macro relationship between total $ (or total activity) and outcomes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420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sz="2800" dirty="0" smtClean="0"/>
              <a:t>Surveyed most of the data landscape</a:t>
            </a:r>
          </a:p>
          <a:p>
            <a:r>
              <a:rPr lang="en-US" sz="2800" dirty="0" smtClean="0"/>
              <a:t>Pulled in tables or large subsets of entity and donation data done basic index cleaning, and explored relationships using Excel</a:t>
            </a:r>
          </a:p>
          <a:p>
            <a:r>
              <a:rPr lang="en-US" sz="2800" dirty="0" smtClean="0"/>
              <a:t>Lost a lot of time on dead ends, capturing and pulling the wrong data, at scale</a:t>
            </a:r>
          </a:p>
        </p:txBody>
      </p:sp>
    </p:spTree>
    <p:extLst>
      <p:ext uri="{BB962C8B-B14F-4D97-AF65-F5344CB8AC3E}">
        <p14:creationId xmlns:p14="http://schemas.microsoft.com/office/powerpoint/2010/main" val="4771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971800"/>
          </a:xfrm>
        </p:spPr>
        <p:txBody>
          <a:bodyPr/>
          <a:lstStyle/>
          <a:p>
            <a:r>
              <a:rPr lang="en-US" sz="2800" dirty="0" smtClean="0"/>
              <a:t>Contributions and contacts</a:t>
            </a:r>
          </a:p>
          <a:p>
            <a:pPr lvl="1"/>
            <a:r>
              <a:rPr lang="en-US" sz="2400" dirty="0" smtClean="0"/>
              <a:t>Federal Elections Commission API (beta.fec.gov)</a:t>
            </a:r>
          </a:p>
          <a:p>
            <a:pPr lvl="2"/>
            <a:r>
              <a:rPr lang="en-US" sz="2000" dirty="0" smtClean="0"/>
              <a:t>Data on every federal campaign, going back decades.  Tens of thousands of campaigns, millions of financial transaction records, across all donor categories. Heavily nested JSON with complicated pagination. </a:t>
            </a:r>
          </a:p>
          <a:p>
            <a:pPr lvl="1"/>
            <a:r>
              <a:rPr lang="en-US" sz="2400" dirty="0" smtClean="0"/>
              <a:t>Senate records via website scraping</a:t>
            </a:r>
          </a:p>
          <a:p>
            <a:pPr lvl="2"/>
            <a:r>
              <a:rPr lang="en-US" sz="2000" dirty="0" smtClean="0"/>
              <a:t>Data </a:t>
            </a:r>
            <a:r>
              <a:rPr lang="en-US" sz="2000" dirty="0"/>
              <a:t>back to 2000, via several thousand XML files archived in zip </a:t>
            </a:r>
            <a:r>
              <a:rPr lang="en-US" sz="2000" dirty="0" err="1" smtClean="0"/>
              <a:t>fles</a:t>
            </a:r>
            <a:endParaRPr lang="en-US" sz="2000" dirty="0" smtClean="0"/>
          </a:p>
          <a:p>
            <a:r>
              <a:rPr lang="en-US" sz="2800" dirty="0" smtClean="0"/>
              <a:t>Votes – congressional record back to 1800, available via Sunlight Foundation</a:t>
            </a:r>
          </a:p>
          <a:p>
            <a:r>
              <a:rPr lang="en-US" sz="2800" dirty="0" smtClean="0"/>
              <a:t>Still TBD – something machine-readable linking lobbyists to specific issues or bills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84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971800" y="838200"/>
            <a:ext cx="5943600" cy="1752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>
            <a:off x="5534026" y="1066800"/>
            <a:ext cx="0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48" name="AutoShape 100"/>
          <p:cNvSpPr>
            <a:spLocks noChangeArrowheads="1"/>
          </p:cNvSpPr>
          <p:nvPr/>
        </p:nvSpPr>
        <p:spPr bwMode="auto">
          <a:xfrm>
            <a:off x="6462713" y="1430469"/>
            <a:ext cx="1597025" cy="2897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200" b="1" dirty="0" smtClean="0">
                <a:latin typeface="+mj-lt"/>
              </a:rPr>
              <a:t>Voting Records</a:t>
            </a:r>
            <a:endParaRPr lang="en-US" altLang="en-US" sz="1200" b="1" dirty="0">
              <a:latin typeface="+mj-lt"/>
            </a:endParaRPr>
          </a:p>
        </p:txBody>
      </p:sp>
      <p:sp>
        <p:nvSpPr>
          <p:cNvPr id="49" name="AutoShape 98"/>
          <p:cNvSpPr>
            <a:spLocks noChangeArrowheads="1"/>
          </p:cNvSpPr>
          <p:nvPr/>
        </p:nvSpPr>
        <p:spPr bwMode="auto">
          <a:xfrm>
            <a:off x="3424000" y="1420151"/>
            <a:ext cx="2092325" cy="3000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200" b="1" dirty="0" smtClean="0">
                <a:latin typeface="+mj-lt"/>
              </a:rPr>
              <a:t>Members of Congress</a:t>
            </a:r>
            <a:endParaRPr lang="en-US" altLang="en-US" sz="1200" b="1" dirty="0">
              <a:latin typeface="+mj-lt"/>
            </a:endParaRPr>
          </a:p>
        </p:txBody>
      </p:sp>
      <p:cxnSp>
        <p:nvCxnSpPr>
          <p:cNvPr id="50" name="AutoShape 110"/>
          <p:cNvCxnSpPr>
            <a:cxnSpLocks noChangeShapeType="1"/>
            <a:stCxn id="49" idx="3"/>
            <a:endCxn id="2148" idx="1"/>
          </p:cNvCxnSpPr>
          <p:nvPr/>
        </p:nvCxnSpPr>
        <p:spPr bwMode="auto">
          <a:xfrm>
            <a:off x="5516325" y="1570170"/>
            <a:ext cx="946388" cy="5159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utoShape 100"/>
          <p:cNvSpPr>
            <a:spLocks noChangeArrowheads="1"/>
          </p:cNvSpPr>
          <p:nvPr/>
        </p:nvSpPr>
        <p:spPr bwMode="auto">
          <a:xfrm>
            <a:off x="6462713" y="2072794"/>
            <a:ext cx="1597025" cy="27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1200" b="1" dirty="0" smtClean="0">
                <a:latin typeface="+mj-lt"/>
              </a:rPr>
              <a:t>Legislation Records</a:t>
            </a:r>
            <a:endParaRPr lang="en-US" altLang="en-US" sz="1200" b="1" dirty="0">
              <a:latin typeface="+mj-lt"/>
            </a:endParaRPr>
          </a:p>
        </p:txBody>
      </p:sp>
      <p:cxnSp>
        <p:nvCxnSpPr>
          <p:cNvPr id="57" name="AutoShape 110"/>
          <p:cNvCxnSpPr>
            <a:cxnSpLocks noChangeShapeType="1"/>
            <a:stCxn id="56" idx="0"/>
            <a:endCxn id="2148" idx="2"/>
          </p:cNvCxnSpPr>
          <p:nvPr/>
        </p:nvCxnSpPr>
        <p:spPr bwMode="auto">
          <a:xfrm flipV="1">
            <a:off x="7261226" y="1720188"/>
            <a:ext cx="0" cy="352606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733800" y="926068"/>
            <a:ext cx="48768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Available via Sunlight Foundation API</a:t>
            </a:r>
            <a:endParaRPr lang="en-US" dirty="0"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0492" y="4036454"/>
            <a:ext cx="6072221" cy="1915732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8599" y="3276600"/>
            <a:ext cx="6072221" cy="2057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5" name="AutoShape 97"/>
          <p:cNvSpPr>
            <a:spLocks noChangeArrowheads="1"/>
          </p:cNvSpPr>
          <p:nvPr/>
        </p:nvSpPr>
        <p:spPr bwMode="auto">
          <a:xfrm>
            <a:off x="685800" y="4038600"/>
            <a:ext cx="1770698" cy="607013"/>
          </a:xfrm>
          <a:prstGeom prst="roundRect">
            <a:avLst>
              <a:gd name="adj" fmla="val 16667"/>
            </a:avLst>
          </a:prstGeom>
          <a:solidFill>
            <a:srgbClr val="EFF7FF"/>
          </a:solidFill>
          <a:ln w="2222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 smtClean="0">
                <a:latin typeface="+mj-lt"/>
              </a:rPr>
              <a:t>Lobbyist Donations </a:t>
            </a:r>
          </a:p>
          <a:p>
            <a:pPr algn="ctr"/>
            <a:r>
              <a:rPr lang="en-US" altLang="en-US" sz="1200" b="1" dirty="0" smtClean="0">
                <a:latin typeface="+mj-lt"/>
              </a:rPr>
              <a:t>&amp; Contacts</a:t>
            </a:r>
            <a:endParaRPr lang="en-US" altLang="en-US" sz="1200" b="1" dirty="0">
              <a:latin typeface="+mj-lt"/>
            </a:endParaRPr>
          </a:p>
        </p:txBody>
      </p:sp>
      <p:sp>
        <p:nvSpPr>
          <p:cNvPr id="2146" name="AutoShape 98"/>
          <p:cNvSpPr>
            <a:spLocks noChangeArrowheads="1"/>
          </p:cNvSpPr>
          <p:nvPr/>
        </p:nvSpPr>
        <p:spPr bwMode="auto">
          <a:xfrm>
            <a:off x="3424000" y="4086497"/>
            <a:ext cx="2092325" cy="511219"/>
          </a:xfrm>
          <a:prstGeom prst="roundRect">
            <a:avLst>
              <a:gd name="adj" fmla="val 16667"/>
            </a:avLst>
          </a:prstGeom>
          <a:solidFill>
            <a:srgbClr val="EFF7FF"/>
          </a:solidFill>
          <a:ln w="2222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 smtClean="0">
                <a:latin typeface="+mj-lt"/>
              </a:rPr>
              <a:t>Members of Congress</a:t>
            </a:r>
            <a:endParaRPr lang="en-US" altLang="en-US" sz="1200" b="1" dirty="0">
              <a:latin typeface="+mj-lt"/>
            </a:endParaRP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0" y="10636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200" b="1" dirty="0" smtClean="0">
                <a:latin typeface="+mj-lt"/>
              </a:rPr>
              <a:t>Conceptual Map of the Data and Sources</a:t>
            </a:r>
            <a:endParaRPr lang="en-US" altLang="en-US" sz="2200" b="1" dirty="0">
              <a:latin typeface="+mj-lt"/>
            </a:endParaRPr>
          </a:p>
        </p:txBody>
      </p:sp>
      <p:cxnSp>
        <p:nvCxnSpPr>
          <p:cNvPr id="2158" name="AutoShape 110"/>
          <p:cNvCxnSpPr>
            <a:cxnSpLocks noChangeShapeType="1"/>
            <a:stCxn id="2145" idx="3"/>
            <a:endCxn id="2146" idx="1"/>
          </p:cNvCxnSpPr>
          <p:nvPr/>
        </p:nvCxnSpPr>
        <p:spPr bwMode="auto">
          <a:xfrm>
            <a:off x="2456498" y="4342107"/>
            <a:ext cx="9675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10"/>
          <p:cNvCxnSpPr>
            <a:cxnSpLocks noChangeShapeType="1"/>
            <a:stCxn id="2146" idx="0"/>
            <a:endCxn id="49" idx="2"/>
          </p:cNvCxnSpPr>
          <p:nvPr/>
        </p:nvCxnSpPr>
        <p:spPr bwMode="auto">
          <a:xfrm flipV="1">
            <a:off x="4470163" y="1720189"/>
            <a:ext cx="0" cy="236630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843178" y="2847201"/>
            <a:ext cx="345764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Name string match required between data sets</a:t>
            </a:r>
            <a:endParaRPr lang="en-US" sz="12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0492" y="3392269"/>
            <a:ext cx="454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All Federal Elections Data via FEC API</a:t>
            </a:r>
          </a:p>
          <a:p>
            <a:r>
              <a:rPr lang="en-US" dirty="0" smtClean="0">
                <a:latin typeface="+mj-lt"/>
              </a:rPr>
              <a:t>(millions of records – too much)</a:t>
            </a:r>
            <a:endParaRPr lang="en-US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200" y="5498068"/>
            <a:ext cx="45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Senate via scraped XML </a:t>
            </a:r>
            <a:r>
              <a:rPr lang="en-US" b="1" u="sng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zipfiles</a:t>
            </a:r>
            <a:endParaRPr lang="en-US" b="1" u="sng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1506828" y="2356834"/>
            <a:ext cx="6284921" cy="3355513"/>
          </a:xfrm>
          <a:custGeom>
            <a:avLst/>
            <a:gdLst>
              <a:gd name="connsiteX0" fmla="*/ 0 w 6284921"/>
              <a:gd name="connsiteY0" fmla="*/ 2279560 h 3355513"/>
              <a:gd name="connsiteX1" fmla="*/ 5885645 w 6284921"/>
              <a:gd name="connsiteY1" fmla="*/ 3245476 h 3355513"/>
              <a:gd name="connsiteX2" fmla="*/ 5769735 w 6284921"/>
              <a:gd name="connsiteY2" fmla="*/ 0 h 335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4921" h="3355513">
                <a:moveTo>
                  <a:pt x="0" y="2279560"/>
                </a:moveTo>
                <a:cubicBezTo>
                  <a:pt x="2462011" y="2952481"/>
                  <a:pt x="4924023" y="3625403"/>
                  <a:pt x="5885645" y="3245476"/>
                </a:cubicBezTo>
                <a:cubicBezTo>
                  <a:pt x="6847267" y="2865549"/>
                  <a:pt x="5769735" y="0"/>
                  <a:pt x="576973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9749" y="4247840"/>
            <a:ext cx="1524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Data TBD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067800" cy="2971800"/>
          </a:xfrm>
        </p:spPr>
        <p:txBody>
          <a:bodyPr/>
          <a:lstStyle/>
          <a:p>
            <a:r>
              <a:rPr lang="en-US" sz="2800" dirty="0" smtClean="0"/>
              <a:t>Find the missing lobbyist-to-issue data and integrate it</a:t>
            </a:r>
          </a:p>
          <a:p>
            <a:r>
              <a:rPr lang="en-US" sz="2800" dirty="0" smtClean="0"/>
              <a:t>Move beyond data janitor mode into visualization/modeling </a:t>
            </a:r>
          </a:p>
          <a:p>
            <a:pPr lvl="1"/>
            <a:r>
              <a:rPr lang="en-US" sz="2400" dirty="0" smtClean="0"/>
              <a:t>Unpack Senate XML files and build data frames</a:t>
            </a:r>
          </a:p>
          <a:p>
            <a:pPr lvl="1"/>
            <a:r>
              <a:rPr lang="en-US" sz="2400" dirty="0" smtClean="0"/>
              <a:t>Pull in Congressional votes data, build data frames, match via name string to senate records</a:t>
            </a:r>
          </a:p>
          <a:p>
            <a:pPr lvl="1"/>
            <a:r>
              <a:rPr lang="en-US" sz="2400" dirty="0" smtClean="0"/>
              <a:t>Will likely need a mix of supervised and unsupervised learning to discover and model relationships</a:t>
            </a:r>
            <a:endParaRPr lang="en-US" sz="2400" dirty="0"/>
          </a:p>
          <a:p>
            <a:r>
              <a:rPr lang="en-US" sz="2800" dirty="0" smtClean="0"/>
              <a:t>Backup plan: Change tack and simplify scope</a:t>
            </a:r>
          </a:p>
          <a:p>
            <a:pPr lvl="1"/>
            <a:r>
              <a:rPr lang="en-US" sz="2400" dirty="0" smtClean="0"/>
              <a:t>Look at political behavior by political party subgroups using just the Congressional Votes data (Tea Party R’s vs. Establishment R’s; Progressive D’s vs. Establishment D’s)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5173567"/>
      </p:ext>
    </p:extLst>
  </p:cSld>
  <p:clrMapOvr>
    <a:masterClrMapping/>
  </p:clrMapOvr>
</p:sld>
</file>

<file path=ppt/theme/theme1.xml><?xml version="1.0" encoding="utf-8"?>
<a:theme xmlns:a="http://schemas.openxmlformats.org/drawingml/2006/main" name="Relationship diagram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63300"/>
        </a:dk1>
        <a:lt1>
          <a:srgbClr val="E5D7C7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F0E8E0"/>
        </a:accent3>
        <a:accent4>
          <a:srgbClr val="562A00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99CC"/>
        </a:dk1>
        <a:lt1>
          <a:srgbClr val="BEDAD6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DBEAE8"/>
        </a:accent3>
        <a:accent4>
          <a:srgbClr val="0082AE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DDDDDD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55A030"/>
        </a:accent2>
        <a:accent3>
          <a:srgbClr val="EBEBEB"/>
        </a:accent3>
        <a:accent4>
          <a:srgbClr val="2A5682"/>
        </a:accent4>
        <a:accent5>
          <a:srgbClr val="AAADCA"/>
        </a:accent5>
        <a:accent6>
          <a:srgbClr val="4C912A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2F8D5E"/>
        </a:dk1>
        <a:lt1>
          <a:srgbClr val="BDE3C1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49A9DF"/>
        </a:accent2>
        <a:accent3>
          <a:srgbClr val="DBEFDD"/>
        </a:accent3>
        <a:accent4>
          <a:srgbClr val="27784F"/>
        </a:accent4>
        <a:accent5>
          <a:srgbClr val="C6C6C1"/>
        </a:accent5>
        <a:accent6>
          <a:srgbClr val="4199CA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99"/>
        </a:dk1>
        <a:lt1>
          <a:srgbClr val="D0D0E0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E4E4ED"/>
        </a:accent3>
        <a:accent4>
          <a:srgbClr val="002A82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800000"/>
        </a:dk1>
        <a:lt1>
          <a:srgbClr val="DBA391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EACEC7"/>
        </a:accent3>
        <a:accent4>
          <a:srgbClr val="6C0000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1C1C1C"/>
        </a:dk1>
        <a:lt1>
          <a:srgbClr val="7FADF1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832A8"/>
        </a:accent2>
        <a:accent3>
          <a:srgbClr val="C0D3F7"/>
        </a:accent3>
        <a:accent4>
          <a:srgbClr val="161616"/>
        </a:accent4>
        <a:accent5>
          <a:srgbClr val="ADB8E2"/>
        </a:accent5>
        <a:accent6>
          <a:srgbClr val="062C98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Relationship diagram</Template>
  <TotalTime>93</TotalTime>
  <Words>446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Relationship diagram</vt:lpstr>
      <vt:lpstr>Exploring Money’s Influence on the US Congress</vt:lpstr>
      <vt:lpstr>Motivation and Objective</vt:lpstr>
      <vt:lpstr>What an answer might look like</vt:lpstr>
      <vt:lpstr>Progress so far</vt:lpstr>
      <vt:lpstr>Data Sources</vt:lpstr>
      <vt:lpstr>PowerPoint Presentation</vt:lpstr>
      <vt:lpstr>Next Steps</vt:lpstr>
    </vt:vector>
  </TitlesOfParts>
  <Company>Intellectual Ventures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Brock</dc:creator>
  <cp:lastModifiedBy>Matt</cp:lastModifiedBy>
  <cp:revision>11</cp:revision>
  <dcterms:created xsi:type="dcterms:W3CDTF">2015-12-03T00:27:27Z</dcterms:created>
  <dcterms:modified xsi:type="dcterms:W3CDTF">2015-12-03T20:26:32Z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TC060784161033</vt:lpwstr>
  </property>
</Properties>
</file>