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E7A14C18-FC21-4AA3-ACBD-354C83C30095}"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79DCF-68D2-464C-8EE0-BC1B77681AB6}" type="slidenum">
              <a:rPr lang="en-GB" smtClean="0"/>
              <a:t>‹#›</a:t>
            </a:fld>
            <a:endParaRPr lang="en-GB"/>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14C18-FC21-4AA3-ACBD-354C83C30095}"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14C18-FC21-4AA3-ACBD-354C83C30095}"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7A14C18-FC21-4AA3-ACBD-354C83C30095}"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79DCF-68D2-464C-8EE0-BC1B77681AB6}" type="slidenum">
              <a:rPr lang="en-GB" smtClean="0"/>
              <a:t>‹#›</a:t>
            </a:fld>
            <a:endParaRPr lang="en-GB"/>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14C18-FC21-4AA3-ACBD-354C83C30095}"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7A14C18-FC21-4AA3-ACBD-354C83C30095}"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7A14C18-FC21-4AA3-ACBD-354C83C30095}" type="datetimeFigureOut">
              <a:rPr lang="en-GB" smtClean="0"/>
              <a:t>05/05/2020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A14C18-FC21-4AA3-ACBD-354C83C30095}" type="datetimeFigureOut">
              <a:rPr lang="en-GB" smtClean="0"/>
              <a:t>05/05/2020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14C18-FC21-4AA3-ACBD-354C83C30095}" type="datetimeFigureOut">
              <a:rPr lang="en-GB" smtClean="0"/>
              <a:t>05/05/2020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14C18-FC21-4AA3-ACBD-354C83C30095}"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14C18-FC21-4AA3-ACBD-354C83C30095}"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479DCF-68D2-464C-8EE0-BC1B77681AB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7A14C18-FC21-4AA3-ACBD-354C83C30095}" type="datetimeFigureOut">
              <a:rPr lang="en-GB" smtClean="0"/>
              <a:t>05/05/2020</a:t>
            </a:fld>
            <a:endParaRPr lang="en-GB"/>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GB"/>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4479DCF-68D2-464C-8EE0-BC1B77681AB6}"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kern="1200" cap="none" spc="50" baseline="0">
          <a:solidFill>
            <a:schemeClr val="tx1"/>
          </a:solidFill>
          <a:latin typeface="Century Gothic" panose="020B0502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kern="1200" spc="30" baseline="0">
          <a:solidFill>
            <a:schemeClr val="tx1"/>
          </a:solidFill>
          <a:latin typeface="Century Gothic" panose="020B0502020202020204" pitchFamily="34" charset="0"/>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SQL</a:t>
            </a:r>
            <a:endParaRPr lang="en-GB" dirty="0"/>
          </a:p>
        </p:txBody>
      </p:sp>
      <p:sp>
        <p:nvSpPr>
          <p:cNvPr id="2" name="Title 1"/>
          <p:cNvSpPr>
            <a:spLocks noGrp="1"/>
          </p:cNvSpPr>
          <p:nvPr>
            <p:ph type="ctrTitle"/>
          </p:nvPr>
        </p:nvSpPr>
        <p:spPr/>
        <p:txBody>
          <a:bodyPr/>
          <a:lstStyle/>
          <a:p>
            <a:r>
              <a:rPr lang="en-GB" dirty="0" smtClean="0"/>
              <a:t>Oracle Midterm Part 2</a:t>
            </a:r>
            <a:endParaRPr lang="en-GB" dirty="0"/>
          </a:p>
        </p:txBody>
      </p:sp>
    </p:spTree>
    <p:extLst>
      <p:ext uri="{BB962C8B-B14F-4D97-AF65-F5344CB8AC3E}">
        <p14:creationId xmlns:p14="http://schemas.microsoft.com/office/powerpoint/2010/main" val="36237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smtClean="0"/>
              <a:t>5.</a:t>
            </a:r>
            <a:r>
              <a:rPr lang="en-GB" sz="2400" b="1" dirty="0"/>
              <a:t> Which two commands can be used to modify existing data in a database row? </a:t>
            </a:r>
          </a:p>
        </p:txBody>
      </p:sp>
      <p:sp>
        <p:nvSpPr>
          <p:cNvPr id="3" name="Content Placeholder 2"/>
          <p:cNvSpPr>
            <a:spLocks noGrp="1"/>
          </p:cNvSpPr>
          <p:nvPr>
            <p:ph sz="quarter" idx="13"/>
          </p:nvPr>
        </p:nvSpPr>
        <p:spPr/>
        <p:txBody>
          <a:bodyPr>
            <a:normAutofit fontScale="85000" lnSpcReduction="20000"/>
          </a:bodyPr>
          <a:lstStyle/>
          <a:p>
            <a:pPr marL="0" indent="0">
              <a:buNone/>
            </a:pPr>
            <a:r>
              <a:rPr lang="en-GB" dirty="0"/>
              <a:t>(Choose all correct answers</a:t>
            </a:r>
            <a:r>
              <a:rPr lang="en-GB" dirty="0" smtClean="0"/>
              <a:t>)</a:t>
            </a:r>
          </a:p>
          <a:p>
            <a:pPr marL="0" indent="0">
              <a:buNone/>
            </a:pPr>
            <a:endParaRPr lang="en-GB" dirty="0"/>
          </a:p>
          <a:p>
            <a:pPr marL="514350" indent="-514350">
              <a:buClr>
                <a:srgbClr val="FF0000"/>
              </a:buClr>
              <a:buFont typeface="+mj-lt"/>
              <a:buAutoNum type="alphaUcPeriod"/>
            </a:pPr>
            <a:r>
              <a:rPr lang="en-GB" dirty="0" smtClean="0"/>
              <a:t>DELETE </a:t>
            </a:r>
          </a:p>
          <a:p>
            <a:pPr marL="514350" indent="-514350">
              <a:buClr>
                <a:srgbClr val="FF0000"/>
              </a:buClr>
              <a:buFont typeface="+mj-lt"/>
              <a:buAutoNum type="alphaUcPeriod"/>
            </a:pPr>
            <a:endParaRPr lang="en-GB" dirty="0" smtClean="0"/>
          </a:p>
          <a:p>
            <a:pPr marL="514350" indent="-514350">
              <a:buClr>
                <a:srgbClr val="FF0000"/>
              </a:buClr>
              <a:buFont typeface="+mj-lt"/>
              <a:buAutoNum type="alphaUcPeriod"/>
            </a:pPr>
            <a:r>
              <a:rPr lang="en-GB" dirty="0" smtClean="0"/>
              <a:t>MERGE </a:t>
            </a:r>
          </a:p>
          <a:p>
            <a:pPr marL="514350" indent="-514350">
              <a:buClr>
                <a:srgbClr val="FF0000"/>
              </a:buClr>
              <a:buFont typeface="+mj-lt"/>
              <a:buAutoNum type="alphaUcPeriod"/>
            </a:pPr>
            <a:endParaRPr lang="en-GB" dirty="0" smtClean="0"/>
          </a:p>
          <a:p>
            <a:pPr marL="514350" indent="-514350">
              <a:buClr>
                <a:srgbClr val="FF0000"/>
              </a:buClr>
              <a:buFont typeface="+mj-lt"/>
              <a:buAutoNum type="alphaUcPeriod"/>
            </a:pPr>
            <a:r>
              <a:rPr lang="en-GB" dirty="0" smtClean="0"/>
              <a:t>UPDATE</a:t>
            </a:r>
          </a:p>
          <a:p>
            <a:pPr marL="514350" indent="-514350">
              <a:buClr>
                <a:srgbClr val="FF0000"/>
              </a:buClr>
              <a:buFont typeface="+mj-lt"/>
              <a:buAutoNum type="alphaUcPeriod"/>
            </a:pPr>
            <a:endParaRPr lang="en-GB" dirty="0" smtClean="0"/>
          </a:p>
          <a:p>
            <a:pPr marL="514350" indent="-514350">
              <a:buClr>
                <a:srgbClr val="FF0000"/>
              </a:buClr>
              <a:buFont typeface="+mj-lt"/>
              <a:buAutoNum type="alphaUcPeriod"/>
            </a:pPr>
            <a:r>
              <a:rPr lang="en-GB" dirty="0" smtClean="0"/>
              <a:t>SELECT</a:t>
            </a:r>
            <a:endParaRPr lang="en-GB" dirty="0"/>
          </a:p>
        </p:txBody>
      </p:sp>
    </p:spTree>
    <p:extLst>
      <p:ext uri="{BB962C8B-B14F-4D97-AF65-F5344CB8AC3E}">
        <p14:creationId xmlns:p14="http://schemas.microsoft.com/office/powerpoint/2010/main" val="19359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smtClean="0"/>
              <a:t>5</a:t>
            </a:r>
            <a:r>
              <a:rPr lang="en-GB" sz="2400" dirty="0" smtClean="0"/>
              <a:t>.</a:t>
            </a:r>
            <a:r>
              <a:rPr lang="en-GB" sz="2400" dirty="0"/>
              <a:t> </a:t>
            </a:r>
            <a:r>
              <a:rPr lang="en-GB" sz="2400" b="1" dirty="0"/>
              <a:t>Which two commands can be used to modify existing data in a database row? </a:t>
            </a:r>
          </a:p>
        </p:txBody>
      </p:sp>
      <p:sp>
        <p:nvSpPr>
          <p:cNvPr id="3" name="Content Placeholder 2"/>
          <p:cNvSpPr>
            <a:spLocks noGrp="1"/>
          </p:cNvSpPr>
          <p:nvPr>
            <p:ph sz="quarter" idx="13"/>
          </p:nvPr>
        </p:nvSpPr>
        <p:spPr/>
        <p:txBody>
          <a:bodyPr>
            <a:normAutofit fontScale="85000" lnSpcReduction="20000"/>
          </a:bodyPr>
          <a:lstStyle/>
          <a:p>
            <a:pPr marL="0" indent="0">
              <a:buNone/>
            </a:pPr>
            <a:r>
              <a:rPr lang="en-GB" dirty="0"/>
              <a:t>(Choose all correct answers</a:t>
            </a:r>
            <a:r>
              <a:rPr lang="en-GB" dirty="0" smtClean="0"/>
              <a:t>)</a:t>
            </a:r>
          </a:p>
          <a:p>
            <a:pPr marL="0" indent="0">
              <a:buNone/>
            </a:pPr>
            <a:endParaRPr lang="en-GB" dirty="0"/>
          </a:p>
          <a:p>
            <a:pPr marL="514350" indent="-514350">
              <a:buClr>
                <a:srgbClr val="FF0000"/>
              </a:buClr>
              <a:buFont typeface="+mj-lt"/>
              <a:buAutoNum type="alphaUcPeriod"/>
            </a:pPr>
            <a:r>
              <a:rPr lang="en-GB" dirty="0"/>
              <a:t>DELETE </a:t>
            </a:r>
          </a:p>
          <a:p>
            <a:pPr marL="514350" indent="-514350">
              <a:buClr>
                <a:srgbClr val="FF0000"/>
              </a:buClr>
              <a:buFont typeface="+mj-lt"/>
              <a:buAutoNum type="alphaUcPeriod"/>
            </a:pPr>
            <a:endParaRPr lang="en-GB" dirty="0" smtClean="0"/>
          </a:p>
          <a:p>
            <a:pPr marL="514350" indent="-514350">
              <a:buClr>
                <a:srgbClr val="FF0000"/>
              </a:buClr>
              <a:buFont typeface="+mj-lt"/>
              <a:buAutoNum type="alphaUcPeriod"/>
            </a:pPr>
            <a:r>
              <a:rPr lang="en-GB" b="1" dirty="0">
                <a:solidFill>
                  <a:srgbClr val="00FF00"/>
                </a:solidFill>
              </a:rPr>
              <a:t>MERGE</a:t>
            </a:r>
            <a:r>
              <a:rPr lang="en-GB" dirty="0" smtClean="0"/>
              <a:t> </a:t>
            </a:r>
          </a:p>
          <a:p>
            <a:pPr marL="514350" indent="-514350">
              <a:buClr>
                <a:srgbClr val="FF0000"/>
              </a:buClr>
              <a:buFont typeface="+mj-lt"/>
              <a:buAutoNum type="alphaUcPeriod"/>
            </a:pPr>
            <a:endParaRPr lang="en-GB" dirty="0" smtClean="0"/>
          </a:p>
          <a:p>
            <a:pPr marL="514350" indent="-514350">
              <a:buClr>
                <a:srgbClr val="FF0000"/>
              </a:buClr>
              <a:buFont typeface="+mj-lt"/>
              <a:buAutoNum type="alphaUcPeriod"/>
            </a:pPr>
            <a:r>
              <a:rPr lang="en-GB" b="1" dirty="0" smtClean="0">
                <a:solidFill>
                  <a:srgbClr val="00FF00"/>
                </a:solidFill>
              </a:rPr>
              <a:t>UPDATE</a:t>
            </a:r>
          </a:p>
          <a:p>
            <a:pPr marL="514350" indent="-514350">
              <a:buClr>
                <a:srgbClr val="FF0000"/>
              </a:buClr>
              <a:buFont typeface="+mj-lt"/>
              <a:buAutoNum type="alphaUcPeriod"/>
            </a:pPr>
            <a:endParaRPr lang="en-GB" dirty="0" smtClean="0"/>
          </a:p>
          <a:p>
            <a:pPr marL="514350" indent="-514350">
              <a:buClr>
                <a:srgbClr val="FF0000"/>
              </a:buClr>
              <a:buFont typeface="+mj-lt"/>
              <a:buAutoNum type="alphaUcPeriod"/>
            </a:pPr>
            <a:r>
              <a:rPr lang="en-GB" dirty="0" smtClean="0"/>
              <a:t>SELECT</a:t>
            </a:r>
            <a:endParaRPr lang="en-GB" dirty="0"/>
          </a:p>
        </p:txBody>
      </p:sp>
    </p:spTree>
    <p:extLst>
      <p:ext uri="{BB962C8B-B14F-4D97-AF65-F5344CB8AC3E}">
        <p14:creationId xmlns:p14="http://schemas.microsoft.com/office/powerpoint/2010/main" val="356068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smtClean="0"/>
              <a:t>6. You </a:t>
            </a:r>
            <a:r>
              <a:rPr lang="en-GB" sz="2400" b="1" dirty="0"/>
              <a:t>need to update both the DEPARTMENT_ID and LOCATION_ID columns in the EMPLOYEES table using one UPDATE statement. </a:t>
            </a:r>
          </a:p>
        </p:txBody>
      </p:sp>
      <p:sp>
        <p:nvSpPr>
          <p:cNvPr id="3" name="Content Placeholder 2"/>
          <p:cNvSpPr>
            <a:spLocks noGrp="1"/>
          </p:cNvSpPr>
          <p:nvPr>
            <p:ph sz="quarter" idx="13"/>
          </p:nvPr>
        </p:nvSpPr>
        <p:spPr/>
        <p:txBody>
          <a:bodyPr/>
          <a:lstStyle/>
          <a:p>
            <a:pPr marL="0" indent="0">
              <a:buNone/>
            </a:pPr>
            <a:r>
              <a:rPr lang="en-GB" dirty="0"/>
              <a:t>Which clause should you include in the UPDATE statement to update multiple columns? </a:t>
            </a:r>
            <a:endParaRPr lang="en-GB" dirty="0" smtClean="0"/>
          </a:p>
          <a:p>
            <a:pPr marL="514350" indent="-514350">
              <a:buClr>
                <a:srgbClr val="FF0000"/>
              </a:buClr>
              <a:buFont typeface="+mj-lt"/>
              <a:buAutoNum type="alphaUcPeriod"/>
            </a:pPr>
            <a:r>
              <a:rPr lang="en-GB" dirty="0" smtClean="0"/>
              <a:t>The ON clause</a:t>
            </a:r>
          </a:p>
          <a:p>
            <a:pPr marL="514350" indent="-514350">
              <a:buClr>
                <a:srgbClr val="FF0000"/>
              </a:buClr>
              <a:buFont typeface="+mj-lt"/>
              <a:buAutoNum type="alphaUcPeriod"/>
            </a:pPr>
            <a:r>
              <a:rPr lang="en-GB" dirty="0" smtClean="0"/>
              <a:t>The WHERE clause</a:t>
            </a:r>
          </a:p>
          <a:p>
            <a:pPr marL="514350" indent="-514350">
              <a:buClr>
                <a:srgbClr val="FF0000"/>
              </a:buClr>
              <a:buFont typeface="+mj-lt"/>
              <a:buAutoNum type="alphaUcPeriod"/>
            </a:pPr>
            <a:r>
              <a:rPr lang="en-GB" dirty="0" smtClean="0"/>
              <a:t>The USING clause</a:t>
            </a:r>
          </a:p>
          <a:p>
            <a:pPr marL="514350" indent="-514350">
              <a:buClr>
                <a:srgbClr val="FF0000"/>
              </a:buClr>
              <a:buFont typeface="+mj-lt"/>
              <a:buAutoNum type="alphaUcPeriod"/>
            </a:pPr>
            <a:r>
              <a:rPr lang="en-GB" dirty="0" smtClean="0"/>
              <a:t>The SET clause</a:t>
            </a:r>
          </a:p>
          <a:p>
            <a:pPr marL="0" indent="0">
              <a:buNone/>
            </a:pPr>
            <a:endParaRPr lang="en-GB" dirty="0"/>
          </a:p>
        </p:txBody>
      </p:sp>
    </p:spTree>
    <p:extLst>
      <p:ext uri="{BB962C8B-B14F-4D97-AF65-F5344CB8AC3E}">
        <p14:creationId xmlns:p14="http://schemas.microsoft.com/office/powerpoint/2010/main" val="4009441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smtClean="0"/>
              <a:t>6. You </a:t>
            </a:r>
            <a:r>
              <a:rPr lang="en-GB" sz="2400" b="1" dirty="0"/>
              <a:t>need to update both the DEPARTMENT_ID and LOCATION_ID columns in the EMPLOYEES table using one UPDATE statement. </a:t>
            </a:r>
          </a:p>
        </p:txBody>
      </p:sp>
      <p:sp>
        <p:nvSpPr>
          <p:cNvPr id="3" name="Content Placeholder 2"/>
          <p:cNvSpPr>
            <a:spLocks noGrp="1"/>
          </p:cNvSpPr>
          <p:nvPr>
            <p:ph sz="quarter" idx="13"/>
          </p:nvPr>
        </p:nvSpPr>
        <p:spPr/>
        <p:txBody>
          <a:bodyPr/>
          <a:lstStyle/>
          <a:p>
            <a:pPr marL="0" indent="0">
              <a:buNone/>
            </a:pPr>
            <a:r>
              <a:rPr lang="en-GB" dirty="0"/>
              <a:t>Which clause should you include in the UPDATE statement to update multiple columns? </a:t>
            </a:r>
            <a:endParaRPr lang="en-GB" dirty="0" smtClean="0"/>
          </a:p>
          <a:p>
            <a:pPr marL="514350" indent="-514350">
              <a:buClr>
                <a:srgbClr val="FF0000"/>
              </a:buClr>
              <a:buFont typeface="+mj-lt"/>
              <a:buAutoNum type="alphaUcPeriod"/>
            </a:pPr>
            <a:r>
              <a:rPr lang="en-GB" dirty="0" smtClean="0"/>
              <a:t>The ON clause</a:t>
            </a:r>
          </a:p>
          <a:p>
            <a:pPr marL="514350" indent="-514350">
              <a:buClr>
                <a:srgbClr val="FF0000"/>
              </a:buClr>
              <a:buFont typeface="+mj-lt"/>
              <a:buAutoNum type="alphaUcPeriod"/>
            </a:pPr>
            <a:r>
              <a:rPr lang="en-GB" dirty="0" smtClean="0"/>
              <a:t>The WHERE clause</a:t>
            </a:r>
          </a:p>
          <a:p>
            <a:pPr marL="514350" indent="-514350">
              <a:buClr>
                <a:srgbClr val="FF0000"/>
              </a:buClr>
              <a:buFont typeface="+mj-lt"/>
              <a:buAutoNum type="alphaUcPeriod"/>
            </a:pPr>
            <a:r>
              <a:rPr lang="en-GB" dirty="0" smtClean="0"/>
              <a:t>The USING clause</a:t>
            </a:r>
          </a:p>
          <a:p>
            <a:pPr marL="514350" indent="-514350">
              <a:buClr>
                <a:srgbClr val="FF0000"/>
              </a:buClr>
              <a:buFont typeface="+mj-lt"/>
              <a:buAutoNum type="alphaUcPeriod"/>
            </a:pPr>
            <a:r>
              <a:rPr lang="en-GB" b="1" dirty="0" smtClean="0">
                <a:solidFill>
                  <a:srgbClr val="00FF00"/>
                </a:solidFill>
              </a:rPr>
              <a:t>The SET clause</a:t>
            </a:r>
          </a:p>
          <a:p>
            <a:pPr marL="0" indent="0">
              <a:buNone/>
            </a:pPr>
            <a:endParaRPr lang="en-GB" dirty="0"/>
          </a:p>
        </p:txBody>
      </p:sp>
    </p:spTree>
    <p:extLst>
      <p:ext uri="{BB962C8B-B14F-4D97-AF65-F5344CB8AC3E}">
        <p14:creationId xmlns:p14="http://schemas.microsoft.com/office/powerpoint/2010/main" val="4224908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924800" cy="1584176"/>
          </a:xfrm>
        </p:spPr>
        <p:txBody>
          <a:bodyPr/>
          <a:lstStyle/>
          <a:p>
            <a:r>
              <a:rPr lang="en-GB" sz="1600" b="1" dirty="0"/>
              <a:t>EMPLOYEE_ID NUMBER(10) PRIMARY KEY </a:t>
            </a:r>
            <a:br>
              <a:rPr lang="en-GB" sz="1600" b="1" dirty="0"/>
            </a:br>
            <a:r>
              <a:rPr lang="en-GB" sz="1600" b="1" dirty="0"/>
              <a:t>LAST_NAME VARCHAR2(20) </a:t>
            </a:r>
            <a:br>
              <a:rPr lang="en-GB" sz="1600" b="1" dirty="0"/>
            </a:br>
            <a:r>
              <a:rPr lang="en-GB" sz="1600" b="1" dirty="0"/>
              <a:t>FIRST_NAME VARCHAR2(20) </a:t>
            </a:r>
            <a:br>
              <a:rPr lang="en-GB" sz="1600" b="1" dirty="0"/>
            </a:br>
            <a:r>
              <a:rPr lang="en-GB" sz="1600" b="1" dirty="0"/>
              <a:t>DEPARTMENT_ID VARCHAR2(20) </a:t>
            </a:r>
            <a:br>
              <a:rPr lang="en-GB" sz="1600" b="1" dirty="0"/>
            </a:br>
            <a:r>
              <a:rPr lang="en-GB" sz="1600" b="1" dirty="0"/>
              <a:t>HIRE_DATE DATE </a:t>
            </a:r>
            <a:br>
              <a:rPr lang="en-GB" sz="1600" b="1" dirty="0"/>
            </a:br>
            <a:r>
              <a:rPr lang="en-GB" sz="1600" b="1" dirty="0"/>
              <a:t>SALARY NUMBER(9,2) </a:t>
            </a:r>
            <a:br>
              <a:rPr lang="en-GB" sz="1600" b="1" dirty="0"/>
            </a:br>
            <a:r>
              <a:rPr lang="en-GB" sz="1600" b="1" dirty="0" smtClean="0"/>
              <a:t>BONUS </a:t>
            </a:r>
            <a:r>
              <a:rPr lang="en-GB" sz="1600" b="1" dirty="0"/>
              <a:t>NUMBER(9,2) </a:t>
            </a:r>
          </a:p>
        </p:txBody>
      </p:sp>
      <p:sp>
        <p:nvSpPr>
          <p:cNvPr id="3" name="Content Placeholder 2"/>
          <p:cNvSpPr>
            <a:spLocks noGrp="1"/>
          </p:cNvSpPr>
          <p:nvPr>
            <p:ph sz="quarter" idx="13"/>
          </p:nvPr>
        </p:nvSpPr>
        <p:spPr>
          <a:xfrm>
            <a:off x="611560" y="1961456"/>
            <a:ext cx="7924800" cy="4896544"/>
          </a:xfrm>
        </p:spPr>
        <p:txBody>
          <a:bodyPr>
            <a:normAutofit fontScale="40000" lnSpcReduction="20000"/>
          </a:bodyPr>
          <a:lstStyle/>
          <a:p>
            <a:pPr marL="0" indent="0">
              <a:buNone/>
            </a:pPr>
            <a:r>
              <a:rPr lang="en-GB" sz="4500" b="1" dirty="0" smtClean="0"/>
              <a:t>7.</a:t>
            </a:r>
            <a:r>
              <a:rPr lang="en-GB" sz="4500" dirty="0" smtClean="0"/>
              <a:t>You </a:t>
            </a:r>
            <a:r>
              <a:rPr lang="en-GB" sz="4500" dirty="0"/>
              <a:t>want to execute one DML statement to change the salary of all employees in department 10 to equal the new salary of employee number 89898. Currently, all employees in department 10 have the same salary value. Which statement should you execute</a:t>
            </a:r>
            <a:r>
              <a:rPr lang="en-GB" sz="4500" dirty="0" smtClean="0"/>
              <a:t>?</a:t>
            </a:r>
            <a:endParaRPr lang="en-GB" sz="3200" dirty="0"/>
          </a:p>
          <a:p>
            <a:pPr marL="914400" indent="-914400">
              <a:buClr>
                <a:srgbClr val="FF0000"/>
              </a:buClr>
              <a:buFont typeface="+mj-lt"/>
              <a:buAutoNum type="alphaUcPeriod"/>
            </a:pPr>
            <a:r>
              <a:rPr lang="en-GB" sz="4500" dirty="0"/>
              <a:t>UPDATE employees </a:t>
            </a:r>
            <a:br>
              <a:rPr lang="en-GB" sz="4500" dirty="0"/>
            </a:br>
            <a:r>
              <a:rPr lang="en-GB" sz="4500" dirty="0"/>
              <a:t>SET salary = SELECT salary FROM employees WHERE </a:t>
            </a:r>
            <a:r>
              <a:rPr lang="en-GB" sz="4500" dirty="0" err="1"/>
              <a:t>employee_id</a:t>
            </a:r>
            <a:r>
              <a:rPr lang="en-GB" sz="4500" dirty="0"/>
              <a:t> = 89898; </a:t>
            </a:r>
            <a:endParaRPr lang="en-GB" sz="4500" dirty="0" smtClean="0"/>
          </a:p>
          <a:p>
            <a:pPr marL="914400" indent="-914400">
              <a:buClr>
                <a:srgbClr val="FF0000"/>
              </a:buClr>
              <a:buFont typeface="+mj-lt"/>
              <a:buAutoNum type="alphaUcPeriod"/>
            </a:pPr>
            <a:r>
              <a:rPr lang="en-GB" sz="4500" dirty="0"/>
              <a:t>UPDATE employees </a:t>
            </a:r>
            <a:br>
              <a:rPr lang="en-GB" sz="4500" dirty="0"/>
            </a:br>
            <a:r>
              <a:rPr lang="en-GB" sz="4500" dirty="0"/>
              <a:t>SET salary = (SELECT salary FROM employees WHERE </a:t>
            </a:r>
            <a:r>
              <a:rPr lang="en-GB" sz="4500" dirty="0" err="1"/>
              <a:t>employee_id</a:t>
            </a:r>
            <a:r>
              <a:rPr lang="en-GB" sz="4500" dirty="0"/>
              <a:t> = 89898); </a:t>
            </a:r>
            <a:endParaRPr lang="en-GB" sz="4500" dirty="0" smtClean="0"/>
          </a:p>
          <a:p>
            <a:pPr marL="914400" indent="-914400">
              <a:buClr>
                <a:srgbClr val="FF0000"/>
              </a:buClr>
              <a:buFont typeface="+mj-lt"/>
              <a:buAutoNum type="alphaUcPeriod"/>
            </a:pPr>
            <a:r>
              <a:rPr lang="en-GB" sz="4500" dirty="0"/>
              <a:t>UPDATE employees </a:t>
            </a:r>
            <a:br>
              <a:rPr lang="en-GB" sz="4500" dirty="0"/>
            </a:br>
            <a:r>
              <a:rPr lang="en-GB" sz="4500" dirty="0"/>
              <a:t>SET salary = (SELECT salary FROM employees WHERE </a:t>
            </a:r>
            <a:r>
              <a:rPr lang="en-GB" sz="4500" dirty="0" err="1"/>
              <a:t>employee_id</a:t>
            </a:r>
            <a:r>
              <a:rPr lang="en-GB" sz="4500" dirty="0"/>
              <a:t> = 89898) </a:t>
            </a:r>
            <a:br>
              <a:rPr lang="en-GB" sz="4500" dirty="0"/>
            </a:br>
            <a:r>
              <a:rPr lang="en-GB" sz="4500" dirty="0"/>
              <a:t>WHERE </a:t>
            </a:r>
            <a:r>
              <a:rPr lang="en-GB" sz="4500" dirty="0" err="1"/>
              <a:t>department_id</a:t>
            </a:r>
            <a:r>
              <a:rPr lang="en-GB" sz="4500" dirty="0"/>
              <a:t> = 10; </a:t>
            </a:r>
            <a:endParaRPr lang="en-GB" sz="4500" dirty="0" smtClean="0"/>
          </a:p>
          <a:p>
            <a:pPr marL="914400" indent="-914400">
              <a:buClr>
                <a:srgbClr val="FF0000"/>
              </a:buClr>
              <a:buFont typeface="+mj-lt"/>
              <a:buAutoNum type="alphaUcPeriod"/>
            </a:pPr>
            <a:r>
              <a:rPr lang="en-GB" sz="4500" dirty="0"/>
              <a:t>UPDATE employees </a:t>
            </a:r>
            <a:br>
              <a:rPr lang="en-GB" sz="4500" dirty="0"/>
            </a:br>
            <a:r>
              <a:rPr lang="en-GB" sz="4500" dirty="0"/>
              <a:t>SET salary = (SELECT salary FROM employees WHERE </a:t>
            </a:r>
            <a:r>
              <a:rPr lang="en-GB" sz="4500" dirty="0" err="1"/>
              <a:t>employee_id</a:t>
            </a:r>
            <a:r>
              <a:rPr lang="en-GB" sz="4500" dirty="0"/>
              <a:t> = 89898 AND </a:t>
            </a:r>
            <a:r>
              <a:rPr lang="en-GB" sz="4500" dirty="0" err="1" smtClean="0"/>
              <a:t>department_id</a:t>
            </a:r>
            <a:r>
              <a:rPr lang="en-GB" sz="4500" dirty="0" smtClean="0"/>
              <a:t> </a:t>
            </a:r>
            <a:r>
              <a:rPr lang="en-GB" sz="4500" dirty="0"/>
              <a:t>= 10</a:t>
            </a:r>
            <a:r>
              <a:rPr lang="en-GB" sz="4500" dirty="0" smtClean="0"/>
              <a:t>);</a:t>
            </a:r>
          </a:p>
          <a:p>
            <a:pPr marL="914400" indent="-914400">
              <a:buClr>
                <a:srgbClr val="FF0000"/>
              </a:buClr>
              <a:buFont typeface="+mj-lt"/>
              <a:buAutoNum type="alphaUcPeriod"/>
            </a:pPr>
            <a:endParaRPr lang="en-GB" sz="4500" dirty="0"/>
          </a:p>
        </p:txBody>
      </p:sp>
    </p:spTree>
    <p:extLst>
      <p:ext uri="{BB962C8B-B14F-4D97-AF65-F5344CB8AC3E}">
        <p14:creationId xmlns:p14="http://schemas.microsoft.com/office/powerpoint/2010/main" val="1827326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924800" cy="1584176"/>
          </a:xfrm>
        </p:spPr>
        <p:txBody>
          <a:bodyPr/>
          <a:lstStyle/>
          <a:p>
            <a:r>
              <a:rPr lang="en-GB" sz="1600" b="1" dirty="0"/>
              <a:t>EMPLOYEE_ID NUMBER(10) PRIMARY KEY </a:t>
            </a:r>
            <a:br>
              <a:rPr lang="en-GB" sz="1600" b="1" dirty="0"/>
            </a:br>
            <a:r>
              <a:rPr lang="en-GB" sz="1600" b="1" dirty="0"/>
              <a:t>LAST_NAME VARCHAR2(20) </a:t>
            </a:r>
            <a:br>
              <a:rPr lang="en-GB" sz="1600" b="1" dirty="0"/>
            </a:br>
            <a:r>
              <a:rPr lang="en-GB" sz="1600" b="1" dirty="0"/>
              <a:t>FIRST_NAME VARCHAR2(20) </a:t>
            </a:r>
            <a:br>
              <a:rPr lang="en-GB" sz="1600" b="1" dirty="0"/>
            </a:br>
            <a:r>
              <a:rPr lang="en-GB" sz="1600" b="1" dirty="0"/>
              <a:t>DEPARTMENT_ID VARCHAR2(20) </a:t>
            </a:r>
            <a:br>
              <a:rPr lang="en-GB" sz="1600" b="1" dirty="0"/>
            </a:br>
            <a:r>
              <a:rPr lang="en-GB" sz="1600" b="1" dirty="0"/>
              <a:t>HIRE_DATE DATE </a:t>
            </a:r>
            <a:br>
              <a:rPr lang="en-GB" sz="1600" b="1" dirty="0"/>
            </a:br>
            <a:r>
              <a:rPr lang="en-GB" sz="1600" b="1" dirty="0"/>
              <a:t>SALARY NUMBER(9,2) </a:t>
            </a:r>
            <a:br>
              <a:rPr lang="en-GB" sz="1600" b="1" dirty="0"/>
            </a:br>
            <a:r>
              <a:rPr lang="en-GB" sz="1600" b="1" dirty="0" smtClean="0"/>
              <a:t>BONUS </a:t>
            </a:r>
            <a:r>
              <a:rPr lang="en-GB" sz="1600" b="1" dirty="0"/>
              <a:t>NUMBER(9,2) </a:t>
            </a:r>
          </a:p>
        </p:txBody>
      </p:sp>
      <p:sp>
        <p:nvSpPr>
          <p:cNvPr id="3" name="Content Placeholder 2"/>
          <p:cNvSpPr>
            <a:spLocks noGrp="1"/>
          </p:cNvSpPr>
          <p:nvPr>
            <p:ph sz="quarter" idx="13"/>
          </p:nvPr>
        </p:nvSpPr>
        <p:spPr>
          <a:xfrm>
            <a:off x="611560" y="1961456"/>
            <a:ext cx="7924800" cy="4896544"/>
          </a:xfrm>
        </p:spPr>
        <p:txBody>
          <a:bodyPr>
            <a:normAutofit fontScale="40000" lnSpcReduction="20000"/>
          </a:bodyPr>
          <a:lstStyle/>
          <a:p>
            <a:pPr marL="0" indent="0">
              <a:buNone/>
            </a:pPr>
            <a:r>
              <a:rPr lang="en-GB" sz="4500" b="1" dirty="0" smtClean="0"/>
              <a:t>7.</a:t>
            </a:r>
            <a:r>
              <a:rPr lang="en-GB" sz="4500" dirty="0" smtClean="0"/>
              <a:t>You </a:t>
            </a:r>
            <a:r>
              <a:rPr lang="en-GB" sz="4500" dirty="0"/>
              <a:t>want to execute one DML statement to change the salary of all employees in department 10 to equal the new salary of employee number 89898. Currently, all employees in department 10 have the same salary value. Which statement should you execute</a:t>
            </a:r>
            <a:r>
              <a:rPr lang="en-GB" sz="4500" dirty="0" smtClean="0"/>
              <a:t>?</a:t>
            </a:r>
            <a:endParaRPr lang="en-GB" sz="3200" dirty="0"/>
          </a:p>
          <a:p>
            <a:pPr marL="914400" indent="-914400">
              <a:buClr>
                <a:srgbClr val="FF0000"/>
              </a:buClr>
              <a:buFont typeface="+mj-lt"/>
              <a:buAutoNum type="alphaUcPeriod"/>
            </a:pPr>
            <a:r>
              <a:rPr lang="en-GB" sz="4500" dirty="0"/>
              <a:t>UPDATE employees </a:t>
            </a:r>
            <a:br>
              <a:rPr lang="en-GB" sz="4500" dirty="0"/>
            </a:br>
            <a:r>
              <a:rPr lang="en-GB" sz="4500" dirty="0"/>
              <a:t>SET salary = SELECT salary FROM employees WHERE </a:t>
            </a:r>
            <a:r>
              <a:rPr lang="en-GB" sz="4500" dirty="0" err="1"/>
              <a:t>employee_id</a:t>
            </a:r>
            <a:r>
              <a:rPr lang="en-GB" sz="4500" dirty="0"/>
              <a:t> = 89898; </a:t>
            </a:r>
            <a:endParaRPr lang="en-GB" sz="4500" dirty="0" smtClean="0"/>
          </a:p>
          <a:p>
            <a:pPr marL="914400" indent="-914400">
              <a:buClr>
                <a:srgbClr val="FF0000"/>
              </a:buClr>
              <a:buFont typeface="+mj-lt"/>
              <a:buAutoNum type="alphaUcPeriod"/>
            </a:pPr>
            <a:r>
              <a:rPr lang="en-GB" sz="4500" dirty="0"/>
              <a:t>UPDATE employees </a:t>
            </a:r>
            <a:br>
              <a:rPr lang="en-GB" sz="4500" dirty="0"/>
            </a:br>
            <a:r>
              <a:rPr lang="en-GB" sz="4500" dirty="0"/>
              <a:t>SET salary = (SELECT salary FROM employees WHERE </a:t>
            </a:r>
            <a:r>
              <a:rPr lang="en-GB" sz="4500" dirty="0" err="1"/>
              <a:t>employee_id</a:t>
            </a:r>
            <a:r>
              <a:rPr lang="en-GB" sz="4500" dirty="0"/>
              <a:t> = 89898); </a:t>
            </a:r>
            <a:endParaRPr lang="en-GB" sz="4500" dirty="0" smtClean="0"/>
          </a:p>
          <a:p>
            <a:pPr marL="914400" indent="-914400">
              <a:buClr>
                <a:srgbClr val="FF0000"/>
              </a:buClr>
              <a:buFont typeface="+mj-lt"/>
              <a:buAutoNum type="alphaUcPeriod"/>
            </a:pPr>
            <a:r>
              <a:rPr lang="en-GB" sz="4500" b="1" dirty="0">
                <a:solidFill>
                  <a:srgbClr val="00FF00"/>
                </a:solidFill>
              </a:rPr>
              <a:t>UPDATE employees </a:t>
            </a:r>
            <a:br>
              <a:rPr lang="en-GB" sz="4500" b="1" dirty="0">
                <a:solidFill>
                  <a:srgbClr val="00FF00"/>
                </a:solidFill>
              </a:rPr>
            </a:br>
            <a:r>
              <a:rPr lang="en-GB" sz="4500" b="1" dirty="0">
                <a:solidFill>
                  <a:srgbClr val="00FF00"/>
                </a:solidFill>
              </a:rPr>
              <a:t>SET salary = (SELECT salary FROM employees WHERE </a:t>
            </a:r>
            <a:r>
              <a:rPr lang="en-GB" sz="4500" b="1" dirty="0" err="1">
                <a:solidFill>
                  <a:srgbClr val="00FF00"/>
                </a:solidFill>
              </a:rPr>
              <a:t>employee_id</a:t>
            </a:r>
            <a:r>
              <a:rPr lang="en-GB" sz="4500" b="1" dirty="0">
                <a:solidFill>
                  <a:srgbClr val="00FF00"/>
                </a:solidFill>
              </a:rPr>
              <a:t> = 89898) </a:t>
            </a:r>
            <a:br>
              <a:rPr lang="en-GB" sz="4500" b="1" dirty="0">
                <a:solidFill>
                  <a:srgbClr val="00FF00"/>
                </a:solidFill>
              </a:rPr>
            </a:br>
            <a:r>
              <a:rPr lang="en-GB" sz="4500" b="1" dirty="0">
                <a:solidFill>
                  <a:srgbClr val="00FF00"/>
                </a:solidFill>
              </a:rPr>
              <a:t>WHERE </a:t>
            </a:r>
            <a:r>
              <a:rPr lang="en-GB" sz="4500" b="1" dirty="0" err="1">
                <a:solidFill>
                  <a:srgbClr val="00FF00"/>
                </a:solidFill>
              </a:rPr>
              <a:t>department_id</a:t>
            </a:r>
            <a:r>
              <a:rPr lang="en-GB" sz="4500" b="1" dirty="0">
                <a:solidFill>
                  <a:srgbClr val="00FF00"/>
                </a:solidFill>
              </a:rPr>
              <a:t> = 10; </a:t>
            </a:r>
            <a:endParaRPr lang="en-GB" sz="4500" b="1" dirty="0" smtClean="0">
              <a:solidFill>
                <a:srgbClr val="00FF00"/>
              </a:solidFill>
            </a:endParaRPr>
          </a:p>
          <a:p>
            <a:pPr marL="914400" indent="-914400">
              <a:buClr>
                <a:srgbClr val="FF0000"/>
              </a:buClr>
              <a:buFont typeface="+mj-lt"/>
              <a:buAutoNum type="alphaUcPeriod"/>
            </a:pPr>
            <a:r>
              <a:rPr lang="en-GB" sz="4500" dirty="0"/>
              <a:t>UPDATE employees </a:t>
            </a:r>
            <a:br>
              <a:rPr lang="en-GB" sz="4500" dirty="0"/>
            </a:br>
            <a:r>
              <a:rPr lang="en-GB" sz="4500" dirty="0"/>
              <a:t>SET salary = (SELECT salary FROM employees WHERE </a:t>
            </a:r>
            <a:r>
              <a:rPr lang="en-GB" sz="4500" dirty="0" err="1"/>
              <a:t>employee_id</a:t>
            </a:r>
            <a:r>
              <a:rPr lang="en-GB" sz="4500" dirty="0"/>
              <a:t> = 89898 AND </a:t>
            </a:r>
            <a:r>
              <a:rPr lang="en-GB" sz="4500" dirty="0" err="1" smtClean="0"/>
              <a:t>department_id</a:t>
            </a:r>
            <a:r>
              <a:rPr lang="en-GB" sz="4500" dirty="0" smtClean="0"/>
              <a:t> </a:t>
            </a:r>
            <a:r>
              <a:rPr lang="en-GB" sz="4500" dirty="0"/>
              <a:t>= 10</a:t>
            </a:r>
            <a:r>
              <a:rPr lang="en-GB" sz="4500" dirty="0" smtClean="0"/>
              <a:t>);</a:t>
            </a:r>
          </a:p>
          <a:p>
            <a:pPr marL="914400" indent="-914400">
              <a:buClr>
                <a:srgbClr val="FF0000"/>
              </a:buClr>
              <a:buFont typeface="+mj-lt"/>
              <a:buAutoNum type="alphaUcPeriod"/>
            </a:pPr>
            <a:endParaRPr lang="en-GB" sz="4500" dirty="0"/>
          </a:p>
        </p:txBody>
      </p:sp>
    </p:spTree>
    <p:extLst>
      <p:ext uri="{BB962C8B-B14F-4D97-AF65-F5344CB8AC3E}">
        <p14:creationId xmlns:p14="http://schemas.microsoft.com/office/powerpoint/2010/main" val="961899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8352928" cy="1282154"/>
          </a:xfrm>
        </p:spPr>
        <p:txBody>
          <a:bodyPr/>
          <a:lstStyle/>
          <a:p>
            <a:r>
              <a:rPr lang="en-GB" sz="1600" b="1" dirty="0" smtClean="0"/>
              <a:t>The Payment Table contains these columns:</a:t>
            </a:r>
            <a:br>
              <a:rPr lang="en-GB" sz="1600" b="1" dirty="0" smtClean="0"/>
            </a:br>
            <a:r>
              <a:rPr lang="en-GB" sz="1600" b="1" dirty="0" smtClean="0"/>
              <a:t/>
            </a:r>
            <a:br>
              <a:rPr lang="en-GB" sz="1600" b="1" dirty="0" smtClean="0"/>
            </a:br>
            <a:r>
              <a:rPr lang="en-GB" sz="1600" b="1" dirty="0" smtClean="0"/>
              <a:t>PAYMENT_ID NUMBER (9) PK</a:t>
            </a:r>
            <a:br>
              <a:rPr lang="en-GB" sz="1600" b="1" dirty="0" smtClean="0"/>
            </a:br>
            <a:r>
              <a:rPr lang="en-GB" sz="1600" b="1" dirty="0" smtClean="0"/>
              <a:t>PAYMENT_DATE DATE</a:t>
            </a:r>
            <a:br>
              <a:rPr lang="en-GB" sz="1600" b="1" dirty="0" smtClean="0"/>
            </a:br>
            <a:r>
              <a:rPr lang="en-GB" sz="1600" b="1" dirty="0" smtClean="0"/>
              <a:t>CUSTOMER_ID NUMBER(9)</a:t>
            </a:r>
            <a:r>
              <a:rPr lang="en-GB" sz="1600" dirty="0" smtClean="0"/>
              <a:t/>
            </a:r>
            <a:br>
              <a:rPr lang="en-GB" sz="1600" dirty="0" smtClean="0"/>
            </a:br>
            <a:r>
              <a:rPr lang="en-GB" sz="1600" dirty="0" smtClean="0"/>
              <a:t/>
            </a:r>
            <a:br>
              <a:rPr lang="en-GB" sz="1600" dirty="0" smtClean="0"/>
            </a:br>
            <a:r>
              <a:rPr lang="en-GB" sz="1600" b="1" dirty="0" smtClean="0"/>
              <a:t>8. Which SELECT statement could you use to display the number of customer payments made between January 1 2013 and June 30</a:t>
            </a:r>
            <a:endParaRPr lang="en-GB" sz="1600" b="1" dirty="0"/>
          </a:p>
        </p:txBody>
      </p:sp>
      <p:sp>
        <p:nvSpPr>
          <p:cNvPr id="3" name="Content Placeholder 2"/>
          <p:cNvSpPr>
            <a:spLocks noGrp="1"/>
          </p:cNvSpPr>
          <p:nvPr>
            <p:ph sz="quarter" idx="13"/>
          </p:nvPr>
        </p:nvSpPr>
        <p:spPr>
          <a:xfrm>
            <a:off x="539552" y="2105472"/>
            <a:ext cx="7924800" cy="4752528"/>
          </a:xfrm>
        </p:spPr>
        <p:txBody>
          <a:bodyPr>
            <a:normAutofit fontScale="40000" lnSpcReduction="20000"/>
          </a:bodyPr>
          <a:lstStyle/>
          <a:p>
            <a:pPr marL="355600" indent="-355600">
              <a:buClr>
                <a:srgbClr val="FF0000"/>
              </a:buClr>
              <a:buFont typeface="+mj-lt"/>
              <a:buAutoNum type="alphaUcPeriod"/>
            </a:pPr>
            <a:r>
              <a:rPr lang="en-GB" sz="3800" dirty="0"/>
              <a:t>SELECT </a:t>
            </a:r>
            <a:r>
              <a:rPr lang="en-GB" sz="3800" dirty="0" err="1"/>
              <a:t>customer_id</a:t>
            </a:r>
            <a:r>
              <a:rPr lang="en-GB" sz="3800" dirty="0"/>
              <a:t> COUNT(</a:t>
            </a:r>
            <a:r>
              <a:rPr lang="en-GB" sz="3800" dirty="0" err="1"/>
              <a:t>payment_id</a:t>
            </a:r>
            <a:r>
              <a:rPr lang="en-GB" sz="3800" dirty="0" smtClean="0"/>
              <a:t>) FROM </a:t>
            </a:r>
            <a:r>
              <a:rPr lang="en-GB" sz="3800" dirty="0"/>
              <a:t>payment</a:t>
            </a:r>
          </a:p>
          <a:p>
            <a:pPr marL="355600" indent="-355600">
              <a:buNone/>
            </a:pPr>
            <a:r>
              <a:rPr lang="en-GB" sz="3800" dirty="0" smtClean="0"/>
              <a:t>	WHERE </a:t>
            </a:r>
            <a:r>
              <a:rPr lang="en-GB" sz="3800" dirty="0" err="1"/>
              <a:t>payment_date</a:t>
            </a:r>
            <a:r>
              <a:rPr lang="en-GB" sz="3800" dirty="0"/>
              <a:t> BETWEEN ‘1-JAN-2013’ AND ’30-JUN-2013’</a:t>
            </a:r>
          </a:p>
          <a:p>
            <a:pPr marL="355600" indent="-355600">
              <a:buNone/>
            </a:pPr>
            <a:r>
              <a:rPr lang="en-GB" sz="3800" dirty="0" smtClean="0"/>
              <a:t>	HAVING </a:t>
            </a:r>
            <a:r>
              <a:rPr lang="en-GB" sz="3800" dirty="0" err="1" smtClean="0"/>
              <a:t>customer_id</a:t>
            </a:r>
            <a:r>
              <a:rPr lang="en-GB" sz="3800" dirty="0" smtClean="0"/>
              <a:t>=100009;</a:t>
            </a:r>
          </a:p>
          <a:p>
            <a:pPr marL="0" indent="0">
              <a:buNone/>
            </a:pPr>
            <a:endParaRPr lang="en-GB" sz="3800" dirty="0"/>
          </a:p>
          <a:p>
            <a:pPr marL="355600" indent="-355600">
              <a:buClr>
                <a:srgbClr val="FF0000"/>
              </a:buClr>
              <a:buFont typeface="+mj-lt"/>
              <a:buAutoNum type="alphaUcPeriod" startAt="2"/>
            </a:pPr>
            <a:r>
              <a:rPr lang="en-GB" sz="3800" dirty="0"/>
              <a:t>SELECT </a:t>
            </a:r>
            <a:r>
              <a:rPr lang="en-GB" sz="3800" dirty="0" err="1"/>
              <a:t>customer_id</a:t>
            </a:r>
            <a:r>
              <a:rPr lang="en-GB" sz="3800" dirty="0"/>
              <a:t> AVG(</a:t>
            </a:r>
            <a:r>
              <a:rPr lang="en-GB" sz="3800" dirty="0" err="1"/>
              <a:t>payment_id</a:t>
            </a:r>
            <a:r>
              <a:rPr lang="en-GB" sz="3800" dirty="0"/>
              <a:t>) FROM payment</a:t>
            </a:r>
          </a:p>
          <a:p>
            <a:pPr marL="355600" indent="-355600">
              <a:buNone/>
            </a:pPr>
            <a:r>
              <a:rPr lang="en-GB" sz="3800" dirty="0" smtClean="0"/>
              <a:t>	WHERE </a:t>
            </a:r>
            <a:r>
              <a:rPr lang="en-GB" sz="3800" dirty="0" err="1"/>
              <a:t>payment_date</a:t>
            </a:r>
            <a:r>
              <a:rPr lang="en-GB" sz="3800" dirty="0"/>
              <a:t> BETWEEN ‘1-JAN-2013’ AND ’30-JUN-2013’</a:t>
            </a:r>
          </a:p>
          <a:p>
            <a:pPr marL="355600" indent="-355600">
              <a:buNone/>
            </a:pPr>
            <a:r>
              <a:rPr lang="en-GB" sz="3800" dirty="0" smtClean="0"/>
              <a:t>	GROUP </a:t>
            </a:r>
            <a:r>
              <a:rPr lang="en-GB" sz="3800" dirty="0"/>
              <a:t>BY </a:t>
            </a:r>
            <a:r>
              <a:rPr lang="en-GB" sz="3800" dirty="0" err="1"/>
              <a:t>customer_id</a:t>
            </a:r>
            <a:r>
              <a:rPr lang="en-GB" sz="3800" dirty="0" smtClean="0"/>
              <a:t>;</a:t>
            </a:r>
          </a:p>
          <a:p>
            <a:pPr marL="0" indent="0">
              <a:buNone/>
            </a:pPr>
            <a:endParaRPr lang="en-GB" sz="3800" dirty="0"/>
          </a:p>
          <a:p>
            <a:pPr marL="355600" indent="-355600">
              <a:buClr>
                <a:srgbClr val="FF0000"/>
              </a:buClr>
              <a:buFont typeface="+mj-lt"/>
              <a:buAutoNum type="alphaUcPeriod" startAt="3"/>
            </a:pPr>
            <a:r>
              <a:rPr lang="en-GB" sz="3800" dirty="0"/>
              <a:t>SELECT </a:t>
            </a:r>
            <a:r>
              <a:rPr lang="en-GB" sz="3800" dirty="0" err="1"/>
              <a:t>customer_id</a:t>
            </a:r>
            <a:r>
              <a:rPr lang="en-GB" sz="3800" dirty="0"/>
              <a:t> COUNT(</a:t>
            </a:r>
            <a:r>
              <a:rPr lang="en-GB" sz="3800" dirty="0" err="1"/>
              <a:t>payment_id</a:t>
            </a:r>
            <a:r>
              <a:rPr lang="en-GB" sz="3800" dirty="0"/>
              <a:t>) FROM payment</a:t>
            </a:r>
          </a:p>
          <a:p>
            <a:pPr marL="355600" indent="-355600">
              <a:buNone/>
            </a:pPr>
            <a:r>
              <a:rPr lang="en-GB" sz="3800" dirty="0" smtClean="0"/>
              <a:t>	WHERE </a:t>
            </a:r>
            <a:r>
              <a:rPr lang="en-GB" sz="3800" dirty="0" err="1"/>
              <a:t>payment_date</a:t>
            </a:r>
            <a:r>
              <a:rPr lang="en-GB" sz="3800" dirty="0"/>
              <a:t> BETWEEN ‘1-JAN-2013’ AND ’30-JUN-2013’</a:t>
            </a:r>
          </a:p>
          <a:p>
            <a:pPr marL="355600" indent="-355600">
              <a:buNone/>
            </a:pPr>
            <a:r>
              <a:rPr lang="en-GB" sz="3800" dirty="0" smtClean="0"/>
              <a:t>	GROUP </a:t>
            </a:r>
            <a:r>
              <a:rPr lang="en-GB" sz="3800" dirty="0"/>
              <a:t>BY </a:t>
            </a:r>
            <a:r>
              <a:rPr lang="en-GB" sz="3800" dirty="0" err="1"/>
              <a:t>customer_id</a:t>
            </a:r>
            <a:r>
              <a:rPr lang="en-GB" sz="3800" dirty="0"/>
              <a:t>;</a:t>
            </a:r>
          </a:p>
          <a:p>
            <a:pPr marL="0" indent="0">
              <a:buNone/>
            </a:pPr>
            <a:endParaRPr lang="en-GB" sz="3800" dirty="0"/>
          </a:p>
          <a:p>
            <a:pPr marL="355600" indent="-355600">
              <a:buClr>
                <a:srgbClr val="FF0000"/>
              </a:buClr>
              <a:buFont typeface="+mj-lt"/>
              <a:buAutoNum type="alphaUcPeriod" startAt="4"/>
            </a:pPr>
            <a:r>
              <a:rPr lang="en-GB" sz="3800" dirty="0"/>
              <a:t>SELECT </a:t>
            </a:r>
            <a:r>
              <a:rPr lang="en-GB" sz="3800" dirty="0" err="1"/>
              <a:t>customer_id</a:t>
            </a:r>
            <a:r>
              <a:rPr lang="en-GB" sz="3800" dirty="0"/>
              <a:t> COUNT(</a:t>
            </a:r>
            <a:r>
              <a:rPr lang="en-GB" sz="3800" dirty="0" err="1"/>
              <a:t>payment_id</a:t>
            </a:r>
            <a:r>
              <a:rPr lang="en-GB" sz="3800" dirty="0"/>
              <a:t>) FROM payment</a:t>
            </a:r>
          </a:p>
          <a:p>
            <a:pPr marL="355600" indent="-355600">
              <a:buNone/>
            </a:pPr>
            <a:r>
              <a:rPr lang="en-GB" sz="3800" dirty="0" smtClean="0"/>
              <a:t>	WHERE </a:t>
            </a:r>
            <a:r>
              <a:rPr lang="en-GB" sz="3800" dirty="0" err="1"/>
              <a:t>payment_date</a:t>
            </a:r>
            <a:r>
              <a:rPr lang="en-GB" sz="3800" dirty="0"/>
              <a:t> BETWEEN ’30-JUN-2013’ AND ‘1-JAN-2013’ </a:t>
            </a:r>
          </a:p>
          <a:p>
            <a:pPr marL="355600" indent="-355600">
              <a:buNone/>
            </a:pPr>
            <a:r>
              <a:rPr lang="en-GB" sz="3800" dirty="0" smtClean="0"/>
              <a:t>	GROUP </a:t>
            </a:r>
            <a:r>
              <a:rPr lang="en-GB" sz="3800" dirty="0"/>
              <a:t>BY </a:t>
            </a:r>
            <a:r>
              <a:rPr lang="en-GB" sz="3800" dirty="0" err="1"/>
              <a:t>customer_id</a:t>
            </a:r>
            <a:r>
              <a:rPr lang="en-GB" sz="3800" dirty="0"/>
              <a:t>;</a:t>
            </a:r>
          </a:p>
          <a:p>
            <a:pPr marL="0" indent="0">
              <a:buNone/>
            </a:pPr>
            <a:endParaRPr lang="en-GB" dirty="0" smtClean="0"/>
          </a:p>
          <a:p>
            <a:endParaRPr lang="en-GB" dirty="0"/>
          </a:p>
        </p:txBody>
      </p:sp>
    </p:spTree>
    <p:extLst>
      <p:ext uri="{BB962C8B-B14F-4D97-AF65-F5344CB8AC3E}">
        <p14:creationId xmlns:p14="http://schemas.microsoft.com/office/powerpoint/2010/main" val="370444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8352928" cy="1282154"/>
          </a:xfrm>
        </p:spPr>
        <p:txBody>
          <a:bodyPr/>
          <a:lstStyle/>
          <a:p>
            <a:r>
              <a:rPr lang="en-GB" sz="1600" b="1" dirty="0" smtClean="0"/>
              <a:t>The Payment Table contains these columns:</a:t>
            </a:r>
            <a:br>
              <a:rPr lang="en-GB" sz="1600" b="1" dirty="0" smtClean="0"/>
            </a:br>
            <a:r>
              <a:rPr lang="en-GB" sz="1600" b="1" dirty="0" smtClean="0"/>
              <a:t/>
            </a:r>
            <a:br>
              <a:rPr lang="en-GB" sz="1600" b="1" dirty="0" smtClean="0"/>
            </a:br>
            <a:r>
              <a:rPr lang="en-GB" sz="1600" b="1" dirty="0" smtClean="0"/>
              <a:t>PAYMENT_ID NUMBER (9) PK</a:t>
            </a:r>
            <a:br>
              <a:rPr lang="en-GB" sz="1600" b="1" dirty="0" smtClean="0"/>
            </a:br>
            <a:r>
              <a:rPr lang="en-GB" sz="1600" b="1" dirty="0" smtClean="0"/>
              <a:t>PAYMENT_DATE DATE</a:t>
            </a:r>
            <a:br>
              <a:rPr lang="en-GB" sz="1600" b="1" dirty="0" smtClean="0"/>
            </a:br>
            <a:r>
              <a:rPr lang="en-GB" sz="1600" b="1" dirty="0" smtClean="0"/>
              <a:t>CUSTOMER_ID NUMBER(9)</a:t>
            </a:r>
            <a:r>
              <a:rPr lang="en-GB" sz="1600" dirty="0" smtClean="0"/>
              <a:t/>
            </a:r>
            <a:br>
              <a:rPr lang="en-GB" sz="1600" dirty="0" smtClean="0"/>
            </a:br>
            <a:r>
              <a:rPr lang="en-GB" sz="1600" dirty="0" smtClean="0"/>
              <a:t/>
            </a:r>
            <a:br>
              <a:rPr lang="en-GB" sz="1600" dirty="0" smtClean="0"/>
            </a:br>
            <a:r>
              <a:rPr lang="en-GB" sz="1600" b="1" dirty="0" smtClean="0"/>
              <a:t>8. Which SELECT statement could you use to display the number of customer payments made between January 1 2013 and June 30</a:t>
            </a:r>
            <a:endParaRPr lang="en-GB" sz="1600" b="1" dirty="0"/>
          </a:p>
        </p:txBody>
      </p:sp>
      <p:sp>
        <p:nvSpPr>
          <p:cNvPr id="3" name="Content Placeholder 2"/>
          <p:cNvSpPr>
            <a:spLocks noGrp="1"/>
          </p:cNvSpPr>
          <p:nvPr>
            <p:ph sz="quarter" idx="13"/>
          </p:nvPr>
        </p:nvSpPr>
        <p:spPr>
          <a:xfrm>
            <a:off x="539552" y="2105472"/>
            <a:ext cx="7924800" cy="4752528"/>
          </a:xfrm>
        </p:spPr>
        <p:txBody>
          <a:bodyPr>
            <a:normAutofit fontScale="40000" lnSpcReduction="20000"/>
          </a:bodyPr>
          <a:lstStyle/>
          <a:p>
            <a:pPr marL="355600" indent="-355600">
              <a:buClr>
                <a:srgbClr val="FF0000"/>
              </a:buClr>
              <a:buFont typeface="+mj-lt"/>
              <a:buAutoNum type="alphaUcPeriod"/>
            </a:pPr>
            <a:r>
              <a:rPr lang="en-GB" sz="3800" dirty="0"/>
              <a:t>SELECT </a:t>
            </a:r>
            <a:r>
              <a:rPr lang="en-GB" sz="3800" dirty="0" err="1"/>
              <a:t>customer_id</a:t>
            </a:r>
            <a:r>
              <a:rPr lang="en-GB" sz="3800" dirty="0"/>
              <a:t> COUNT(</a:t>
            </a:r>
            <a:r>
              <a:rPr lang="en-GB" sz="3800" dirty="0" err="1"/>
              <a:t>payment_id</a:t>
            </a:r>
            <a:r>
              <a:rPr lang="en-GB" sz="3800" dirty="0" smtClean="0"/>
              <a:t>) FROM </a:t>
            </a:r>
            <a:r>
              <a:rPr lang="en-GB" sz="3800" dirty="0"/>
              <a:t>payment</a:t>
            </a:r>
          </a:p>
          <a:p>
            <a:pPr marL="355600" indent="-355600">
              <a:buNone/>
            </a:pPr>
            <a:r>
              <a:rPr lang="en-GB" sz="3800" dirty="0" smtClean="0"/>
              <a:t>	WHERE </a:t>
            </a:r>
            <a:r>
              <a:rPr lang="en-GB" sz="3800" dirty="0" err="1"/>
              <a:t>payment_date</a:t>
            </a:r>
            <a:r>
              <a:rPr lang="en-GB" sz="3800" dirty="0"/>
              <a:t> BETWEEN ‘1-JAN-2013’ AND ’30-JUN-2013’</a:t>
            </a:r>
          </a:p>
          <a:p>
            <a:pPr marL="355600" indent="-355600">
              <a:buNone/>
            </a:pPr>
            <a:r>
              <a:rPr lang="en-GB" sz="3800" dirty="0" smtClean="0"/>
              <a:t>	HAVING </a:t>
            </a:r>
            <a:r>
              <a:rPr lang="en-GB" sz="3800" dirty="0" err="1" smtClean="0"/>
              <a:t>customer_id</a:t>
            </a:r>
            <a:r>
              <a:rPr lang="en-GB" sz="3800" dirty="0" smtClean="0"/>
              <a:t>=100009;</a:t>
            </a:r>
          </a:p>
          <a:p>
            <a:pPr marL="0" indent="0">
              <a:buNone/>
            </a:pPr>
            <a:endParaRPr lang="en-GB" sz="3800" dirty="0"/>
          </a:p>
          <a:p>
            <a:pPr marL="355600" indent="-355600">
              <a:buClr>
                <a:srgbClr val="FF0000"/>
              </a:buClr>
              <a:buFont typeface="+mj-lt"/>
              <a:buAutoNum type="alphaUcPeriod" startAt="2"/>
            </a:pPr>
            <a:r>
              <a:rPr lang="en-GB" sz="3800" dirty="0"/>
              <a:t>SELECT </a:t>
            </a:r>
            <a:r>
              <a:rPr lang="en-GB" sz="3800" dirty="0" err="1"/>
              <a:t>customer_id</a:t>
            </a:r>
            <a:r>
              <a:rPr lang="en-GB" sz="3800" dirty="0"/>
              <a:t> AVG(</a:t>
            </a:r>
            <a:r>
              <a:rPr lang="en-GB" sz="3800" dirty="0" err="1"/>
              <a:t>payment_id</a:t>
            </a:r>
            <a:r>
              <a:rPr lang="en-GB" sz="3800" dirty="0"/>
              <a:t>) FROM payment</a:t>
            </a:r>
          </a:p>
          <a:p>
            <a:pPr marL="355600" indent="-355600">
              <a:buNone/>
            </a:pPr>
            <a:r>
              <a:rPr lang="en-GB" sz="3800" dirty="0" smtClean="0"/>
              <a:t>	WHERE </a:t>
            </a:r>
            <a:r>
              <a:rPr lang="en-GB" sz="3800" dirty="0" err="1"/>
              <a:t>payment_date</a:t>
            </a:r>
            <a:r>
              <a:rPr lang="en-GB" sz="3800" dirty="0"/>
              <a:t> BETWEEN ‘1-JAN-2013’ AND ’30-JUN-2013’</a:t>
            </a:r>
          </a:p>
          <a:p>
            <a:pPr marL="355600" indent="-355600">
              <a:buNone/>
            </a:pPr>
            <a:r>
              <a:rPr lang="en-GB" sz="3800" dirty="0" smtClean="0"/>
              <a:t>	GROUP </a:t>
            </a:r>
            <a:r>
              <a:rPr lang="en-GB" sz="3800" dirty="0"/>
              <a:t>BY </a:t>
            </a:r>
            <a:r>
              <a:rPr lang="en-GB" sz="3800" dirty="0" err="1"/>
              <a:t>customer_id</a:t>
            </a:r>
            <a:r>
              <a:rPr lang="en-GB" sz="3800" dirty="0" smtClean="0"/>
              <a:t>;</a:t>
            </a:r>
          </a:p>
          <a:p>
            <a:pPr marL="0" indent="0">
              <a:buNone/>
            </a:pPr>
            <a:endParaRPr lang="en-GB" sz="3800" dirty="0"/>
          </a:p>
          <a:p>
            <a:pPr marL="355600" indent="-355600">
              <a:buClr>
                <a:srgbClr val="FF0000"/>
              </a:buClr>
              <a:buFont typeface="+mj-lt"/>
              <a:buAutoNum type="alphaUcPeriod" startAt="3"/>
            </a:pPr>
            <a:r>
              <a:rPr lang="en-GB" sz="3800" b="1" dirty="0">
                <a:solidFill>
                  <a:srgbClr val="00FF00"/>
                </a:solidFill>
              </a:rPr>
              <a:t>SELECT </a:t>
            </a:r>
            <a:r>
              <a:rPr lang="en-GB" sz="3800" b="1" dirty="0" err="1">
                <a:solidFill>
                  <a:srgbClr val="00FF00"/>
                </a:solidFill>
              </a:rPr>
              <a:t>customer_id</a:t>
            </a:r>
            <a:r>
              <a:rPr lang="en-GB" sz="3800" b="1" dirty="0">
                <a:solidFill>
                  <a:srgbClr val="00FF00"/>
                </a:solidFill>
              </a:rPr>
              <a:t> COUNT(</a:t>
            </a:r>
            <a:r>
              <a:rPr lang="en-GB" sz="3800" b="1" dirty="0" err="1">
                <a:solidFill>
                  <a:srgbClr val="00FF00"/>
                </a:solidFill>
              </a:rPr>
              <a:t>payment_id</a:t>
            </a:r>
            <a:r>
              <a:rPr lang="en-GB" sz="3800" b="1" dirty="0">
                <a:solidFill>
                  <a:srgbClr val="00FF00"/>
                </a:solidFill>
              </a:rPr>
              <a:t>) FROM payment</a:t>
            </a:r>
          </a:p>
          <a:p>
            <a:pPr marL="355600" indent="-355600">
              <a:buNone/>
            </a:pPr>
            <a:r>
              <a:rPr lang="en-GB" sz="3800" b="1" dirty="0" smtClean="0">
                <a:solidFill>
                  <a:srgbClr val="00FF00"/>
                </a:solidFill>
              </a:rPr>
              <a:t>	WHERE </a:t>
            </a:r>
            <a:r>
              <a:rPr lang="en-GB" sz="3800" b="1" dirty="0" err="1">
                <a:solidFill>
                  <a:srgbClr val="00FF00"/>
                </a:solidFill>
              </a:rPr>
              <a:t>payment_date</a:t>
            </a:r>
            <a:r>
              <a:rPr lang="en-GB" sz="3800" b="1" dirty="0">
                <a:solidFill>
                  <a:srgbClr val="00FF00"/>
                </a:solidFill>
              </a:rPr>
              <a:t> BETWEEN ‘1-JAN-2013’ AND ’30-JUN-2013’</a:t>
            </a:r>
          </a:p>
          <a:p>
            <a:pPr marL="355600" indent="-355600">
              <a:buNone/>
            </a:pPr>
            <a:r>
              <a:rPr lang="en-GB" sz="3800" b="1" dirty="0" smtClean="0">
                <a:solidFill>
                  <a:srgbClr val="00FF00"/>
                </a:solidFill>
              </a:rPr>
              <a:t>	GROUP </a:t>
            </a:r>
            <a:r>
              <a:rPr lang="en-GB" sz="3800" b="1" dirty="0">
                <a:solidFill>
                  <a:srgbClr val="00FF00"/>
                </a:solidFill>
              </a:rPr>
              <a:t>BY </a:t>
            </a:r>
            <a:r>
              <a:rPr lang="en-GB" sz="3800" b="1" dirty="0" err="1">
                <a:solidFill>
                  <a:srgbClr val="00FF00"/>
                </a:solidFill>
              </a:rPr>
              <a:t>customer_id</a:t>
            </a:r>
            <a:r>
              <a:rPr lang="en-GB" sz="3800" b="1" dirty="0">
                <a:solidFill>
                  <a:srgbClr val="00FF00"/>
                </a:solidFill>
              </a:rPr>
              <a:t>;</a:t>
            </a:r>
          </a:p>
          <a:p>
            <a:pPr marL="0" indent="0">
              <a:buNone/>
            </a:pPr>
            <a:endParaRPr lang="en-GB" sz="3800" dirty="0"/>
          </a:p>
          <a:p>
            <a:pPr marL="355600" indent="-355600">
              <a:buClr>
                <a:srgbClr val="FF0000"/>
              </a:buClr>
              <a:buFont typeface="+mj-lt"/>
              <a:buAutoNum type="alphaUcPeriod" startAt="4"/>
            </a:pPr>
            <a:r>
              <a:rPr lang="en-GB" sz="3800" dirty="0"/>
              <a:t>SELECT </a:t>
            </a:r>
            <a:r>
              <a:rPr lang="en-GB" sz="3800" dirty="0" err="1"/>
              <a:t>customer_id</a:t>
            </a:r>
            <a:r>
              <a:rPr lang="en-GB" sz="3800" dirty="0"/>
              <a:t> COUNT(</a:t>
            </a:r>
            <a:r>
              <a:rPr lang="en-GB" sz="3800" dirty="0" err="1"/>
              <a:t>payment_id</a:t>
            </a:r>
            <a:r>
              <a:rPr lang="en-GB" sz="3800" dirty="0"/>
              <a:t>) FROM payment</a:t>
            </a:r>
          </a:p>
          <a:p>
            <a:pPr marL="355600" indent="-355600">
              <a:buNone/>
            </a:pPr>
            <a:r>
              <a:rPr lang="en-GB" sz="3800" dirty="0" smtClean="0"/>
              <a:t>	WHERE </a:t>
            </a:r>
            <a:r>
              <a:rPr lang="en-GB" sz="3800" dirty="0" err="1"/>
              <a:t>payment_date</a:t>
            </a:r>
            <a:r>
              <a:rPr lang="en-GB" sz="3800" dirty="0"/>
              <a:t> BETWEEN ’30-JUN-2013’ AND ‘1-JAN-2013’ </a:t>
            </a:r>
          </a:p>
          <a:p>
            <a:pPr marL="355600" indent="-355600">
              <a:buNone/>
            </a:pPr>
            <a:r>
              <a:rPr lang="en-GB" sz="3800" dirty="0" smtClean="0"/>
              <a:t>	GROUP </a:t>
            </a:r>
            <a:r>
              <a:rPr lang="en-GB" sz="3800" dirty="0"/>
              <a:t>BY </a:t>
            </a:r>
            <a:r>
              <a:rPr lang="en-GB" sz="3800" dirty="0" err="1"/>
              <a:t>customer_id</a:t>
            </a:r>
            <a:r>
              <a:rPr lang="en-GB" sz="3800" dirty="0"/>
              <a:t>;</a:t>
            </a:r>
          </a:p>
          <a:p>
            <a:pPr marL="0" indent="0">
              <a:buNone/>
            </a:pPr>
            <a:endParaRPr lang="en-GB" dirty="0" smtClean="0"/>
          </a:p>
          <a:p>
            <a:endParaRPr lang="en-GB" dirty="0"/>
          </a:p>
        </p:txBody>
      </p:sp>
    </p:spTree>
    <p:extLst>
      <p:ext uri="{BB962C8B-B14F-4D97-AF65-F5344CB8AC3E}">
        <p14:creationId xmlns:p14="http://schemas.microsoft.com/office/powerpoint/2010/main" val="66739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smtClean="0"/>
              <a:t>1. Which statements about group functions are true? (Choose two)</a:t>
            </a:r>
            <a:endParaRPr lang="en-GB" b="1" dirty="0"/>
          </a:p>
        </p:txBody>
      </p:sp>
      <p:sp>
        <p:nvSpPr>
          <p:cNvPr id="3" name="Content Placeholder 2"/>
          <p:cNvSpPr>
            <a:spLocks noGrp="1"/>
          </p:cNvSpPr>
          <p:nvPr>
            <p:ph sz="quarter" idx="13"/>
          </p:nvPr>
        </p:nvSpPr>
        <p:spPr/>
        <p:txBody>
          <a:bodyPr/>
          <a:lstStyle/>
          <a:p>
            <a:endParaRPr lang="en-GB" dirty="0" smtClean="0"/>
          </a:p>
          <a:p>
            <a:pPr marL="514350" indent="-514350">
              <a:buClr>
                <a:srgbClr val="C00000"/>
              </a:buClr>
              <a:buFont typeface="+mj-lt"/>
              <a:buAutoNum type="alphaUcPeriod"/>
            </a:pPr>
            <a:r>
              <a:rPr lang="en-GB" dirty="0" smtClean="0"/>
              <a:t>Group functions ignore null values</a:t>
            </a:r>
          </a:p>
          <a:p>
            <a:pPr marL="514350" indent="-514350">
              <a:buClr>
                <a:srgbClr val="C00000"/>
              </a:buClr>
              <a:buFont typeface="+mj-lt"/>
              <a:buAutoNum type="alphaUcPeriod"/>
            </a:pPr>
            <a:r>
              <a:rPr lang="en-GB" dirty="0" smtClean="0"/>
              <a:t>Group functions will not work with Null values</a:t>
            </a:r>
          </a:p>
          <a:p>
            <a:pPr marL="514350" indent="-514350">
              <a:buClr>
                <a:srgbClr val="C00000"/>
              </a:buClr>
              <a:buFont typeface="+mj-lt"/>
              <a:buAutoNum type="alphaUcPeriod"/>
            </a:pPr>
            <a:r>
              <a:rPr lang="en-GB" dirty="0" smtClean="0"/>
              <a:t>They can return multiple results</a:t>
            </a:r>
          </a:p>
          <a:p>
            <a:pPr marL="514350" indent="-514350">
              <a:buClr>
                <a:srgbClr val="C00000"/>
              </a:buClr>
              <a:buFont typeface="+mj-lt"/>
              <a:buAutoNum type="alphaUcPeriod"/>
            </a:pPr>
            <a:r>
              <a:rPr lang="en-GB" dirty="0" smtClean="0"/>
              <a:t>They only return single results</a:t>
            </a:r>
          </a:p>
          <a:p>
            <a:endParaRPr lang="en-GB" dirty="0"/>
          </a:p>
        </p:txBody>
      </p:sp>
    </p:spTree>
    <p:extLst>
      <p:ext uri="{BB962C8B-B14F-4D97-AF65-F5344CB8AC3E}">
        <p14:creationId xmlns:p14="http://schemas.microsoft.com/office/powerpoint/2010/main" val="62101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smtClean="0"/>
              <a:t>1. Which statements about group functions are true? (Choose two)</a:t>
            </a:r>
            <a:endParaRPr lang="en-GB" b="1" dirty="0"/>
          </a:p>
        </p:txBody>
      </p:sp>
      <p:sp>
        <p:nvSpPr>
          <p:cNvPr id="3" name="Content Placeholder 2"/>
          <p:cNvSpPr>
            <a:spLocks noGrp="1"/>
          </p:cNvSpPr>
          <p:nvPr>
            <p:ph sz="quarter" idx="13"/>
          </p:nvPr>
        </p:nvSpPr>
        <p:spPr/>
        <p:txBody>
          <a:bodyPr/>
          <a:lstStyle/>
          <a:p>
            <a:endParaRPr lang="en-GB" dirty="0" smtClean="0"/>
          </a:p>
          <a:p>
            <a:pPr marL="514350" indent="-514350">
              <a:buClr>
                <a:srgbClr val="C00000"/>
              </a:buClr>
              <a:buFont typeface="+mj-lt"/>
              <a:buAutoNum type="alphaUcPeriod"/>
            </a:pPr>
            <a:r>
              <a:rPr lang="en-GB" b="1" dirty="0" smtClean="0">
                <a:solidFill>
                  <a:srgbClr val="00FF00"/>
                </a:solidFill>
              </a:rPr>
              <a:t>Group functions ignore null values</a:t>
            </a:r>
          </a:p>
          <a:p>
            <a:pPr marL="514350" indent="-514350">
              <a:buClr>
                <a:srgbClr val="C00000"/>
              </a:buClr>
              <a:buFont typeface="+mj-lt"/>
              <a:buAutoNum type="alphaUcPeriod"/>
            </a:pPr>
            <a:r>
              <a:rPr lang="en-GB" dirty="0" smtClean="0"/>
              <a:t>Group functions will not work with Null values</a:t>
            </a:r>
          </a:p>
          <a:p>
            <a:pPr marL="514350" indent="-514350">
              <a:buClr>
                <a:srgbClr val="C00000"/>
              </a:buClr>
              <a:buFont typeface="+mj-lt"/>
              <a:buAutoNum type="alphaUcPeriod"/>
            </a:pPr>
            <a:r>
              <a:rPr lang="en-GB" dirty="0" smtClean="0"/>
              <a:t>They can return multiple results</a:t>
            </a:r>
          </a:p>
          <a:p>
            <a:pPr marL="514350" indent="-514350">
              <a:buClr>
                <a:srgbClr val="C00000"/>
              </a:buClr>
              <a:buFont typeface="+mj-lt"/>
              <a:buAutoNum type="alphaUcPeriod"/>
            </a:pPr>
            <a:r>
              <a:rPr lang="en-GB" b="1" dirty="0" smtClean="0">
                <a:solidFill>
                  <a:srgbClr val="00FF00"/>
                </a:solidFill>
              </a:rPr>
              <a:t>They only return single results</a:t>
            </a:r>
          </a:p>
          <a:p>
            <a:endParaRPr lang="en-GB" dirty="0"/>
          </a:p>
        </p:txBody>
      </p:sp>
    </p:spTree>
    <p:extLst>
      <p:ext uri="{BB962C8B-B14F-4D97-AF65-F5344CB8AC3E}">
        <p14:creationId xmlns:p14="http://schemas.microsoft.com/office/powerpoint/2010/main" val="1660224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r>
              <a:rPr lang="en-GB" sz="3200" b="1" dirty="0" smtClean="0"/>
              <a:t>2.The </a:t>
            </a:r>
            <a:r>
              <a:rPr lang="en-GB" sz="3200" b="1" dirty="0"/>
              <a:t>EMPLOYEES table contains the following columns</a:t>
            </a:r>
          </a:p>
        </p:txBody>
      </p:sp>
      <p:sp>
        <p:nvSpPr>
          <p:cNvPr id="3" name="Content Placeholder 2"/>
          <p:cNvSpPr>
            <a:spLocks noGrp="1"/>
          </p:cNvSpPr>
          <p:nvPr>
            <p:ph sz="quarter" idx="13"/>
          </p:nvPr>
        </p:nvSpPr>
        <p:spPr>
          <a:xfrm>
            <a:off x="609600" y="1124744"/>
            <a:ext cx="7924800" cy="5544616"/>
          </a:xfrm>
        </p:spPr>
        <p:txBody>
          <a:bodyPr>
            <a:normAutofit fontScale="92500" lnSpcReduction="20000"/>
          </a:bodyPr>
          <a:lstStyle/>
          <a:p>
            <a:pPr marL="0" indent="0">
              <a:buNone/>
            </a:pPr>
            <a:r>
              <a:rPr lang="en-GB" sz="1800" dirty="0"/>
              <a:t>EMPLOYEE_ID NUMBER(10) PRIMARY KEY </a:t>
            </a:r>
            <a:br>
              <a:rPr lang="en-GB" sz="1800" dirty="0"/>
            </a:br>
            <a:r>
              <a:rPr lang="en-GB" sz="1800" dirty="0"/>
              <a:t>LAST_NAME VARCHAR2(20) </a:t>
            </a:r>
            <a:br>
              <a:rPr lang="en-GB" sz="1800" dirty="0"/>
            </a:br>
            <a:r>
              <a:rPr lang="en-GB" sz="1800" dirty="0"/>
              <a:t>FIRST_NAME VARCHAR2(20) </a:t>
            </a:r>
            <a:br>
              <a:rPr lang="en-GB" sz="1800" dirty="0"/>
            </a:br>
            <a:r>
              <a:rPr lang="en-GB" sz="1800" dirty="0"/>
              <a:t>DEPARTMENT_ID VARCHAR2(20) </a:t>
            </a:r>
            <a:br>
              <a:rPr lang="en-GB" sz="1800" dirty="0"/>
            </a:br>
            <a:r>
              <a:rPr lang="en-GB" sz="1800" dirty="0"/>
              <a:t>HIRE_DATE DATE </a:t>
            </a:r>
            <a:br>
              <a:rPr lang="en-GB" sz="1800" dirty="0"/>
            </a:br>
            <a:r>
              <a:rPr lang="en-GB" sz="1800" dirty="0"/>
              <a:t>SALARY NUMBER(9,2) </a:t>
            </a:r>
            <a:br>
              <a:rPr lang="en-GB" sz="1800" dirty="0"/>
            </a:br>
            <a:r>
              <a:rPr lang="en-GB" sz="1800" dirty="0"/>
              <a:t>BONUS NUMBER(9,2</a:t>
            </a:r>
            <a:r>
              <a:rPr lang="en-GB" sz="1800" dirty="0" smtClean="0"/>
              <a:t>)</a:t>
            </a:r>
          </a:p>
          <a:p>
            <a:pPr marL="0" indent="0">
              <a:buNone/>
            </a:pPr>
            <a:r>
              <a:rPr lang="en-GB" sz="1800" dirty="0"/>
              <a:t>You need to increase the salary for all employees in department 10 by 10 percent. You also need to increase the bonus for all employees in department 10 by 15 percent. Which statement should you use? </a:t>
            </a:r>
          </a:p>
          <a:p>
            <a:pPr>
              <a:buClr>
                <a:srgbClr val="FF0000"/>
              </a:buClr>
              <a:buFont typeface="+mj-lt"/>
              <a:buAutoNum type="alphaUcPeriod"/>
            </a:pPr>
            <a:r>
              <a:rPr lang="en-GB" sz="1800" b="1" dirty="0"/>
              <a:t>UPDATE employees </a:t>
            </a:r>
            <a:br>
              <a:rPr lang="en-GB" sz="1800" b="1" dirty="0"/>
            </a:br>
            <a:r>
              <a:rPr lang="en-GB" sz="1800" b="1" dirty="0"/>
              <a:t>SET salary = salary * 1.10, bonus = bonus * 1.15 </a:t>
            </a:r>
            <a:br>
              <a:rPr lang="en-GB" sz="1800" b="1" dirty="0"/>
            </a:br>
            <a:r>
              <a:rPr lang="en-GB" sz="1800" b="1" dirty="0"/>
              <a:t>WHERE </a:t>
            </a:r>
            <a:r>
              <a:rPr lang="en-GB" sz="1800" b="1" dirty="0" err="1"/>
              <a:t>department_id</a:t>
            </a:r>
            <a:r>
              <a:rPr lang="en-GB" sz="1800" b="1" dirty="0"/>
              <a:t> = 10; </a:t>
            </a:r>
            <a:endParaRPr lang="en-GB" sz="1800" b="1" dirty="0" smtClean="0"/>
          </a:p>
          <a:p>
            <a:pPr>
              <a:buClr>
                <a:srgbClr val="FF0000"/>
              </a:buClr>
              <a:buFont typeface="+mj-lt"/>
              <a:buAutoNum type="alphaUcPeriod"/>
            </a:pPr>
            <a:r>
              <a:rPr lang="en-GB" sz="1800" b="1" dirty="0"/>
              <a:t>UPDATE employees </a:t>
            </a:r>
            <a:br>
              <a:rPr lang="en-GB" sz="1800" b="1" dirty="0"/>
            </a:br>
            <a:r>
              <a:rPr lang="en-GB" sz="1800" b="1" dirty="0"/>
              <a:t>SET salary = salary * 1.10 AND bonus = bonus * 1.15 </a:t>
            </a:r>
            <a:br>
              <a:rPr lang="en-GB" sz="1800" b="1" dirty="0"/>
            </a:br>
            <a:r>
              <a:rPr lang="en-GB" sz="1800" b="1" dirty="0"/>
              <a:t>WHERE </a:t>
            </a:r>
            <a:r>
              <a:rPr lang="en-GB" sz="1800" b="1" dirty="0" err="1"/>
              <a:t>department_id</a:t>
            </a:r>
            <a:r>
              <a:rPr lang="en-GB" sz="1800" b="1" dirty="0"/>
              <a:t> = 10</a:t>
            </a:r>
            <a:r>
              <a:rPr lang="en-GB" sz="1800" b="1" dirty="0" smtClean="0"/>
              <a:t>;</a:t>
            </a:r>
          </a:p>
          <a:p>
            <a:pPr>
              <a:buClr>
                <a:srgbClr val="FF0000"/>
              </a:buClr>
              <a:buFont typeface="+mj-lt"/>
              <a:buAutoNum type="alphaUcPeriod"/>
            </a:pPr>
            <a:r>
              <a:rPr lang="en-GB" sz="1800" b="1" dirty="0" smtClean="0"/>
              <a:t> </a:t>
            </a:r>
            <a:r>
              <a:rPr lang="en-GB" sz="1800" b="1" dirty="0"/>
              <a:t>UPDATE employees </a:t>
            </a:r>
            <a:br>
              <a:rPr lang="en-GB" sz="1800" b="1" dirty="0"/>
            </a:br>
            <a:r>
              <a:rPr lang="en-GB" sz="1800" b="1" dirty="0"/>
              <a:t>SET (salary = salary * 1.10) SET (bonus = bonus * 1.15) </a:t>
            </a:r>
            <a:br>
              <a:rPr lang="en-GB" sz="1800" b="1" dirty="0"/>
            </a:br>
            <a:r>
              <a:rPr lang="en-GB" sz="1800" b="1" dirty="0"/>
              <a:t>WHERE </a:t>
            </a:r>
            <a:r>
              <a:rPr lang="en-GB" sz="1800" b="1" dirty="0" err="1"/>
              <a:t>department_id</a:t>
            </a:r>
            <a:r>
              <a:rPr lang="en-GB" sz="1800" b="1" dirty="0"/>
              <a:t> = 10; </a:t>
            </a:r>
            <a:endParaRPr lang="en-GB" sz="1800" b="1" dirty="0" smtClean="0"/>
          </a:p>
          <a:p>
            <a:pPr>
              <a:buClr>
                <a:srgbClr val="FF0000"/>
              </a:buClr>
              <a:buFont typeface="+mj-lt"/>
              <a:buAutoNum type="alphaUcPeriod"/>
            </a:pPr>
            <a:r>
              <a:rPr lang="en-GB" sz="1800" b="1" dirty="0"/>
              <a:t>UPDATE employees </a:t>
            </a:r>
            <a:br>
              <a:rPr lang="en-GB" sz="1800" b="1" dirty="0"/>
            </a:br>
            <a:r>
              <a:rPr lang="en-GB" sz="1800" b="1" dirty="0"/>
              <a:t>SET salary = salary * .10, bonus = bonus * .15 </a:t>
            </a:r>
            <a:br>
              <a:rPr lang="en-GB" sz="1800" b="1" dirty="0"/>
            </a:br>
            <a:r>
              <a:rPr lang="en-GB" sz="1800" b="1" dirty="0"/>
              <a:t>WHERE </a:t>
            </a:r>
            <a:r>
              <a:rPr lang="en-GB" sz="1800" b="1" dirty="0" err="1"/>
              <a:t>department_id</a:t>
            </a:r>
            <a:r>
              <a:rPr lang="en-GB" sz="1800" b="1" dirty="0"/>
              <a:t> = 10; </a:t>
            </a:r>
          </a:p>
        </p:txBody>
      </p:sp>
    </p:spTree>
    <p:extLst>
      <p:ext uri="{BB962C8B-B14F-4D97-AF65-F5344CB8AC3E}">
        <p14:creationId xmlns:p14="http://schemas.microsoft.com/office/powerpoint/2010/main" val="23158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r>
              <a:rPr lang="en-GB" sz="3200" b="1" dirty="0" smtClean="0"/>
              <a:t>2.The </a:t>
            </a:r>
            <a:r>
              <a:rPr lang="en-GB" sz="3200" b="1" dirty="0"/>
              <a:t>EMPLOYEES table contains the following columns</a:t>
            </a:r>
          </a:p>
        </p:txBody>
      </p:sp>
      <p:sp>
        <p:nvSpPr>
          <p:cNvPr id="3" name="Content Placeholder 2"/>
          <p:cNvSpPr>
            <a:spLocks noGrp="1"/>
          </p:cNvSpPr>
          <p:nvPr>
            <p:ph sz="quarter" idx="13"/>
          </p:nvPr>
        </p:nvSpPr>
        <p:spPr>
          <a:xfrm>
            <a:off x="609600" y="1124744"/>
            <a:ext cx="7924800" cy="5544616"/>
          </a:xfrm>
        </p:spPr>
        <p:txBody>
          <a:bodyPr>
            <a:normAutofit fontScale="92500" lnSpcReduction="20000"/>
          </a:bodyPr>
          <a:lstStyle/>
          <a:p>
            <a:pPr marL="0" indent="0">
              <a:buNone/>
            </a:pPr>
            <a:r>
              <a:rPr lang="en-GB" sz="1800" dirty="0"/>
              <a:t>EMPLOYEE_ID NUMBER(10) PRIMARY KEY </a:t>
            </a:r>
            <a:br>
              <a:rPr lang="en-GB" sz="1800" dirty="0"/>
            </a:br>
            <a:r>
              <a:rPr lang="en-GB" sz="1800" dirty="0"/>
              <a:t>LAST_NAME VARCHAR2(20) </a:t>
            </a:r>
            <a:br>
              <a:rPr lang="en-GB" sz="1800" dirty="0"/>
            </a:br>
            <a:r>
              <a:rPr lang="en-GB" sz="1800" dirty="0"/>
              <a:t>FIRST_NAME VARCHAR2(20) </a:t>
            </a:r>
            <a:br>
              <a:rPr lang="en-GB" sz="1800" dirty="0"/>
            </a:br>
            <a:r>
              <a:rPr lang="en-GB" sz="1800" dirty="0"/>
              <a:t>DEPARTMENT_ID VARCHAR2(20) </a:t>
            </a:r>
            <a:br>
              <a:rPr lang="en-GB" sz="1800" dirty="0"/>
            </a:br>
            <a:r>
              <a:rPr lang="en-GB" sz="1800" dirty="0"/>
              <a:t>HIRE_DATE DATE </a:t>
            </a:r>
            <a:br>
              <a:rPr lang="en-GB" sz="1800" dirty="0"/>
            </a:br>
            <a:r>
              <a:rPr lang="en-GB" sz="1800" dirty="0"/>
              <a:t>SALARY NUMBER(9,2) </a:t>
            </a:r>
            <a:br>
              <a:rPr lang="en-GB" sz="1800" dirty="0"/>
            </a:br>
            <a:r>
              <a:rPr lang="en-GB" sz="1800" dirty="0"/>
              <a:t>BONUS NUMBER(9,2</a:t>
            </a:r>
            <a:r>
              <a:rPr lang="en-GB" sz="1800" dirty="0" smtClean="0"/>
              <a:t>)</a:t>
            </a:r>
          </a:p>
          <a:p>
            <a:pPr marL="0" indent="0">
              <a:buNone/>
            </a:pPr>
            <a:r>
              <a:rPr lang="en-GB" sz="1800" dirty="0"/>
              <a:t>You need to increase the salary for all employees in department 10 by 10 percent. You also need to increase the bonus for all employees in department 10 by 15 percent. Which statement should you use? </a:t>
            </a:r>
          </a:p>
          <a:p>
            <a:pPr>
              <a:buClr>
                <a:srgbClr val="FF0000"/>
              </a:buClr>
              <a:buFont typeface="+mj-lt"/>
              <a:buAutoNum type="alphaUcPeriod"/>
            </a:pPr>
            <a:r>
              <a:rPr lang="en-GB" sz="1800" b="1" dirty="0">
                <a:solidFill>
                  <a:srgbClr val="00FF00"/>
                </a:solidFill>
              </a:rPr>
              <a:t>UPDATE employees </a:t>
            </a:r>
            <a:br>
              <a:rPr lang="en-GB" sz="1800" b="1" dirty="0">
                <a:solidFill>
                  <a:srgbClr val="00FF00"/>
                </a:solidFill>
              </a:rPr>
            </a:br>
            <a:r>
              <a:rPr lang="en-GB" sz="1800" b="1" dirty="0">
                <a:solidFill>
                  <a:srgbClr val="00FF00"/>
                </a:solidFill>
              </a:rPr>
              <a:t>SET salary = salary * 1.10, bonus = bonus * 1.15 </a:t>
            </a:r>
            <a:br>
              <a:rPr lang="en-GB" sz="1800" b="1" dirty="0">
                <a:solidFill>
                  <a:srgbClr val="00FF00"/>
                </a:solidFill>
              </a:rPr>
            </a:br>
            <a:r>
              <a:rPr lang="en-GB" sz="1800" b="1" dirty="0">
                <a:solidFill>
                  <a:srgbClr val="00FF00"/>
                </a:solidFill>
              </a:rPr>
              <a:t>WHERE </a:t>
            </a:r>
            <a:r>
              <a:rPr lang="en-GB" sz="1800" b="1" dirty="0" err="1">
                <a:solidFill>
                  <a:srgbClr val="00FF00"/>
                </a:solidFill>
              </a:rPr>
              <a:t>department_id</a:t>
            </a:r>
            <a:r>
              <a:rPr lang="en-GB" sz="1800" b="1" dirty="0">
                <a:solidFill>
                  <a:srgbClr val="00FF00"/>
                </a:solidFill>
              </a:rPr>
              <a:t> = 10; </a:t>
            </a:r>
            <a:endParaRPr lang="en-GB" sz="1800" b="1" dirty="0" smtClean="0">
              <a:solidFill>
                <a:srgbClr val="00FF00"/>
              </a:solidFill>
            </a:endParaRPr>
          </a:p>
          <a:p>
            <a:pPr>
              <a:buClr>
                <a:srgbClr val="FF0000"/>
              </a:buClr>
              <a:buFont typeface="+mj-lt"/>
              <a:buAutoNum type="alphaUcPeriod"/>
            </a:pPr>
            <a:r>
              <a:rPr lang="en-GB" sz="1800" b="1" dirty="0"/>
              <a:t>UPDATE employees </a:t>
            </a:r>
            <a:br>
              <a:rPr lang="en-GB" sz="1800" b="1" dirty="0"/>
            </a:br>
            <a:r>
              <a:rPr lang="en-GB" sz="1800" b="1" dirty="0"/>
              <a:t>SET salary = salary * 1.10 AND bonus = bonus * 1.15 </a:t>
            </a:r>
            <a:br>
              <a:rPr lang="en-GB" sz="1800" b="1" dirty="0"/>
            </a:br>
            <a:r>
              <a:rPr lang="en-GB" sz="1800" b="1" dirty="0"/>
              <a:t>WHERE </a:t>
            </a:r>
            <a:r>
              <a:rPr lang="en-GB" sz="1800" b="1" dirty="0" err="1"/>
              <a:t>department_id</a:t>
            </a:r>
            <a:r>
              <a:rPr lang="en-GB" sz="1800" b="1" dirty="0"/>
              <a:t> = 10</a:t>
            </a:r>
            <a:r>
              <a:rPr lang="en-GB" sz="1800" b="1" dirty="0" smtClean="0"/>
              <a:t>;</a:t>
            </a:r>
          </a:p>
          <a:p>
            <a:pPr>
              <a:buClr>
                <a:srgbClr val="FF0000"/>
              </a:buClr>
              <a:buFont typeface="+mj-lt"/>
              <a:buAutoNum type="alphaUcPeriod"/>
            </a:pPr>
            <a:r>
              <a:rPr lang="en-GB" sz="1800" b="1" dirty="0" smtClean="0"/>
              <a:t> </a:t>
            </a:r>
            <a:r>
              <a:rPr lang="en-GB" sz="1800" b="1" dirty="0"/>
              <a:t>UPDATE employees </a:t>
            </a:r>
            <a:br>
              <a:rPr lang="en-GB" sz="1800" b="1" dirty="0"/>
            </a:br>
            <a:r>
              <a:rPr lang="en-GB" sz="1800" b="1" dirty="0"/>
              <a:t>SET (salary = salary * 1.10) SET (bonus = bonus * 1.15) </a:t>
            </a:r>
            <a:br>
              <a:rPr lang="en-GB" sz="1800" b="1" dirty="0"/>
            </a:br>
            <a:r>
              <a:rPr lang="en-GB" sz="1800" b="1" dirty="0"/>
              <a:t>WHERE </a:t>
            </a:r>
            <a:r>
              <a:rPr lang="en-GB" sz="1800" b="1" dirty="0" err="1"/>
              <a:t>department_id</a:t>
            </a:r>
            <a:r>
              <a:rPr lang="en-GB" sz="1800" b="1" dirty="0"/>
              <a:t> = 10; </a:t>
            </a:r>
            <a:endParaRPr lang="en-GB" sz="1800" b="1" dirty="0" smtClean="0"/>
          </a:p>
          <a:p>
            <a:pPr>
              <a:buClr>
                <a:srgbClr val="FF0000"/>
              </a:buClr>
              <a:buFont typeface="+mj-lt"/>
              <a:buAutoNum type="alphaUcPeriod"/>
            </a:pPr>
            <a:r>
              <a:rPr lang="en-GB" sz="1800" b="1" dirty="0"/>
              <a:t>UPDATE employees </a:t>
            </a:r>
            <a:br>
              <a:rPr lang="en-GB" sz="1800" b="1" dirty="0"/>
            </a:br>
            <a:r>
              <a:rPr lang="en-GB" sz="1800" b="1" dirty="0"/>
              <a:t>SET salary = salary * .10, bonus = bonus * .15 </a:t>
            </a:r>
            <a:br>
              <a:rPr lang="en-GB" sz="1800" b="1" dirty="0"/>
            </a:br>
            <a:r>
              <a:rPr lang="en-GB" sz="1800" b="1" dirty="0"/>
              <a:t>WHERE </a:t>
            </a:r>
            <a:r>
              <a:rPr lang="en-GB" sz="1800" b="1" dirty="0" err="1"/>
              <a:t>department_id</a:t>
            </a:r>
            <a:r>
              <a:rPr lang="en-GB" sz="1800" b="1" dirty="0"/>
              <a:t> = 10; </a:t>
            </a:r>
          </a:p>
        </p:txBody>
      </p:sp>
    </p:spTree>
    <p:extLst>
      <p:ext uri="{BB962C8B-B14F-4D97-AF65-F5344CB8AC3E}">
        <p14:creationId xmlns:p14="http://schemas.microsoft.com/office/powerpoint/2010/main" val="48792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3.You </a:t>
            </a:r>
            <a:r>
              <a:rPr lang="en-GB" sz="2800" dirty="0"/>
              <a:t>need to update the expiration date of products manufactured before June </a:t>
            </a:r>
            <a:r>
              <a:rPr lang="en-GB" sz="2800" dirty="0" smtClean="0"/>
              <a:t>30th. </a:t>
            </a:r>
            <a:endParaRPr lang="en-GB" sz="2800" dirty="0"/>
          </a:p>
        </p:txBody>
      </p:sp>
      <p:sp>
        <p:nvSpPr>
          <p:cNvPr id="3" name="Content Placeholder 2"/>
          <p:cNvSpPr>
            <a:spLocks noGrp="1"/>
          </p:cNvSpPr>
          <p:nvPr>
            <p:ph sz="quarter" idx="13"/>
          </p:nvPr>
        </p:nvSpPr>
        <p:spPr/>
        <p:txBody>
          <a:bodyPr/>
          <a:lstStyle/>
          <a:p>
            <a:pPr marL="0" indent="0">
              <a:buNone/>
            </a:pPr>
            <a:r>
              <a:rPr lang="en-GB" dirty="0"/>
              <a:t>In which clause of the UPDATE statement will you specify this </a:t>
            </a:r>
            <a:r>
              <a:rPr lang="en-GB" dirty="0" smtClean="0"/>
              <a:t>condition?</a:t>
            </a:r>
          </a:p>
          <a:p>
            <a:pPr marL="0" indent="0">
              <a:buNone/>
            </a:pPr>
            <a:endParaRPr lang="en-GB" dirty="0" smtClean="0"/>
          </a:p>
          <a:p>
            <a:pPr marL="514350" indent="-514350">
              <a:buClr>
                <a:srgbClr val="FF0000"/>
              </a:buClr>
              <a:buFont typeface="+mj-lt"/>
              <a:buAutoNum type="alphaUcPeriod"/>
            </a:pPr>
            <a:r>
              <a:rPr lang="en-GB" dirty="0"/>
              <a:t>The ON clause </a:t>
            </a:r>
            <a:endParaRPr lang="en-GB" dirty="0" smtClean="0"/>
          </a:p>
          <a:p>
            <a:pPr marL="514350" indent="-514350">
              <a:buClr>
                <a:srgbClr val="FF0000"/>
              </a:buClr>
              <a:buFont typeface="+mj-lt"/>
              <a:buAutoNum type="alphaUcPeriod"/>
            </a:pPr>
            <a:r>
              <a:rPr lang="en-GB" dirty="0"/>
              <a:t>The </a:t>
            </a:r>
            <a:r>
              <a:rPr lang="en-GB" dirty="0" smtClean="0"/>
              <a:t>WHERE clause</a:t>
            </a:r>
          </a:p>
          <a:p>
            <a:pPr marL="514350" indent="-514350">
              <a:buClr>
                <a:srgbClr val="FF0000"/>
              </a:buClr>
              <a:buFont typeface="+mj-lt"/>
              <a:buAutoNum type="alphaUcPeriod"/>
            </a:pPr>
            <a:r>
              <a:rPr lang="en-GB" dirty="0"/>
              <a:t>The </a:t>
            </a:r>
            <a:r>
              <a:rPr lang="en-GB" dirty="0" smtClean="0"/>
              <a:t>SET clause </a:t>
            </a:r>
          </a:p>
          <a:p>
            <a:pPr marL="514350" indent="-514350">
              <a:buClr>
                <a:srgbClr val="FF0000"/>
              </a:buClr>
              <a:buFont typeface="+mj-lt"/>
              <a:buAutoNum type="alphaUcPeriod"/>
            </a:pPr>
            <a:r>
              <a:rPr lang="en-GB" dirty="0"/>
              <a:t>The </a:t>
            </a:r>
            <a:r>
              <a:rPr lang="en-GB" dirty="0" smtClean="0"/>
              <a:t>USING clause  </a:t>
            </a:r>
            <a:endParaRPr lang="en-GB" dirty="0"/>
          </a:p>
        </p:txBody>
      </p:sp>
    </p:spTree>
    <p:extLst>
      <p:ext uri="{BB962C8B-B14F-4D97-AF65-F5344CB8AC3E}">
        <p14:creationId xmlns:p14="http://schemas.microsoft.com/office/powerpoint/2010/main" val="188808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3.You </a:t>
            </a:r>
            <a:r>
              <a:rPr lang="en-GB" sz="2800" dirty="0"/>
              <a:t>need to update the expiration date of products manufactured before June </a:t>
            </a:r>
            <a:r>
              <a:rPr lang="en-GB" sz="2800" dirty="0" smtClean="0"/>
              <a:t>30th. </a:t>
            </a:r>
            <a:endParaRPr lang="en-GB" sz="2800" dirty="0"/>
          </a:p>
        </p:txBody>
      </p:sp>
      <p:sp>
        <p:nvSpPr>
          <p:cNvPr id="3" name="Content Placeholder 2"/>
          <p:cNvSpPr>
            <a:spLocks noGrp="1"/>
          </p:cNvSpPr>
          <p:nvPr>
            <p:ph sz="quarter" idx="13"/>
          </p:nvPr>
        </p:nvSpPr>
        <p:spPr/>
        <p:txBody>
          <a:bodyPr/>
          <a:lstStyle/>
          <a:p>
            <a:pPr marL="0" indent="0">
              <a:buNone/>
            </a:pPr>
            <a:r>
              <a:rPr lang="en-GB" dirty="0"/>
              <a:t>In which clause of the UPDATE statement will you specify this </a:t>
            </a:r>
            <a:r>
              <a:rPr lang="en-GB" dirty="0" smtClean="0"/>
              <a:t>condition?</a:t>
            </a:r>
          </a:p>
          <a:p>
            <a:pPr marL="0" indent="0">
              <a:buNone/>
            </a:pPr>
            <a:endParaRPr lang="en-GB" dirty="0" smtClean="0"/>
          </a:p>
          <a:p>
            <a:pPr marL="514350" indent="-514350">
              <a:buClr>
                <a:srgbClr val="FF0000"/>
              </a:buClr>
              <a:buFont typeface="+mj-lt"/>
              <a:buAutoNum type="alphaUcPeriod"/>
            </a:pPr>
            <a:r>
              <a:rPr lang="en-GB" dirty="0"/>
              <a:t>The ON clause </a:t>
            </a:r>
            <a:endParaRPr lang="en-GB" dirty="0" smtClean="0"/>
          </a:p>
          <a:p>
            <a:pPr marL="514350" indent="-514350">
              <a:buClr>
                <a:srgbClr val="FF0000"/>
              </a:buClr>
              <a:buFont typeface="+mj-lt"/>
              <a:buAutoNum type="alphaUcPeriod"/>
            </a:pPr>
            <a:r>
              <a:rPr lang="en-GB" b="1" dirty="0">
                <a:solidFill>
                  <a:srgbClr val="00FF00"/>
                </a:solidFill>
              </a:rPr>
              <a:t>The </a:t>
            </a:r>
            <a:r>
              <a:rPr lang="en-GB" b="1" dirty="0" smtClean="0">
                <a:solidFill>
                  <a:srgbClr val="00FF00"/>
                </a:solidFill>
              </a:rPr>
              <a:t>WHERE clause</a:t>
            </a:r>
          </a:p>
          <a:p>
            <a:pPr marL="514350" indent="-514350">
              <a:buClr>
                <a:srgbClr val="FF0000"/>
              </a:buClr>
              <a:buFont typeface="+mj-lt"/>
              <a:buAutoNum type="alphaUcPeriod"/>
            </a:pPr>
            <a:r>
              <a:rPr lang="en-GB" dirty="0"/>
              <a:t>The </a:t>
            </a:r>
            <a:r>
              <a:rPr lang="en-GB" dirty="0" smtClean="0"/>
              <a:t>SET clause </a:t>
            </a:r>
          </a:p>
          <a:p>
            <a:pPr marL="514350" indent="-514350">
              <a:buClr>
                <a:srgbClr val="FF0000"/>
              </a:buClr>
              <a:buFont typeface="+mj-lt"/>
              <a:buAutoNum type="alphaUcPeriod"/>
            </a:pPr>
            <a:r>
              <a:rPr lang="en-GB" dirty="0"/>
              <a:t>The </a:t>
            </a:r>
            <a:r>
              <a:rPr lang="en-GB" dirty="0" smtClean="0"/>
              <a:t>USING clause  </a:t>
            </a:r>
            <a:endParaRPr lang="en-GB" dirty="0"/>
          </a:p>
        </p:txBody>
      </p:sp>
    </p:spTree>
    <p:extLst>
      <p:ext uri="{BB962C8B-B14F-4D97-AF65-F5344CB8AC3E}">
        <p14:creationId xmlns:p14="http://schemas.microsoft.com/office/powerpoint/2010/main" val="848039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924800" cy="922114"/>
          </a:xfrm>
        </p:spPr>
        <p:txBody>
          <a:bodyPr/>
          <a:lstStyle/>
          <a:p>
            <a:r>
              <a:rPr lang="en-GB" dirty="0" smtClean="0"/>
              <a:t>4. </a:t>
            </a:r>
            <a:r>
              <a:rPr lang="en-GB" sz="2800" dirty="0"/>
              <a:t>The PLAYERS table contains these columns: </a:t>
            </a:r>
          </a:p>
        </p:txBody>
      </p:sp>
      <p:sp>
        <p:nvSpPr>
          <p:cNvPr id="3" name="Content Placeholder 2"/>
          <p:cNvSpPr>
            <a:spLocks noGrp="1"/>
          </p:cNvSpPr>
          <p:nvPr>
            <p:ph sz="quarter" idx="13"/>
          </p:nvPr>
        </p:nvSpPr>
        <p:spPr>
          <a:xfrm>
            <a:off x="609600" y="980728"/>
            <a:ext cx="7924800" cy="5544616"/>
          </a:xfrm>
        </p:spPr>
        <p:txBody>
          <a:bodyPr>
            <a:normAutofit fontScale="70000" lnSpcReduction="20000"/>
          </a:bodyPr>
          <a:lstStyle/>
          <a:p>
            <a:pPr marL="0" indent="0">
              <a:buNone/>
            </a:pPr>
            <a:r>
              <a:rPr lang="en-GB" dirty="0"/>
              <a:t>PLAYER_ID NUMBER NOT NULL </a:t>
            </a:r>
            <a:br>
              <a:rPr lang="en-GB" dirty="0"/>
            </a:br>
            <a:r>
              <a:rPr lang="en-GB" dirty="0"/>
              <a:t>PLAYER_LNAME VARCHAR2(20) NOT NULL </a:t>
            </a:r>
            <a:br>
              <a:rPr lang="en-GB" dirty="0"/>
            </a:br>
            <a:r>
              <a:rPr lang="en-GB" dirty="0"/>
              <a:t>PLAYER_FNAME VARCHAR2(10) NOT NULL </a:t>
            </a:r>
            <a:br>
              <a:rPr lang="en-GB" dirty="0"/>
            </a:br>
            <a:r>
              <a:rPr lang="en-GB" dirty="0"/>
              <a:t>TEAM_ID NUMBER </a:t>
            </a:r>
            <a:br>
              <a:rPr lang="en-GB" dirty="0"/>
            </a:br>
            <a:r>
              <a:rPr lang="en-GB" dirty="0"/>
              <a:t>SALARY NUMBER(9,2) </a:t>
            </a:r>
            <a:endParaRPr lang="en-GB" dirty="0" smtClean="0"/>
          </a:p>
          <a:p>
            <a:pPr marL="0" indent="0">
              <a:buNone/>
            </a:pPr>
            <a:r>
              <a:rPr lang="en-GB" dirty="0"/>
              <a:t>You need to increase the salary of each player for all players on the Tiger team by 12.5 percent. The TEAM_ID value for the Tiger team is 5960. Which statement should you use? </a:t>
            </a:r>
            <a:endParaRPr lang="en-GB" dirty="0" smtClean="0"/>
          </a:p>
          <a:p>
            <a:pPr marL="514350" indent="-514350">
              <a:buClr>
                <a:srgbClr val="FF0000"/>
              </a:buClr>
              <a:buFont typeface="+mj-lt"/>
              <a:buAutoNum type="alphaUcPeriod"/>
            </a:pPr>
            <a:r>
              <a:rPr lang="en-GB" dirty="0"/>
              <a:t>UPDATE players (salary) </a:t>
            </a:r>
            <a:br>
              <a:rPr lang="en-GB" dirty="0"/>
            </a:br>
            <a:r>
              <a:rPr lang="en-GB" dirty="0"/>
              <a:t>SET salary = salary * 1.125; </a:t>
            </a:r>
            <a:endParaRPr lang="en-GB" dirty="0" smtClean="0"/>
          </a:p>
          <a:p>
            <a:pPr marL="514350" indent="-514350">
              <a:buClr>
                <a:srgbClr val="FF0000"/>
              </a:buClr>
              <a:buFont typeface="+mj-lt"/>
              <a:buAutoNum type="alphaUcPeriod"/>
            </a:pPr>
            <a:r>
              <a:rPr lang="en-GB" dirty="0"/>
              <a:t>UPDATE players </a:t>
            </a:r>
            <a:br>
              <a:rPr lang="en-GB" dirty="0"/>
            </a:br>
            <a:r>
              <a:rPr lang="en-GB" dirty="0"/>
              <a:t>SET salary = salary * .125 </a:t>
            </a:r>
            <a:br>
              <a:rPr lang="en-GB" dirty="0"/>
            </a:br>
            <a:r>
              <a:rPr lang="en-GB" dirty="0"/>
              <a:t>WHERE </a:t>
            </a:r>
            <a:r>
              <a:rPr lang="en-GB" dirty="0" err="1"/>
              <a:t>team_id</a:t>
            </a:r>
            <a:r>
              <a:rPr lang="en-GB" dirty="0"/>
              <a:t> = 5960; </a:t>
            </a:r>
            <a:endParaRPr lang="en-GB" dirty="0" smtClean="0"/>
          </a:p>
          <a:p>
            <a:pPr marL="514350" indent="-514350">
              <a:buClr>
                <a:srgbClr val="FF0000"/>
              </a:buClr>
              <a:buFont typeface="+mj-lt"/>
              <a:buAutoNum type="alphaUcPeriod"/>
            </a:pPr>
            <a:r>
              <a:rPr lang="en-GB" dirty="0"/>
              <a:t>UPDATE players </a:t>
            </a:r>
            <a:br>
              <a:rPr lang="en-GB" dirty="0"/>
            </a:br>
            <a:r>
              <a:rPr lang="en-GB" dirty="0"/>
              <a:t>SET salary = salary * 1.125 </a:t>
            </a:r>
            <a:br>
              <a:rPr lang="en-GB" dirty="0"/>
            </a:br>
            <a:r>
              <a:rPr lang="en-GB" dirty="0"/>
              <a:t>WHERE </a:t>
            </a:r>
            <a:r>
              <a:rPr lang="en-GB" dirty="0" err="1"/>
              <a:t>team_id</a:t>
            </a:r>
            <a:r>
              <a:rPr lang="en-GB" dirty="0"/>
              <a:t> = 5960; </a:t>
            </a:r>
            <a:endParaRPr lang="en-GB" dirty="0" smtClean="0"/>
          </a:p>
          <a:p>
            <a:pPr marL="514350" indent="-514350">
              <a:buClr>
                <a:srgbClr val="FF0000"/>
              </a:buClr>
              <a:buFont typeface="+mj-lt"/>
              <a:buAutoNum type="alphaUcPeriod"/>
            </a:pPr>
            <a:r>
              <a:rPr lang="en-GB" dirty="0"/>
              <a:t>UPDATE players (salary) </a:t>
            </a:r>
            <a:br>
              <a:rPr lang="en-GB" dirty="0"/>
            </a:br>
            <a:r>
              <a:rPr lang="en-GB" dirty="0"/>
              <a:t>VALUES(salary * 1.125) </a:t>
            </a:r>
            <a:br>
              <a:rPr lang="en-GB" dirty="0"/>
            </a:br>
            <a:r>
              <a:rPr lang="en-GB" dirty="0"/>
              <a:t>WHERE </a:t>
            </a:r>
            <a:r>
              <a:rPr lang="en-GB" dirty="0" err="1"/>
              <a:t>team_id</a:t>
            </a:r>
            <a:r>
              <a:rPr lang="en-GB" dirty="0"/>
              <a:t> = 5960;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35056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924800" cy="922114"/>
          </a:xfrm>
        </p:spPr>
        <p:txBody>
          <a:bodyPr/>
          <a:lstStyle/>
          <a:p>
            <a:r>
              <a:rPr lang="en-GB" dirty="0" smtClean="0"/>
              <a:t>4. </a:t>
            </a:r>
            <a:r>
              <a:rPr lang="en-GB" sz="2800" dirty="0"/>
              <a:t>The PLAYERS table contains these columns: </a:t>
            </a:r>
          </a:p>
        </p:txBody>
      </p:sp>
      <p:sp>
        <p:nvSpPr>
          <p:cNvPr id="3" name="Content Placeholder 2"/>
          <p:cNvSpPr>
            <a:spLocks noGrp="1"/>
          </p:cNvSpPr>
          <p:nvPr>
            <p:ph sz="quarter" idx="13"/>
          </p:nvPr>
        </p:nvSpPr>
        <p:spPr>
          <a:xfrm>
            <a:off x="609600" y="980728"/>
            <a:ext cx="7924800" cy="5544616"/>
          </a:xfrm>
        </p:spPr>
        <p:txBody>
          <a:bodyPr>
            <a:normAutofit fontScale="70000" lnSpcReduction="20000"/>
          </a:bodyPr>
          <a:lstStyle/>
          <a:p>
            <a:pPr marL="0" indent="0">
              <a:buNone/>
            </a:pPr>
            <a:r>
              <a:rPr lang="en-GB" dirty="0"/>
              <a:t>PLAYER_ID NUMBER NOT NULL </a:t>
            </a:r>
            <a:br>
              <a:rPr lang="en-GB" dirty="0"/>
            </a:br>
            <a:r>
              <a:rPr lang="en-GB" dirty="0"/>
              <a:t>PLAYER_LNAME VARCHAR2(20) NOT NULL </a:t>
            </a:r>
            <a:br>
              <a:rPr lang="en-GB" dirty="0"/>
            </a:br>
            <a:r>
              <a:rPr lang="en-GB" dirty="0"/>
              <a:t>PLAYER_FNAME VARCHAR2(10) NOT NULL </a:t>
            </a:r>
            <a:br>
              <a:rPr lang="en-GB" dirty="0"/>
            </a:br>
            <a:r>
              <a:rPr lang="en-GB" dirty="0"/>
              <a:t>TEAM_ID NUMBER </a:t>
            </a:r>
            <a:br>
              <a:rPr lang="en-GB" dirty="0"/>
            </a:br>
            <a:r>
              <a:rPr lang="en-GB" dirty="0"/>
              <a:t>SALARY NUMBER(9,2) </a:t>
            </a:r>
            <a:endParaRPr lang="en-GB" dirty="0" smtClean="0"/>
          </a:p>
          <a:p>
            <a:pPr marL="0" indent="0">
              <a:buNone/>
            </a:pPr>
            <a:r>
              <a:rPr lang="en-GB" dirty="0"/>
              <a:t>You need to increase the salary of each player for all players on the Tiger team by 12.5 percent. The TEAM_ID value for the Tiger team is 5960. Which statement should you use? </a:t>
            </a:r>
            <a:endParaRPr lang="en-GB" dirty="0" smtClean="0"/>
          </a:p>
          <a:p>
            <a:pPr marL="514350" indent="-514350">
              <a:buClr>
                <a:srgbClr val="FF0000"/>
              </a:buClr>
              <a:buFont typeface="+mj-lt"/>
              <a:buAutoNum type="alphaUcPeriod"/>
            </a:pPr>
            <a:r>
              <a:rPr lang="en-GB" dirty="0"/>
              <a:t>UPDATE players (salary) </a:t>
            </a:r>
            <a:br>
              <a:rPr lang="en-GB" dirty="0"/>
            </a:br>
            <a:r>
              <a:rPr lang="en-GB" dirty="0"/>
              <a:t>SET salary = salary * 1.125; </a:t>
            </a:r>
            <a:endParaRPr lang="en-GB" dirty="0" smtClean="0"/>
          </a:p>
          <a:p>
            <a:pPr marL="514350" indent="-514350">
              <a:buClr>
                <a:srgbClr val="FF0000"/>
              </a:buClr>
              <a:buFont typeface="+mj-lt"/>
              <a:buAutoNum type="alphaUcPeriod"/>
            </a:pPr>
            <a:r>
              <a:rPr lang="en-GB" dirty="0"/>
              <a:t>UPDATE players </a:t>
            </a:r>
            <a:br>
              <a:rPr lang="en-GB" dirty="0"/>
            </a:br>
            <a:r>
              <a:rPr lang="en-GB" dirty="0"/>
              <a:t>SET salary = salary * .125 </a:t>
            </a:r>
            <a:br>
              <a:rPr lang="en-GB" dirty="0"/>
            </a:br>
            <a:r>
              <a:rPr lang="en-GB" dirty="0"/>
              <a:t>WHERE </a:t>
            </a:r>
            <a:r>
              <a:rPr lang="en-GB" dirty="0" err="1"/>
              <a:t>team_id</a:t>
            </a:r>
            <a:r>
              <a:rPr lang="en-GB" dirty="0"/>
              <a:t> = 5960; </a:t>
            </a:r>
            <a:endParaRPr lang="en-GB" dirty="0" smtClean="0"/>
          </a:p>
          <a:p>
            <a:pPr marL="514350" indent="-514350">
              <a:buClr>
                <a:srgbClr val="FF0000"/>
              </a:buClr>
              <a:buFont typeface="+mj-lt"/>
              <a:buAutoNum type="alphaUcPeriod"/>
            </a:pPr>
            <a:r>
              <a:rPr lang="en-GB" dirty="0">
                <a:solidFill>
                  <a:srgbClr val="00FF00"/>
                </a:solidFill>
              </a:rPr>
              <a:t>UPDATE players </a:t>
            </a:r>
            <a:br>
              <a:rPr lang="en-GB" dirty="0">
                <a:solidFill>
                  <a:srgbClr val="00FF00"/>
                </a:solidFill>
              </a:rPr>
            </a:br>
            <a:r>
              <a:rPr lang="en-GB" dirty="0">
                <a:solidFill>
                  <a:srgbClr val="00FF00"/>
                </a:solidFill>
              </a:rPr>
              <a:t>SET salary = salary * 1.125 </a:t>
            </a:r>
            <a:br>
              <a:rPr lang="en-GB" dirty="0">
                <a:solidFill>
                  <a:srgbClr val="00FF00"/>
                </a:solidFill>
              </a:rPr>
            </a:br>
            <a:r>
              <a:rPr lang="en-GB" dirty="0">
                <a:solidFill>
                  <a:srgbClr val="00FF00"/>
                </a:solidFill>
              </a:rPr>
              <a:t>WHERE </a:t>
            </a:r>
            <a:r>
              <a:rPr lang="en-GB" dirty="0" err="1">
                <a:solidFill>
                  <a:srgbClr val="00FF00"/>
                </a:solidFill>
              </a:rPr>
              <a:t>team_id</a:t>
            </a:r>
            <a:r>
              <a:rPr lang="en-GB" dirty="0">
                <a:solidFill>
                  <a:srgbClr val="00FF00"/>
                </a:solidFill>
              </a:rPr>
              <a:t> = 5960; </a:t>
            </a:r>
            <a:endParaRPr lang="en-GB" dirty="0" smtClean="0">
              <a:solidFill>
                <a:srgbClr val="00FF00"/>
              </a:solidFill>
            </a:endParaRPr>
          </a:p>
          <a:p>
            <a:pPr marL="514350" indent="-514350">
              <a:buClr>
                <a:srgbClr val="FF0000"/>
              </a:buClr>
              <a:buFont typeface="+mj-lt"/>
              <a:buAutoNum type="alphaUcPeriod"/>
            </a:pPr>
            <a:r>
              <a:rPr lang="en-GB" dirty="0"/>
              <a:t>UPDATE players (salary) </a:t>
            </a:r>
            <a:br>
              <a:rPr lang="en-GB" dirty="0"/>
            </a:br>
            <a:r>
              <a:rPr lang="en-GB" dirty="0"/>
              <a:t>VALUES(salary * 1.125) </a:t>
            </a:r>
            <a:br>
              <a:rPr lang="en-GB" dirty="0"/>
            </a:br>
            <a:r>
              <a:rPr lang="en-GB" dirty="0"/>
              <a:t>WHERE </a:t>
            </a:r>
            <a:r>
              <a:rPr lang="en-GB" dirty="0" err="1"/>
              <a:t>team_id</a:t>
            </a:r>
            <a:r>
              <a:rPr lang="en-GB" dirty="0"/>
              <a:t> = 5960;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57996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141</TotalTime>
  <Words>1445</Words>
  <Application>Microsoft Office PowerPoint</Application>
  <PresentationFormat>On-screen Show (4:3)</PresentationFormat>
  <Paragraphs>132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Narrow</vt:lpstr>
      <vt:lpstr>Century Gothic</vt:lpstr>
      <vt:lpstr>Horizon</vt:lpstr>
      <vt:lpstr>Oracle Midterm Part 2</vt:lpstr>
      <vt:lpstr>1. Which statements about group functions are true? (Choose two)</vt:lpstr>
      <vt:lpstr>1. Which statements about group functions are true? (Choose two)</vt:lpstr>
      <vt:lpstr>2.The EMPLOYEES table contains the following columns</vt:lpstr>
      <vt:lpstr>2.The EMPLOYEES table contains the following columns</vt:lpstr>
      <vt:lpstr>3.You need to update the expiration date of products manufactured before June 30th. </vt:lpstr>
      <vt:lpstr>3.You need to update the expiration date of products manufactured before June 30th. </vt:lpstr>
      <vt:lpstr>4. The PLAYERS table contains these columns: </vt:lpstr>
      <vt:lpstr>4. The PLAYERS table contains these columns: </vt:lpstr>
      <vt:lpstr>5. Which two commands can be used to modify existing data in a database row? </vt:lpstr>
      <vt:lpstr>5. Which two commands can be used to modify existing data in a database row? </vt:lpstr>
      <vt:lpstr>6. You need to update both the DEPARTMENT_ID and LOCATION_ID columns in the EMPLOYEES table using one UPDATE statement. </vt:lpstr>
      <vt:lpstr>6. You need to update both the DEPARTMENT_ID and LOCATION_ID columns in the EMPLOYEES table using one UPDATE statement. </vt:lpstr>
      <vt:lpstr>EMPLOYEE_ID NUMBER(10) PRIMARY KEY  LAST_NAME VARCHAR2(20)  FIRST_NAME VARCHAR2(20)  DEPARTMENT_ID VARCHAR2(20)  HIRE_DATE DATE  SALARY NUMBER(9,2)  BONUS NUMBER(9,2) </vt:lpstr>
      <vt:lpstr>EMPLOYEE_ID NUMBER(10) PRIMARY KEY  LAST_NAME VARCHAR2(20)  FIRST_NAME VARCHAR2(20)  DEPARTMENT_ID VARCHAR2(20)  HIRE_DATE DATE  SALARY NUMBER(9,2)  BONUS NUMBER(9,2) </vt:lpstr>
      <vt:lpstr>The Payment Table contains these columns:  PAYMENT_ID NUMBER (9) PK PAYMENT_DATE DATE CUSTOMER_ID NUMBER(9)  8. Which SELECT statement could you use to display the number of customer payments made between January 1 2013 and June 30</vt:lpstr>
      <vt:lpstr>The Payment Table contains these columns:  PAYMENT_ID NUMBER (9) PK PAYMENT_DATE DATE CUSTOMER_ID NUMBER(9)  8. Which SELECT statement could you use to display the number of customer payments made between January 1 2013 and June 30</vt:lpstr>
    </vt:vector>
  </TitlesOfParts>
  <Company>Motherwell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Midterm Part 2</dc:title>
  <dc:creator>Jenny MacAulay</dc:creator>
  <cp:lastModifiedBy>Jenny MacAulay</cp:lastModifiedBy>
  <cp:revision>12</cp:revision>
  <dcterms:created xsi:type="dcterms:W3CDTF">2014-03-19T14:45:59Z</dcterms:created>
  <dcterms:modified xsi:type="dcterms:W3CDTF">2020-05-05T09:17:48Z</dcterms:modified>
</cp:coreProperties>
</file>