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2700" b="1" cap="none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 marL="457200" indent="-457200">
              <a:buClr>
                <a:srgbClr val="FF0000"/>
              </a:buClr>
              <a:buFont typeface="+mj-lt"/>
              <a:buAutoNum type="alphaUcPeriod"/>
              <a:defRPr sz="20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3CF911-1B0E-4CFE-99E0-D104F874ADF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40F6C89-759E-487B-A8B2-1D5B314DEB2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rgbClr val="FF0000"/>
                </a:solidFill>
              </a:rPr>
              <a:t>SQL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>
                <a:latin typeface="Century Gothic" panose="020B0502020202020204" pitchFamily="34" charset="0"/>
              </a:rPr>
              <a:t>RevIsion</a:t>
            </a:r>
            <a:r>
              <a:rPr lang="en-GB" b="1" dirty="0" smtClean="0">
                <a:latin typeface="Century Gothic" panose="020B0502020202020204" pitchFamily="34" charset="0"/>
              </a:rPr>
              <a:t> Mid Term 1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5.The EMPLOYEES table contains these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79248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EMPLOYEE_ID NUMBER(9)</a:t>
            </a:r>
          </a:p>
          <a:p>
            <a:pPr marL="0" indent="0">
              <a:buNone/>
            </a:pPr>
            <a:r>
              <a:rPr lang="en-GB" dirty="0" smtClean="0"/>
              <a:t>LAST_NAME VARCHAR2(20)</a:t>
            </a:r>
          </a:p>
          <a:p>
            <a:pPr marL="0" indent="0">
              <a:buNone/>
            </a:pPr>
            <a:r>
              <a:rPr lang="en-GB" dirty="0" smtClean="0"/>
              <a:t>FIRST_NAME VARCHAR(20)</a:t>
            </a:r>
          </a:p>
          <a:p>
            <a:pPr marL="0" indent="0">
              <a:buNone/>
            </a:pPr>
            <a:r>
              <a:rPr lang="en-GB" dirty="0" smtClean="0"/>
              <a:t>SALARY NUMBER(9,2)</a:t>
            </a:r>
          </a:p>
          <a:p>
            <a:pPr marL="0" indent="0">
              <a:buNone/>
            </a:pPr>
            <a:r>
              <a:rPr lang="en-GB" dirty="0" smtClean="0"/>
              <a:t>HIRE_DATE DATE</a:t>
            </a:r>
          </a:p>
          <a:p>
            <a:pPr marL="0" indent="0">
              <a:buNone/>
            </a:pPr>
            <a:r>
              <a:rPr lang="en-GB" dirty="0" smtClean="0"/>
              <a:t>BONUS NUMBER(7,2)</a:t>
            </a:r>
          </a:p>
          <a:p>
            <a:pPr marL="0" indent="0">
              <a:buNone/>
            </a:pPr>
            <a:r>
              <a:rPr lang="en-GB" dirty="0" smtClean="0"/>
              <a:t>COMM_PCT NUMBER(4,2)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Which three functions could be used with the HIRE_DATE, LAST_NAME or SALARY columns?(choose three)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MAX</a:t>
            </a:r>
          </a:p>
          <a:p>
            <a:r>
              <a:rPr lang="en-GB" dirty="0" smtClean="0"/>
              <a:t>SUM</a:t>
            </a:r>
          </a:p>
          <a:p>
            <a:r>
              <a:rPr lang="en-GB" dirty="0" smtClean="0"/>
              <a:t>AVG</a:t>
            </a:r>
          </a:p>
          <a:p>
            <a:r>
              <a:rPr lang="en-GB" dirty="0" smtClean="0"/>
              <a:t>MIN</a:t>
            </a:r>
          </a:p>
          <a:p>
            <a:r>
              <a:rPr lang="en-GB" dirty="0" smtClean="0"/>
              <a:t>COUNT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5.The EMPLOYEES table contains these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79248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EMPLOYEE_ID NUMBER(9)</a:t>
            </a:r>
          </a:p>
          <a:p>
            <a:pPr marL="0" indent="0">
              <a:buNone/>
            </a:pPr>
            <a:r>
              <a:rPr lang="en-GB" dirty="0" smtClean="0"/>
              <a:t>LAST_NAME VARCHAR2(20)</a:t>
            </a:r>
          </a:p>
          <a:p>
            <a:pPr marL="0" indent="0">
              <a:buNone/>
            </a:pPr>
            <a:r>
              <a:rPr lang="en-GB" dirty="0" smtClean="0"/>
              <a:t>FIRST_NAME VARCHAR(20)</a:t>
            </a:r>
          </a:p>
          <a:p>
            <a:pPr marL="0" indent="0">
              <a:buNone/>
            </a:pPr>
            <a:r>
              <a:rPr lang="en-GB" dirty="0" smtClean="0"/>
              <a:t>SALARY NUMBER(9,2)</a:t>
            </a:r>
          </a:p>
          <a:p>
            <a:pPr marL="0" indent="0">
              <a:buNone/>
            </a:pPr>
            <a:r>
              <a:rPr lang="en-GB" dirty="0" smtClean="0"/>
              <a:t>HIRE_DATE DATE</a:t>
            </a:r>
          </a:p>
          <a:p>
            <a:pPr marL="0" indent="0">
              <a:buNone/>
            </a:pPr>
            <a:r>
              <a:rPr lang="en-GB" dirty="0" smtClean="0"/>
              <a:t>BONUS NUMBER(7,2)</a:t>
            </a:r>
          </a:p>
          <a:p>
            <a:pPr marL="0" indent="0">
              <a:buNone/>
            </a:pPr>
            <a:r>
              <a:rPr lang="en-GB" dirty="0" smtClean="0"/>
              <a:t>COMM_PCT NUMBER(4,2)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Which three functions could be used with the HIRE_DATE, LAST_NAME or SALARY columns?(choose three)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rgbClr val="00FF00"/>
                </a:solidFill>
              </a:rPr>
              <a:t>MAX</a:t>
            </a:r>
          </a:p>
          <a:p>
            <a:r>
              <a:rPr lang="en-GB" dirty="0" smtClean="0"/>
              <a:t>SUM</a:t>
            </a:r>
          </a:p>
          <a:p>
            <a:r>
              <a:rPr lang="en-GB" dirty="0" smtClean="0"/>
              <a:t>AVG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MIN</a:t>
            </a:r>
          </a:p>
          <a:p>
            <a:r>
              <a:rPr lang="en-GB" b="1" dirty="0">
                <a:solidFill>
                  <a:srgbClr val="00FF00"/>
                </a:solidFill>
              </a:rPr>
              <a:t>COUNT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6.Which group function would you use to display the total of all the salary values?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SUM</a:t>
            </a:r>
          </a:p>
          <a:p>
            <a:r>
              <a:rPr lang="en-GB" sz="2400" dirty="0" smtClean="0"/>
              <a:t>AVG</a:t>
            </a:r>
          </a:p>
          <a:p>
            <a:r>
              <a:rPr lang="en-GB" sz="2400" dirty="0" smtClean="0"/>
              <a:t>COUNT</a:t>
            </a:r>
          </a:p>
          <a:p>
            <a:r>
              <a:rPr lang="en-GB" sz="2400" dirty="0" smtClean="0"/>
              <a:t>MAX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36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6.Which group function would you use to display the total of all the salary values?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FF00"/>
                </a:solidFill>
              </a:rPr>
              <a:t>SUM</a:t>
            </a:r>
          </a:p>
          <a:p>
            <a:r>
              <a:rPr lang="en-GB" sz="2800" dirty="0" smtClean="0"/>
              <a:t>AVG</a:t>
            </a:r>
          </a:p>
          <a:p>
            <a:r>
              <a:rPr lang="en-GB" sz="2800" dirty="0" smtClean="0"/>
              <a:t>COUNT</a:t>
            </a:r>
          </a:p>
          <a:p>
            <a:r>
              <a:rPr lang="en-GB" sz="2800" dirty="0" smtClean="0"/>
              <a:t>MAX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59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You need to calculate the average salary of employees in each department. Which group function will you 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800" dirty="0" smtClean="0"/>
              <a:t>AVG</a:t>
            </a:r>
          </a:p>
          <a:p>
            <a:r>
              <a:rPr lang="en-GB" sz="2800" dirty="0" smtClean="0"/>
              <a:t>MEAN</a:t>
            </a:r>
          </a:p>
          <a:p>
            <a:r>
              <a:rPr lang="en-GB" sz="2800" dirty="0" smtClean="0"/>
              <a:t>MEDIAN</a:t>
            </a:r>
          </a:p>
          <a:p>
            <a:r>
              <a:rPr lang="en-GB" sz="2800" dirty="0" smtClean="0"/>
              <a:t>AVERAGE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0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You need to calculate the average salary of employees in each department. Which group function will you 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rgbClr val="00FF00"/>
                </a:solidFill>
              </a:rPr>
              <a:t>AVG</a:t>
            </a:r>
          </a:p>
          <a:p>
            <a:r>
              <a:rPr lang="en-GB" sz="2800" dirty="0" smtClean="0"/>
              <a:t>MEAN</a:t>
            </a:r>
          </a:p>
          <a:p>
            <a:r>
              <a:rPr lang="en-GB" sz="2800" dirty="0" smtClean="0"/>
              <a:t>MEDIAN</a:t>
            </a:r>
          </a:p>
          <a:p>
            <a:r>
              <a:rPr lang="en-GB" sz="2800" dirty="0" smtClean="0"/>
              <a:t>AVERAGE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The AVG, SUM, VARIANCE and STDEV functions can be used with which of the following?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400" dirty="0" smtClean="0"/>
              <a:t>Only numeric data types</a:t>
            </a:r>
          </a:p>
          <a:p>
            <a:r>
              <a:rPr lang="en-GB" sz="2400" dirty="0" smtClean="0"/>
              <a:t>Integers only</a:t>
            </a:r>
          </a:p>
          <a:p>
            <a:r>
              <a:rPr lang="en-GB" sz="2400" dirty="0" smtClean="0"/>
              <a:t>Any data type</a:t>
            </a:r>
          </a:p>
          <a:p>
            <a:r>
              <a:rPr lang="en-GB" sz="2400" dirty="0" smtClean="0"/>
              <a:t>All except numeric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The AVG, SUM, VARIANCE and STDEV functions can be used with which of the following?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rgbClr val="00FF00"/>
                </a:solidFill>
              </a:rPr>
              <a:t>Only numeric data types</a:t>
            </a:r>
          </a:p>
          <a:p>
            <a:r>
              <a:rPr lang="en-GB" sz="2400" dirty="0" smtClean="0"/>
              <a:t>Integers only</a:t>
            </a:r>
          </a:p>
          <a:p>
            <a:r>
              <a:rPr lang="en-GB" sz="2400" dirty="0" smtClean="0"/>
              <a:t>Any data type</a:t>
            </a:r>
          </a:p>
          <a:p>
            <a:r>
              <a:rPr lang="en-GB" sz="2400" dirty="0" smtClean="0"/>
              <a:t>All except numeric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GB" dirty="0" smtClean="0"/>
              <a:t>9. The VENDORS table contains these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590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VENDOR_ID NUMBER Primary Key</a:t>
            </a:r>
          </a:p>
          <a:p>
            <a:pPr marL="0" indent="0">
              <a:buNone/>
            </a:pPr>
            <a:r>
              <a:rPr lang="en-GB" dirty="0" smtClean="0"/>
              <a:t>NAME VARCHAR2(30)</a:t>
            </a:r>
          </a:p>
          <a:p>
            <a:pPr marL="0" indent="0">
              <a:buNone/>
            </a:pPr>
            <a:r>
              <a:rPr lang="en-GB" dirty="0" smtClean="0"/>
              <a:t>LOCATION_ID NUMBER</a:t>
            </a:r>
          </a:p>
          <a:p>
            <a:pPr marL="0" indent="0">
              <a:buNone/>
            </a:pPr>
            <a:r>
              <a:rPr lang="en-GB" dirty="0" smtClean="0"/>
              <a:t>ORDER_DT DATE</a:t>
            </a:r>
          </a:p>
          <a:p>
            <a:pPr marL="0" indent="0">
              <a:buNone/>
            </a:pPr>
            <a:r>
              <a:rPr lang="en-GB" dirty="0" smtClean="0"/>
              <a:t>ORDER_AMOUNT NUMBER(8,2)</a:t>
            </a:r>
          </a:p>
          <a:p>
            <a:pPr marL="0" indent="0">
              <a:buNone/>
            </a:pPr>
            <a:r>
              <a:rPr lang="en-GB" dirty="0" smtClean="0"/>
              <a:t>Which two clauses represent valid uses of aggregate functions for this table?(Choose all correct answers)</a:t>
            </a:r>
          </a:p>
          <a:p>
            <a:r>
              <a:rPr lang="en-GB" dirty="0" smtClean="0"/>
              <a:t>FROM MAX(</a:t>
            </a:r>
            <a:r>
              <a:rPr lang="en-GB" dirty="0" err="1" smtClean="0"/>
              <a:t>order_dt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SELECT SUM(</a:t>
            </a:r>
            <a:r>
              <a:rPr lang="en-GB" dirty="0" err="1" smtClean="0"/>
              <a:t>order_dt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SELECT SUM(</a:t>
            </a:r>
            <a:r>
              <a:rPr lang="en-GB" dirty="0" err="1" smtClean="0"/>
              <a:t>order_amount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WHERE MAX(</a:t>
            </a:r>
            <a:r>
              <a:rPr lang="en-GB" dirty="0" err="1" smtClean="0"/>
              <a:t>order_dt</a:t>
            </a:r>
            <a:r>
              <a:rPr lang="en-GB" dirty="0" smtClean="0"/>
              <a:t>)=</a:t>
            </a:r>
            <a:r>
              <a:rPr lang="en-GB" dirty="0" err="1" smtClean="0"/>
              <a:t>order_dt</a:t>
            </a:r>
            <a:endParaRPr lang="en-GB" dirty="0" smtClean="0"/>
          </a:p>
          <a:p>
            <a:r>
              <a:rPr lang="en-GB" dirty="0" smtClean="0"/>
              <a:t>SELECT MIN(AVG(</a:t>
            </a:r>
            <a:r>
              <a:rPr lang="en-GB" dirty="0" err="1" smtClean="0"/>
              <a:t>order_amount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7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GB" dirty="0" smtClean="0"/>
              <a:t>9. The VENDORS table contains these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590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VENDOR_ID NUMBER Primary Key</a:t>
            </a:r>
          </a:p>
          <a:p>
            <a:pPr marL="0" indent="0">
              <a:buNone/>
            </a:pPr>
            <a:r>
              <a:rPr lang="en-GB" dirty="0" smtClean="0"/>
              <a:t>NAME VARCHAR2(30)</a:t>
            </a:r>
          </a:p>
          <a:p>
            <a:pPr marL="0" indent="0">
              <a:buNone/>
            </a:pPr>
            <a:r>
              <a:rPr lang="en-GB" dirty="0" smtClean="0"/>
              <a:t>LOCATION_ID NUMBER</a:t>
            </a:r>
          </a:p>
          <a:p>
            <a:pPr marL="0" indent="0">
              <a:buNone/>
            </a:pPr>
            <a:r>
              <a:rPr lang="en-GB" dirty="0" smtClean="0"/>
              <a:t>ORDER_DT DATE</a:t>
            </a:r>
          </a:p>
          <a:p>
            <a:pPr marL="0" indent="0">
              <a:buNone/>
            </a:pPr>
            <a:r>
              <a:rPr lang="en-GB" dirty="0" smtClean="0"/>
              <a:t>ORDER_AMOUNT NUMBER(8,2)</a:t>
            </a:r>
          </a:p>
          <a:p>
            <a:pPr marL="0" indent="0">
              <a:buNone/>
            </a:pPr>
            <a:r>
              <a:rPr lang="en-GB" dirty="0" smtClean="0"/>
              <a:t>Which two clauses represent valid uses of aggregate functions for this table?(Choose all correct answers)</a:t>
            </a:r>
          </a:p>
          <a:p>
            <a:r>
              <a:rPr lang="en-GB" dirty="0" smtClean="0"/>
              <a:t>FROM MAX(</a:t>
            </a:r>
            <a:r>
              <a:rPr lang="en-GB" dirty="0" err="1" smtClean="0"/>
              <a:t>order_dt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SELECT SUM(</a:t>
            </a:r>
            <a:r>
              <a:rPr lang="en-GB" dirty="0" err="1" smtClean="0"/>
              <a:t>order_dt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SELECT SUM(</a:t>
            </a:r>
            <a:r>
              <a:rPr lang="en-GB" b="1" dirty="0" err="1" smtClean="0">
                <a:solidFill>
                  <a:srgbClr val="00FF00"/>
                </a:solidFill>
              </a:rPr>
              <a:t>order_amount</a:t>
            </a:r>
            <a:r>
              <a:rPr lang="en-GB" b="1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GB" dirty="0" smtClean="0"/>
              <a:t>WHERE MAX(</a:t>
            </a:r>
            <a:r>
              <a:rPr lang="en-GB" dirty="0" err="1" smtClean="0"/>
              <a:t>order_dt</a:t>
            </a:r>
            <a:r>
              <a:rPr lang="en-GB" dirty="0" smtClean="0"/>
              <a:t>)=</a:t>
            </a:r>
            <a:r>
              <a:rPr lang="en-GB" dirty="0" err="1" smtClean="0"/>
              <a:t>order_dt</a:t>
            </a:r>
            <a:endParaRPr lang="en-GB" dirty="0" smtClean="0"/>
          </a:p>
          <a:p>
            <a:r>
              <a:rPr lang="en-GB" sz="2100" b="1" dirty="0">
                <a:solidFill>
                  <a:srgbClr val="00FF00"/>
                </a:solidFill>
              </a:rPr>
              <a:t>SELECT MIN(AVG(</a:t>
            </a:r>
            <a:r>
              <a:rPr lang="en-GB" sz="2100" b="1" dirty="0" err="1">
                <a:solidFill>
                  <a:srgbClr val="00FF00"/>
                </a:solidFill>
              </a:rPr>
              <a:t>order_amount</a:t>
            </a:r>
            <a:r>
              <a:rPr lang="en-GB" sz="2100" b="1" dirty="0">
                <a:solidFill>
                  <a:srgbClr val="00FF00"/>
                </a:solidFill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7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pPr algn="l"/>
            <a:r>
              <a:rPr lang="en-GB" sz="2700" dirty="0" smtClean="0">
                <a:latin typeface="Century Gothic" panose="020B0502020202020204" pitchFamily="34" charset="0"/>
              </a:rPr>
              <a:t>1.Evaluate this SQL statement</a:t>
            </a:r>
            <a:br>
              <a:rPr lang="en-GB" sz="2700" dirty="0" smtClean="0">
                <a:latin typeface="Century Gothic" panose="020B0502020202020204" pitchFamily="34" charset="0"/>
              </a:rPr>
            </a:br>
            <a:r>
              <a:rPr lang="en-GB" sz="2700" b="1" dirty="0" smtClean="0">
                <a:latin typeface="Century Gothic" panose="020B0502020202020204" pitchFamily="34" charset="0"/>
              </a:rPr>
              <a:t>SELECT COUNT(amount)</a:t>
            </a:r>
            <a:br>
              <a:rPr lang="en-GB" sz="2700" b="1" dirty="0" smtClean="0">
                <a:latin typeface="Century Gothic" panose="020B0502020202020204" pitchFamily="34" charset="0"/>
              </a:rPr>
            </a:br>
            <a:r>
              <a:rPr lang="en-GB" sz="2700" b="1" dirty="0" smtClean="0">
                <a:latin typeface="Century Gothic" panose="020B0502020202020204" pitchFamily="34" charset="0"/>
              </a:rPr>
              <a:t>FROM inventory;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Century Gothic" panose="020B0502020202020204" pitchFamily="34" charset="0"/>
              </a:rPr>
              <a:t>What will occur when the statement is issued</a:t>
            </a:r>
            <a:r>
              <a:rPr lang="en-GB" sz="2000" dirty="0">
                <a:latin typeface="Century Gothic" panose="020B0502020202020204" pitchFamily="34" charset="0"/>
              </a:rPr>
              <a:t>?</a:t>
            </a:r>
            <a:r>
              <a:rPr lang="en-GB" dirty="0" smtClean="0"/>
              <a:t> 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return the greatest value in the INVENTORY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return the total number of rows in the AMOUNT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replace all null values that exist in the AMOUNT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count the number of rows in the INVENTORY table where the AMOUNT column is not null</a:t>
            </a:r>
          </a:p>
          <a:p>
            <a:pPr marL="0" indent="0">
              <a:buNone/>
            </a:pPr>
            <a:endParaRPr lang="en-GB" sz="20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Which keyword in a SELECT statement creates an equijoin by specifying a column name  common to both tables?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HAVING clause</a:t>
            </a:r>
          </a:p>
          <a:p>
            <a:r>
              <a:rPr lang="en-GB" sz="2400" dirty="0" smtClean="0"/>
              <a:t>The FROM clause</a:t>
            </a:r>
          </a:p>
          <a:p>
            <a:r>
              <a:rPr lang="en-GB" sz="2400" dirty="0" smtClean="0"/>
              <a:t>The SELECT clause</a:t>
            </a:r>
          </a:p>
          <a:p>
            <a:r>
              <a:rPr lang="en-GB" sz="2400" dirty="0" smtClean="0"/>
              <a:t>A USING clause</a:t>
            </a:r>
          </a:p>
        </p:txBody>
      </p:sp>
    </p:spTree>
    <p:extLst>
      <p:ext uri="{BB962C8B-B14F-4D97-AF65-F5344CB8AC3E}">
        <p14:creationId xmlns:p14="http://schemas.microsoft.com/office/powerpoint/2010/main" val="406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Which keyword in a SELECT statement creates an equijoin by specifying a column name  common to both tables?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HAVING clause</a:t>
            </a:r>
          </a:p>
          <a:p>
            <a:r>
              <a:rPr lang="en-GB" sz="2400" dirty="0" smtClean="0"/>
              <a:t>The FROM clause</a:t>
            </a:r>
          </a:p>
          <a:p>
            <a:r>
              <a:rPr lang="en-GB" sz="2400" dirty="0" smtClean="0"/>
              <a:t>The SELECT clause</a:t>
            </a:r>
          </a:p>
          <a:p>
            <a:r>
              <a:rPr lang="en-GB" sz="2400" b="1" dirty="0" smtClean="0">
                <a:solidFill>
                  <a:srgbClr val="00FF00"/>
                </a:solidFill>
              </a:rPr>
              <a:t>A USING clause</a:t>
            </a:r>
          </a:p>
        </p:txBody>
      </p:sp>
    </p:spTree>
    <p:extLst>
      <p:ext uri="{BB962C8B-B14F-4D97-AF65-F5344CB8AC3E}">
        <p14:creationId xmlns:p14="http://schemas.microsoft.com/office/powerpoint/2010/main" val="20696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11. Which of the following statements  is the simplest description of a non-equijoin?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8840"/>
            <a:ext cx="7924800" cy="3726160"/>
          </a:xfrm>
        </p:spPr>
        <p:txBody>
          <a:bodyPr/>
          <a:lstStyle/>
          <a:p>
            <a:r>
              <a:rPr lang="en-GB" sz="2400" dirty="0" smtClean="0"/>
              <a:t>A join condition containing something other than an equality operator</a:t>
            </a:r>
          </a:p>
          <a:p>
            <a:r>
              <a:rPr lang="en-GB" sz="2400" dirty="0" smtClean="0"/>
              <a:t>A join condition that is not equal to other joins</a:t>
            </a:r>
          </a:p>
          <a:p>
            <a:r>
              <a:rPr lang="en-GB" sz="2400" dirty="0" smtClean="0"/>
              <a:t>A join condition that includes the (+) on the left hand side</a:t>
            </a:r>
          </a:p>
          <a:p>
            <a:r>
              <a:rPr lang="en-GB" sz="2400" dirty="0" smtClean="0"/>
              <a:t>A join that joins a table to itself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1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11. Which of the following statements  is the simplest description of a non-equijoin?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8840"/>
            <a:ext cx="7924800" cy="3726160"/>
          </a:xfrm>
        </p:spPr>
        <p:txBody>
          <a:bodyPr/>
          <a:lstStyle/>
          <a:p>
            <a:r>
              <a:rPr lang="en-GB" sz="2400" b="1" dirty="0" smtClean="0">
                <a:solidFill>
                  <a:srgbClr val="00FF00"/>
                </a:solidFill>
              </a:rPr>
              <a:t>A join condition containing something other than an equality operator</a:t>
            </a:r>
          </a:p>
          <a:p>
            <a:r>
              <a:rPr lang="en-GB" sz="2400" dirty="0" smtClean="0"/>
              <a:t>A join condition that is not equal to other joins</a:t>
            </a:r>
          </a:p>
          <a:p>
            <a:r>
              <a:rPr lang="en-GB" sz="2400" dirty="0" smtClean="0"/>
              <a:t>A join condition that includes the (+) on the left hand side</a:t>
            </a:r>
          </a:p>
          <a:p>
            <a:r>
              <a:rPr lang="en-GB" sz="2400" dirty="0" smtClean="0"/>
              <a:t>A join that joins a table to itself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12. The primary advantages of using JOIN ON is? (select two)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72816"/>
            <a:ext cx="7924800" cy="394218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join happens automatically based on matching column names and data types</a:t>
            </a:r>
          </a:p>
          <a:p>
            <a:r>
              <a:rPr lang="en-GB" sz="2400" dirty="0" smtClean="0"/>
              <a:t>It will display rows that do not meet the join condition</a:t>
            </a:r>
          </a:p>
          <a:p>
            <a:r>
              <a:rPr lang="en-GB" sz="2400" dirty="0" smtClean="0"/>
              <a:t>It permits columns with different names to be joined</a:t>
            </a:r>
          </a:p>
          <a:p>
            <a:r>
              <a:rPr lang="en-GB" sz="2400" dirty="0" smtClean="0"/>
              <a:t>It permits columns that don’t have matching data types to be joined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0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12. The primary advantages of using JOIN ON is? (select two)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72816"/>
            <a:ext cx="7924800" cy="394218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join happens automatically based on matching column names and data types</a:t>
            </a:r>
          </a:p>
          <a:p>
            <a:r>
              <a:rPr lang="en-GB" sz="2400" dirty="0" smtClean="0"/>
              <a:t>It will display rows that do not meet the join condition</a:t>
            </a:r>
          </a:p>
          <a:p>
            <a:r>
              <a:rPr lang="en-GB" sz="2400" b="1" dirty="0" smtClean="0">
                <a:solidFill>
                  <a:srgbClr val="00FF00"/>
                </a:solidFill>
              </a:rPr>
              <a:t>It permits columns with different names to be joined</a:t>
            </a:r>
          </a:p>
          <a:p>
            <a:r>
              <a:rPr lang="en-GB" sz="2400" b="1" dirty="0" smtClean="0">
                <a:solidFill>
                  <a:srgbClr val="00FF00"/>
                </a:solidFill>
              </a:rPr>
              <a:t>It permits columns that don’t have matching data types to be joined</a:t>
            </a:r>
            <a:endParaRPr lang="en-GB" sz="24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13. If </a:t>
            </a:r>
            <a:r>
              <a:rPr lang="en-GB" dirty="0"/>
              <a:t>you use the RR format when writing a query using the date 27-OCT-17 and the year is 2001, what year would be the result?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8840"/>
            <a:ext cx="7924800" cy="3726160"/>
          </a:xfrm>
        </p:spPr>
        <p:txBody>
          <a:bodyPr/>
          <a:lstStyle/>
          <a:p>
            <a:r>
              <a:rPr lang="en-GB" sz="2400" dirty="0"/>
              <a:t>2001</a:t>
            </a:r>
          </a:p>
          <a:p>
            <a:r>
              <a:rPr lang="en-GB" sz="2400" dirty="0" smtClean="0"/>
              <a:t>1901</a:t>
            </a:r>
            <a:endParaRPr lang="en-GB" sz="2400" dirty="0"/>
          </a:p>
          <a:p>
            <a:r>
              <a:rPr lang="en-GB" sz="2400" dirty="0" smtClean="0"/>
              <a:t>2017 </a:t>
            </a:r>
            <a:endParaRPr lang="en-GB" sz="2400" dirty="0"/>
          </a:p>
          <a:p>
            <a:r>
              <a:rPr lang="en-GB" sz="2400" dirty="0" smtClean="0"/>
              <a:t>1917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3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13. If </a:t>
            </a:r>
            <a:r>
              <a:rPr lang="en-GB" dirty="0"/>
              <a:t>you use the RR format when writing a query using the date 27-OCT-17 and the year is 2001, what year would be the result?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8840"/>
            <a:ext cx="7924800" cy="3726160"/>
          </a:xfrm>
        </p:spPr>
        <p:txBody>
          <a:bodyPr/>
          <a:lstStyle/>
          <a:p>
            <a:r>
              <a:rPr lang="en-GB" sz="2400" dirty="0"/>
              <a:t>2001</a:t>
            </a:r>
          </a:p>
          <a:p>
            <a:r>
              <a:rPr lang="en-GB" sz="2400" dirty="0" smtClean="0"/>
              <a:t>1901</a:t>
            </a:r>
            <a:endParaRPr lang="en-GB" sz="2400" dirty="0"/>
          </a:p>
          <a:p>
            <a:r>
              <a:rPr lang="en-GB" sz="2400" b="1" dirty="0" smtClean="0">
                <a:solidFill>
                  <a:srgbClr val="00FF00"/>
                </a:solidFill>
              </a:rPr>
              <a:t>2017</a:t>
            </a:r>
            <a:r>
              <a:rPr lang="en-GB" sz="2400" dirty="0" smtClean="0"/>
              <a:t> </a:t>
            </a:r>
            <a:endParaRPr lang="en-GB" sz="2400" dirty="0"/>
          </a:p>
          <a:p>
            <a:r>
              <a:rPr lang="en-GB" sz="2400" dirty="0" smtClean="0"/>
              <a:t>1917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650306"/>
          </a:xfrm>
        </p:spPr>
        <p:txBody>
          <a:bodyPr/>
          <a:lstStyle/>
          <a:p>
            <a:r>
              <a:rPr lang="en-GB" sz="2000" dirty="0" smtClean="0"/>
              <a:t>14. The </a:t>
            </a:r>
            <a:r>
              <a:rPr lang="en-GB" sz="2000" dirty="0"/>
              <a:t>EMPLOYEES table contains these columns: </a:t>
            </a:r>
            <a:br>
              <a:rPr lang="en-GB" sz="2000" dirty="0"/>
            </a:br>
            <a:r>
              <a:rPr lang="en-GB" sz="2000" dirty="0"/>
              <a:t>EMPLOYEE_ID NUMBER(9) </a:t>
            </a:r>
            <a:br>
              <a:rPr lang="en-GB" sz="2000" dirty="0"/>
            </a:br>
            <a:r>
              <a:rPr lang="en-GB" sz="2000" dirty="0"/>
              <a:t>LAST_NAME VARCHAR2 (25) </a:t>
            </a:r>
            <a:br>
              <a:rPr lang="en-GB" sz="2000" dirty="0"/>
            </a:br>
            <a:r>
              <a:rPr lang="en-GB" sz="2000" dirty="0"/>
              <a:t>FIRST_NAME VARCHAR2 (25) </a:t>
            </a:r>
            <a:br>
              <a:rPr lang="en-GB" sz="2000" dirty="0"/>
            </a:br>
            <a:r>
              <a:rPr lang="en-GB" sz="2000" dirty="0"/>
              <a:t>HIRE_DATE DATE </a:t>
            </a:r>
            <a:br>
              <a:rPr lang="en-GB" sz="2000" dirty="0"/>
            </a:br>
            <a:r>
              <a:rPr lang="en-GB" sz="2000" dirty="0"/>
              <a:t>You need to display HIRE_DATE values in this format: </a:t>
            </a:r>
            <a:br>
              <a:rPr lang="en-GB" sz="2000" dirty="0"/>
            </a:br>
            <a:r>
              <a:rPr lang="en-GB" sz="2000" dirty="0"/>
              <a:t>January 28, 2000 </a:t>
            </a:r>
            <a:br>
              <a:rPr lang="en-GB" sz="2000" dirty="0"/>
            </a:br>
            <a:r>
              <a:rPr lang="en-GB" sz="2000" dirty="0"/>
              <a:t>Which SELECT statement could you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140968"/>
            <a:ext cx="7924800" cy="3168352"/>
          </a:xfrm>
        </p:spPr>
        <p:txBody>
          <a:bodyPr>
            <a:normAutofit/>
          </a:bodyPr>
          <a:lstStyle/>
          <a:p>
            <a:r>
              <a:rPr lang="en-GB" dirty="0"/>
              <a:t>SELECT TO_CHAR(</a:t>
            </a:r>
            <a:r>
              <a:rPr lang="en-GB" dirty="0" err="1"/>
              <a:t>hire_date</a:t>
            </a:r>
            <a:r>
              <a:rPr lang="en-GB" dirty="0"/>
              <a:t>, Month DD, YYYY)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TO_CHAR(</a:t>
            </a:r>
            <a:r>
              <a:rPr lang="en-GB" dirty="0" err="1"/>
              <a:t>hire_date</a:t>
            </a:r>
            <a:r>
              <a:rPr lang="en-GB" dirty="0"/>
              <a:t>, 'Month DD, YYYY')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 err="1"/>
              <a:t>hire_date</a:t>
            </a:r>
            <a:r>
              <a:rPr lang="en-GB" dirty="0"/>
              <a:t>(TO_CHAR 'Month DD', ' YYYY')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TO_CHAR(</a:t>
            </a:r>
            <a:r>
              <a:rPr lang="en-GB" dirty="0" err="1"/>
              <a:t>hire_date</a:t>
            </a:r>
            <a:r>
              <a:rPr lang="en-GB" dirty="0"/>
              <a:t>, 'Month DD', ' YYYY')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650306"/>
          </a:xfrm>
        </p:spPr>
        <p:txBody>
          <a:bodyPr/>
          <a:lstStyle/>
          <a:p>
            <a:r>
              <a:rPr lang="en-GB" sz="2000" dirty="0" smtClean="0"/>
              <a:t>14. The </a:t>
            </a:r>
            <a:r>
              <a:rPr lang="en-GB" sz="2000" dirty="0"/>
              <a:t>EMPLOYEES table contains these columns: </a:t>
            </a:r>
            <a:br>
              <a:rPr lang="en-GB" sz="2000" dirty="0"/>
            </a:br>
            <a:r>
              <a:rPr lang="en-GB" sz="2000" dirty="0"/>
              <a:t>EMPLOYEE_ID NUMBER(9) </a:t>
            </a:r>
            <a:br>
              <a:rPr lang="en-GB" sz="2000" dirty="0"/>
            </a:br>
            <a:r>
              <a:rPr lang="en-GB" sz="2000" dirty="0"/>
              <a:t>LAST_NAME VARCHAR2 (25) </a:t>
            </a:r>
            <a:br>
              <a:rPr lang="en-GB" sz="2000" dirty="0"/>
            </a:br>
            <a:r>
              <a:rPr lang="en-GB" sz="2000" dirty="0"/>
              <a:t>FIRST_NAME VARCHAR2 (25) </a:t>
            </a:r>
            <a:br>
              <a:rPr lang="en-GB" sz="2000" dirty="0"/>
            </a:br>
            <a:r>
              <a:rPr lang="en-GB" sz="2000" dirty="0"/>
              <a:t>HIRE_DATE DATE </a:t>
            </a:r>
            <a:br>
              <a:rPr lang="en-GB" sz="2000" dirty="0"/>
            </a:br>
            <a:r>
              <a:rPr lang="en-GB" sz="2000" dirty="0"/>
              <a:t>You need to display HIRE_DATE values in this format: </a:t>
            </a:r>
            <a:br>
              <a:rPr lang="en-GB" sz="2000" dirty="0"/>
            </a:br>
            <a:r>
              <a:rPr lang="en-GB" sz="2000" dirty="0"/>
              <a:t>January 28, 2000 </a:t>
            </a:r>
            <a:br>
              <a:rPr lang="en-GB" sz="2000" dirty="0"/>
            </a:br>
            <a:r>
              <a:rPr lang="en-GB" sz="2000" dirty="0"/>
              <a:t>Which SELECT statement could you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140968"/>
            <a:ext cx="7924800" cy="3168352"/>
          </a:xfrm>
        </p:spPr>
        <p:txBody>
          <a:bodyPr>
            <a:normAutofit/>
          </a:bodyPr>
          <a:lstStyle/>
          <a:p>
            <a:r>
              <a:rPr lang="en-GB" dirty="0"/>
              <a:t>SELECT TO_CHAR(</a:t>
            </a:r>
            <a:r>
              <a:rPr lang="en-GB" dirty="0" err="1"/>
              <a:t>hire_date</a:t>
            </a:r>
            <a:r>
              <a:rPr lang="en-GB" dirty="0"/>
              <a:t>, Month DD, YYYY)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SELECT </a:t>
            </a:r>
            <a:r>
              <a:rPr lang="en-GB" b="1" dirty="0">
                <a:solidFill>
                  <a:srgbClr val="00FF00"/>
                </a:solidFill>
              </a:rPr>
              <a:t>TO_CHAR(</a:t>
            </a:r>
            <a:r>
              <a:rPr lang="en-GB" b="1" dirty="0" err="1">
                <a:solidFill>
                  <a:srgbClr val="00FF00"/>
                </a:solidFill>
              </a:rPr>
              <a:t>hire_date</a:t>
            </a:r>
            <a:r>
              <a:rPr lang="en-GB" b="1" dirty="0">
                <a:solidFill>
                  <a:srgbClr val="00FF00"/>
                </a:solidFill>
              </a:rPr>
              <a:t>, 'Month DD, YYYY') </a:t>
            </a:r>
            <a:br>
              <a:rPr lang="en-GB" b="1" dirty="0">
                <a:solidFill>
                  <a:srgbClr val="00FF00"/>
                </a:solidFill>
              </a:rPr>
            </a:br>
            <a:r>
              <a:rPr lang="en-GB" b="1" dirty="0">
                <a:solidFill>
                  <a:srgbClr val="00FF00"/>
                </a:solidFill>
              </a:rPr>
              <a:t>FROM employees</a:t>
            </a:r>
            <a:r>
              <a:rPr lang="en-GB" dirty="0"/>
              <a:t>; </a:t>
            </a:r>
          </a:p>
          <a:p>
            <a:r>
              <a:rPr lang="en-GB" dirty="0" smtClean="0"/>
              <a:t>SELECT </a:t>
            </a:r>
            <a:r>
              <a:rPr lang="en-GB" dirty="0" err="1"/>
              <a:t>hire_date</a:t>
            </a:r>
            <a:r>
              <a:rPr lang="en-GB" dirty="0"/>
              <a:t>(TO_CHAR 'Month DD', ' YYYY')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TO_CHAR(</a:t>
            </a:r>
            <a:r>
              <a:rPr lang="en-GB" dirty="0" err="1"/>
              <a:t>hire_date</a:t>
            </a:r>
            <a:r>
              <a:rPr lang="en-GB" dirty="0"/>
              <a:t>, 'Month DD', ' YYYY')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pPr algn="l"/>
            <a:r>
              <a:rPr lang="en-GB" sz="2700" dirty="0" smtClean="0">
                <a:latin typeface="Century Gothic" panose="020B0502020202020204" pitchFamily="34" charset="0"/>
              </a:rPr>
              <a:t>1.Evaluate this SQL statement</a:t>
            </a:r>
            <a:br>
              <a:rPr lang="en-GB" sz="2700" dirty="0" smtClean="0">
                <a:latin typeface="Century Gothic" panose="020B0502020202020204" pitchFamily="34" charset="0"/>
              </a:rPr>
            </a:br>
            <a:r>
              <a:rPr lang="en-GB" sz="2700" b="1" dirty="0" smtClean="0">
                <a:latin typeface="Century Gothic" panose="020B0502020202020204" pitchFamily="34" charset="0"/>
              </a:rPr>
              <a:t>SELECT COUNT(amount)</a:t>
            </a:r>
            <a:br>
              <a:rPr lang="en-GB" sz="2700" b="1" dirty="0" smtClean="0">
                <a:latin typeface="Century Gothic" panose="020B0502020202020204" pitchFamily="34" charset="0"/>
              </a:rPr>
            </a:br>
            <a:r>
              <a:rPr lang="en-GB" sz="2700" b="1" dirty="0" smtClean="0">
                <a:latin typeface="Century Gothic" panose="020B0502020202020204" pitchFamily="34" charset="0"/>
              </a:rPr>
              <a:t>FROM inventory;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Century Gothic" panose="020B0502020202020204" pitchFamily="34" charset="0"/>
              </a:rPr>
              <a:t>What will occur when the statement is issued</a:t>
            </a:r>
            <a:r>
              <a:rPr lang="en-GB" sz="2000" dirty="0">
                <a:latin typeface="Century Gothic" panose="020B0502020202020204" pitchFamily="34" charset="0"/>
              </a:rPr>
              <a:t>?</a:t>
            </a:r>
            <a:r>
              <a:rPr lang="en-GB" dirty="0" smtClean="0"/>
              <a:t> 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return the greatest value in the INVENTORY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return the total number of rows in the AMOUNT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The statement will replace all null values that exist in the AMOUNT table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b="1" dirty="0" smtClean="0">
                <a:solidFill>
                  <a:srgbClr val="00FF00"/>
                </a:solidFill>
                <a:latin typeface="Century Gothic" panose="020B0502020202020204" pitchFamily="34" charset="0"/>
              </a:rPr>
              <a:t>The statement will count the number of rows in the INVENTORY table where the AMOUNT column is not null</a:t>
            </a:r>
          </a:p>
          <a:p>
            <a:pPr marL="0" indent="0">
              <a:buNone/>
            </a:pPr>
            <a:endParaRPr lang="en-GB" sz="20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642194"/>
          </a:xfrm>
        </p:spPr>
        <p:txBody>
          <a:bodyPr/>
          <a:lstStyle/>
          <a:p>
            <a:r>
              <a:rPr lang="en-GB" sz="2000" dirty="0" smtClean="0"/>
              <a:t>15. The </a:t>
            </a:r>
            <a:r>
              <a:rPr lang="en-GB" sz="2000" dirty="0"/>
              <a:t>EMPLOYEES table contains these columns: </a:t>
            </a:r>
            <a:br>
              <a:rPr lang="en-GB" sz="2000" dirty="0"/>
            </a:br>
            <a:r>
              <a:rPr lang="en-GB" sz="2000" dirty="0"/>
              <a:t>EMPLOYEE_ID NUMBER(9) </a:t>
            </a:r>
            <a:br>
              <a:rPr lang="en-GB" sz="2000" dirty="0"/>
            </a:br>
            <a:r>
              <a:rPr lang="en-GB" sz="2000" dirty="0"/>
              <a:t>LAST_NAME VARCHAR2 (25) </a:t>
            </a:r>
            <a:br>
              <a:rPr lang="en-GB" sz="2000" dirty="0"/>
            </a:br>
            <a:r>
              <a:rPr lang="en-GB" sz="2000" dirty="0"/>
              <a:t>FIRST_NAME VARCHAR2 (25) </a:t>
            </a:r>
            <a:br>
              <a:rPr lang="en-GB" sz="2000" dirty="0"/>
            </a:br>
            <a:r>
              <a:rPr lang="en-GB" sz="2000" dirty="0"/>
              <a:t>SALARY NUMBER(6)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76872"/>
            <a:ext cx="7924800" cy="3438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 need to create a report to display the salaries of all employees. Which script should you use to display the salaries in format: "$45,000.00"? </a:t>
            </a:r>
            <a:endParaRPr lang="en-GB" dirty="0" smtClean="0"/>
          </a:p>
          <a:p>
            <a:r>
              <a:rPr lang="en-GB" dirty="0"/>
              <a:t>SELECT TO_CHAR(salary, '$999,999')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TO_NUM(salary, '$999,990.99')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TO_NUM(salary, '$999,999.00')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TO_CHAR(salary, '$999,999.00')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642194"/>
          </a:xfrm>
        </p:spPr>
        <p:txBody>
          <a:bodyPr/>
          <a:lstStyle/>
          <a:p>
            <a:r>
              <a:rPr lang="en-GB" sz="2000" dirty="0" smtClean="0"/>
              <a:t>15. The </a:t>
            </a:r>
            <a:r>
              <a:rPr lang="en-GB" sz="2000" dirty="0"/>
              <a:t>EMPLOYEES table contains these columns: </a:t>
            </a:r>
            <a:br>
              <a:rPr lang="en-GB" sz="2000" dirty="0"/>
            </a:br>
            <a:r>
              <a:rPr lang="en-GB" sz="2000" dirty="0"/>
              <a:t>EMPLOYEE_ID NUMBER(9) </a:t>
            </a:r>
            <a:br>
              <a:rPr lang="en-GB" sz="2000" dirty="0"/>
            </a:br>
            <a:r>
              <a:rPr lang="en-GB" sz="2000" dirty="0"/>
              <a:t>LAST_NAME VARCHAR2 (25) </a:t>
            </a:r>
            <a:br>
              <a:rPr lang="en-GB" sz="2000" dirty="0"/>
            </a:br>
            <a:r>
              <a:rPr lang="en-GB" sz="2000" dirty="0"/>
              <a:t>FIRST_NAME VARCHAR2 (25) </a:t>
            </a:r>
            <a:br>
              <a:rPr lang="en-GB" sz="2000" dirty="0"/>
            </a:br>
            <a:r>
              <a:rPr lang="en-GB" sz="2000" dirty="0"/>
              <a:t>SALARY NUMBER(6)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76872"/>
            <a:ext cx="7924800" cy="3438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 need to create a report to display the salaries of all employees. Which script should you use to display the salaries in format: "$45,000.00"? </a:t>
            </a:r>
            <a:endParaRPr lang="en-GB" dirty="0" smtClean="0"/>
          </a:p>
          <a:p>
            <a:r>
              <a:rPr lang="en-GB" dirty="0"/>
              <a:t>SELECT TO_CHAR(salary, '$999,999')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TO_NUM(salary, '$999,990.99')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dirty="0" smtClean="0"/>
              <a:t>SELECT </a:t>
            </a:r>
            <a:r>
              <a:rPr lang="en-GB" dirty="0"/>
              <a:t>TO_NUM(salary, '$999,999.00') </a:t>
            </a:r>
            <a:br>
              <a:rPr lang="en-GB" dirty="0"/>
            </a:br>
            <a:r>
              <a:rPr lang="en-GB" dirty="0"/>
              <a:t>FROM employees; 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SELECT </a:t>
            </a:r>
            <a:r>
              <a:rPr lang="en-GB" b="1" dirty="0">
                <a:solidFill>
                  <a:srgbClr val="00FF00"/>
                </a:solidFill>
              </a:rPr>
              <a:t>TO_CHAR(salary, '$999,999.00') </a:t>
            </a:r>
            <a:br>
              <a:rPr lang="en-GB" b="1" dirty="0">
                <a:solidFill>
                  <a:srgbClr val="00FF00"/>
                </a:solidFill>
              </a:rPr>
            </a:br>
            <a:r>
              <a:rPr lang="en-GB" b="1" dirty="0">
                <a:solidFill>
                  <a:srgbClr val="00FF00"/>
                </a:solidFill>
              </a:rPr>
              <a:t>FROM employees;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4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16. Which </a:t>
            </a:r>
            <a:r>
              <a:rPr lang="en-GB" dirty="0"/>
              <a:t>best describes the TO_CHAR function?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TO_CHAR function can be used to specify meaningful column names in an SQL statement's result set.</a:t>
            </a:r>
          </a:p>
          <a:p>
            <a:r>
              <a:rPr lang="en-GB" dirty="0" smtClean="0"/>
              <a:t>The </a:t>
            </a:r>
            <a:r>
              <a:rPr lang="en-GB" dirty="0"/>
              <a:t>TO_CHAR function can be used to remove text from column data that will be returned by the database.</a:t>
            </a:r>
          </a:p>
          <a:p>
            <a:r>
              <a:rPr lang="en-GB" dirty="0" smtClean="0"/>
              <a:t>The </a:t>
            </a:r>
            <a:r>
              <a:rPr lang="en-GB" dirty="0"/>
              <a:t>TO_CHAR function can be used to display dates and numbers according to formatting conventions that are supported by Oracle. </a:t>
            </a:r>
          </a:p>
          <a:p>
            <a:r>
              <a:rPr lang="en-GB" dirty="0" smtClean="0"/>
              <a:t>The </a:t>
            </a:r>
            <a:r>
              <a:rPr lang="en-GB" dirty="0"/>
              <a:t>TO_CHAR function can only be used on Date columns.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6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16. Which </a:t>
            </a:r>
            <a:r>
              <a:rPr lang="en-GB" dirty="0"/>
              <a:t>best describes the TO_CHAR function?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TO_CHAR function can be used to specify meaningful column names in an SQL statement's result set.</a:t>
            </a:r>
          </a:p>
          <a:p>
            <a:r>
              <a:rPr lang="en-GB" dirty="0" smtClean="0"/>
              <a:t>The </a:t>
            </a:r>
            <a:r>
              <a:rPr lang="en-GB" dirty="0"/>
              <a:t>TO_CHAR function can be used to remove text from column data that will be returned by the database.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The </a:t>
            </a:r>
            <a:r>
              <a:rPr lang="en-GB" b="1" dirty="0">
                <a:solidFill>
                  <a:srgbClr val="00FF00"/>
                </a:solidFill>
              </a:rPr>
              <a:t>TO_CHAR function can be used to display dates and numbers according to formatting conventions that are supported by Oracle. </a:t>
            </a:r>
          </a:p>
          <a:p>
            <a:r>
              <a:rPr lang="en-GB" dirty="0" smtClean="0"/>
              <a:t>The </a:t>
            </a:r>
            <a:r>
              <a:rPr lang="en-GB" dirty="0"/>
              <a:t>TO_CHAR function can only be used on Date columns.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0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cap="none" dirty="0" smtClean="0">
                <a:latin typeface="Century Gothic" panose="020B0502020202020204" pitchFamily="34" charset="0"/>
              </a:rPr>
              <a:t>2.Group Functions can avoid computations involving duplicate values by including which keyword</a:t>
            </a:r>
            <a:endParaRPr lang="en-GB" sz="2700" cap="none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NULL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DISTINCT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SELECT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UNLIKE</a:t>
            </a:r>
            <a:endParaRPr lang="en-GB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cap="none" dirty="0" smtClean="0">
                <a:latin typeface="Century Gothic" panose="020B0502020202020204" pitchFamily="34" charset="0"/>
              </a:rPr>
              <a:t>2.Group Functions can avoid computations involving duplicate values by including which keyword</a:t>
            </a:r>
            <a:endParaRPr lang="en-GB" sz="2700" cap="none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NULL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b="1" dirty="0" smtClean="0">
                <a:solidFill>
                  <a:srgbClr val="00FF00"/>
                </a:solidFill>
                <a:latin typeface="Century Gothic" panose="020B0502020202020204" pitchFamily="34" charset="0"/>
              </a:rPr>
              <a:t>DISTINCT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SELECT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Century Gothic" panose="020B0502020202020204" pitchFamily="34" charset="0"/>
              </a:rPr>
              <a:t>UNLIKE</a:t>
            </a:r>
            <a:endParaRPr lang="en-GB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074242"/>
          </a:xfrm>
        </p:spPr>
        <p:txBody>
          <a:bodyPr/>
          <a:lstStyle/>
          <a:p>
            <a:r>
              <a:rPr lang="en-GB" dirty="0" smtClean="0"/>
              <a:t>3.Evaluate this SELECT statement</a:t>
            </a:r>
            <a:br>
              <a:rPr lang="en-GB" dirty="0" smtClean="0"/>
            </a:br>
            <a:r>
              <a:rPr lang="en-GB" dirty="0" smtClean="0"/>
              <a:t>SELECT COUNT (*)</a:t>
            </a:r>
            <a:br>
              <a:rPr lang="en-GB" dirty="0" smtClean="0"/>
            </a:br>
            <a:r>
              <a:rPr lang="en-GB" dirty="0" smtClean="0"/>
              <a:t>FROM employee s</a:t>
            </a:r>
            <a:br>
              <a:rPr lang="en-GB" dirty="0" smtClean="0"/>
            </a:br>
            <a:r>
              <a:rPr lang="en-GB" dirty="0" smtClean="0"/>
              <a:t>WHERE salary&gt;30000;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64904"/>
            <a:ext cx="7924800" cy="37444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Which results will the query display?</a:t>
            </a:r>
          </a:p>
          <a:p>
            <a:r>
              <a:rPr lang="en-GB" dirty="0" smtClean="0"/>
              <a:t>The number of employees that have a salary less than 30000</a:t>
            </a:r>
          </a:p>
          <a:p>
            <a:r>
              <a:rPr lang="en-GB" dirty="0" smtClean="0"/>
              <a:t>The total of the SALARY column for all employees that have a salary greater than 30000</a:t>
            </a:r>
          </a:p>
          <a:p>
            <a:r>
              <a:rPr lang="en-GB" dirty="0" smtClean="0"/>
              <a:t>The number of rows in the EMPLOYEES table that have a salary greater than 30000</a:t>
            </a:r>
          </a:p>
          <a:p>
            <a:r>
              <a:rPr lang="en-GB" dirty="0" smtClean="0"/>
              <a:t>The query generates an error and returns no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1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074242"/>
          </a:xfrm>
        </p:spPr>
        <p:txBody>
          <a:bodyPr/>
          <a:lstStyle/>
          <a:p>
            <a:r>
              <a:rPr lang="en-GB" dirty="0" smtClean="0"/>
              <a:t>3.Evaluate this SELECT statement</a:t>
            </a:r>
            <a:br>
              <a:rPr lang="en-GB" dirty="0" smtClean="0"/>
            </a:br>
            <a:r>
              <a:rPr lang="en-GB" dirty="0" smtClean="0"/>
              <a:t>SELECT COUNT (*)</a:t>
            </a:r>
            <a:br>
              <a:rPr lang="en-GB" dirty="0" smtClean="0"/>
            </a:br>
            <a:r>
              <a:rPr lang="en-GB" dirty="0" smtClean="0"/>
              <a:t>FROM employee s</a:t>
            </a:r>
            <a:br>
              <a:rPr lang="en-GB" dirty="0" smtClean="0"/>
            </a:br>
            <a:r>
              <a:rPr lang="en-GB" dirty="0" smtClean="0"/>
              <a:t>WHERE salary&gt;30000;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64904"/>
            <a:ext cx="7924800" cy="37444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Which results will the query display?</a:t>
            </a:r>
          </a:p>
          <a:p>
            <a:r>
              <a:rPr lang="en-GB" dirty="0" smtClean="0"/>
              <a:t>The number of employees that have a salary less than 30000</a:t>
            </a:r>
          </a:p>
          <a:p>
            <a:r>
              <a:rPr lang="en-GB" dirty="0" smtClean="0"/>
              <a:t>The total of the SALARY column for all employees that have a salary greater than 30000</a:t>
            </a:r>
          </a:p>
          <a:p>
            <a:r>
              <a:rPr lang="en-GB" b="1" dirty="0" smtClean="0">
                <a:solidFill>
                  <a:srgbClr val="00FF00"/>
                </a:solidFill>
              </a:rPr>
              <a:t>The number of rows in the EMPLOYEES table that have a salary greater than 30000</a:t>
            </a:r>
          </a:p>
          <a:p>
            <a:r>
              <a:rPr lang="en-GB" dirty="0" smtClean="0"/>
              <a:t>The query generates an error and returns no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GB" dirty="0" smtClean="0"/>
              <a:t>4. Examine the data from the LINE_ITEM table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3473029"/>
              </p:ext>
            </p:extLst>
          </p:nvPr>
        </p:nvGraphicFramePr>
        <p:xfrm>
          <a:off x="539552" y="908720"/>
          <a:ext cx="7924800" cy="1796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LINE_ITEM_ID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ORDER_ID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PRODUCT_ID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PRICE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DISCOUNT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890898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847589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848399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8.99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768385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862459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849869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5.60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867950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985490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945809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5.60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954039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439203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438925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5.25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543949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349302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453235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4.50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237" y="2636912"/>
            <a:ext cx="81030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entury Gothic" panose="020B0502020202020204" pitchFamily="34" charset="0"/>
              </a:rPr>
              <a:t>You query the LINE_ITEM table and  value of 5 is returned. Which SQL statement did you execute?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A.	SELECT COUNT (discount)</a:t>
            </a:r>
          </a:p>
          <a:p>
            <a:r>
              <a:rPr lang="en-GB" sz="2000" dirty="0"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latin typeface="Century Gothic" panose="020B0502020202020204" pitchFamily="34" charset="0"/>
              </a:rPr>
              <a:t>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B.	SELECT COUNT(*)</a:t>
            </a:r>
          </a:p>
          <a:p>
            <a:r>
              <a:rPr lang="en-GB" sz="2000" dirty="0" smtClean="0">
                <a:latin typeface="Century Gothic" panose="020B0502020202020204" pitchFamily="34" charset="0"/>
              </a:rPr>
              <a:t>	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C.	SELECT SUM(discount)</a:t>
            </a:r>
          </a:p>
          <a:p>
            <a:r>
              <a:rPr lang="en-GB" sz="2000" dirty="0" smtClean="0">
                <a:latin typeface="Century Gothic" panose="020B0502020202020204" pitchFamily="34" charset="0"/>
              </a:rPr>
              <a:t>	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D.	SELECT AVG(discount)</a:t>
            </a:r>
          </a:p>
          <a:p>
            <a:r>
              <a:rPr lang="en-GB" sz="2000" dirty="0" smtClean="0">
                <a:latin typeface="Century Gothic" panose="020B0502020202020204" pitchFamily="34" charset="0"/>
              </a:rPr>
              <a:t>	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endParaRPr lang="en-GB" sz="2000" dirty="0" smtClean="0">
              <a:latin typeface="Century Gothic" panose="020B0502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GB" dirty="0" smtClean="0"/>
              <a:t>4. Examine the data from the LINE_ITEM table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9117848"/>
              </p:ext>
            </p:extLst>
          </p:nvPr>
        </p:nvGraphicFramePr>
        <p:xfrm>
          <a:off x="539552" y="908720"/>
          <a:ext cx="7924800" cy="1796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LINE_ITEM_ID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ORDER_ID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PRODUCT_ID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PRICE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DISCOUNT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890898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847589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848399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8.99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768385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862459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849869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5.60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867950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985490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945809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5.60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954039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439203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438925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5.25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543949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349302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453235 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4.50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237" y="2636912"/>
            <a:ext cx="81030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entury Gothic" panose="020B0502020202020204" pitchFamily="34" charset="0"/>
              </a:rPr>
              <a:t>You query the LINE_ITEM table and  value of 5 is returned. Which SQL statement did you execute?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b="1" dirty="0" smtClean="0">
                <a:latin typeface="Century Gothic" panose="020B0502020202020204" pitchFamily="34" charset="0"/>
              </a:rPr>
              <a:t>A.	SELECT COUNT (discount)</a:t>
            </a:r>
          </a:p>
          <a:p>
            <a:r>
              <a:rPr lang="en-GB" sz="2000" b="1" dirty="0">
                <a:latin typeface="Century Gothic" panose="020B0502020202020204" pitchFamily="34" charset="0"/>
              </a:rPr>
              <a:t>	</a:t>
            </a:r>
            <a:r>
              <a:rPr lang="en-GB" sz="2000" b="1" dirty="0" smtClean="0">
                <a:latin typeface="Century Gothic" panose="020B0502020202020204" pitchFamily="34" charset="0"/>
              </a:rPr>
              <a:t>FROM </a:t>
            </a:r>
            <a:r>
              <a:rPr lang="en-GB" sz="2000" b="1" dirty="0" err="1" smtClean="0"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B.	</a:t>
            </a:r>
            <a:r>
              <a:rPr lang="en-GB" sz="2000" b="1" smtClean="0">
                <a:solidFill>
                  <a:srgbClr val="00FF00"/>
                </a:solidFill>
                <a:latin typeface="Century Gothic" panose="020B0502020202020204" pitchFamily="34" charset="0"/>
              </a:rPr>
              <a:t>SELECT COUNT(*)</a:t>
            </a:r>
            <a:endParaRPr lang="en-GB" sz="2000" b="1" dirty="0" smtClean="0">
              <a:solidFill>
                <a:srgbClr val="00FF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 smtClean="0">
                <a:solidFill>
                  <a:srgbClr val="00FF00"/>
                </a:solidFill>
                <a:latin typeface="Century Gothic" panose="020B0502020202020204" pitchFamily="34" charset="0"/>
              </a:rPr>
              <a:t>	FROM </a:t>
            </a:r>
            <a:r>
              <a:rPr lang="en-GB" sz="2000" b="1" dirty="0" err="1" smtClean="0">
                <a:solidFill>
                  <a:srgbClr val="00FF00"/>
                </a:solidFill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C.	SELECT SUM(discount)</a:t>
            </a:r>
          </a:p>
          <a:p>
            <a:r>
              <a:rPr lang="en-GB" sz="2000" dirty="0" smtClean="0">
                <a:latin typeface="Century Gothic" panose="020B0502020202020204" pitchFamily="34" charset="0"/>
              </a:rPr>
              <a:t>	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r>
              <a:rPr lang="en-GB" sz="2000" dirty="0" smtClean="0">
                <a:latin typeface="Century Gothic" panose="020B0502020202020204" pitchFamily="34" charset="0"/>
              </a:rPr>
              <a:t>;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2000" dirty="0" smtClean="0">
                <a:latin typeface="Century Gothic" panose="020B0502020202020204" pitchFamily="34" charset="0"/>
              </a:rPr>
              <a:t>D.	SELECT AVG(discount)</a:t>
            </a:r>
          </a:p>
          <a:p>
            <a:r>
              <a:rPr lang="en-GB" sz="2000" dirty="0" smtClean="0">
                <a:latin typeface="Century Gothic" panose="020B0502020202020204" pitchFamily="34" charset="0"/>
              </a:rPr>
              <a:t>	FROM </a:t>
            </a:r>
            <a:r>
              <a:rPr lang="en-GB" sz="2000" dirty="0" err="1" smtClean="0">
                <a:latin typeface="Century Gothic" panose="020B0502020202020204" pitchFamily="34" charset="0"/>
              </a:rPr>
              <a:t>line_item</a:t>
            </a:r>
            <a:endParaRPr lang="en-GB" sz="2000" dirty="0" smtClean="0">
              <a:latin typeface="Century Gothic" panose="020B0502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8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139</TotalTime>
  <Words>1815</Words>
  <Application>Microsoft Office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Calibri</vt:lpstr>
      <vt:lpstr>Century Gothic</vt:lpstr>
      <vt:lpstr>Times New Roman</vt:lpstr>
      <vt:lpstr>Horizon</vt:lpstr>
      <vt:lpstr>RevIsion Mid Term 1</vt:lpstr>
      <vt:lpstr>1.Evaluate this SQL statement SELECT COUNT(amount) FROM inventory;</vt:lpstr>
      <vt:lpstr>1.Evaluate this SQL statement SELECT COUNT(amount) FROM inventory;</vt:lpstr>
      <vt:lpstr>2.Group Functions can avoid computations involving duplicate values by including which keyword</vt:lpstr>
      <vt:lpstr>2.Group Functions can avoid computations involving duplicate values by including which keyword</vt:lpstr>
      <vt:lpstr>3.Evaluate this SELECT statement SELECT COUNT (*) FROM employee s WHERE salary&gt;30000;</vt:lpstr>
      <vt:lpstr>3.Evaluate this SELECT statement SELECT COUNT (*) FROM employee s WHERE salary&gt;30000;</vt:lpstr>
      <vt:lpstr>4. Examine the data from the LINE_ITEM table</vt:lpstr>
      <vt:lpstr>4. Examine the data from the LINE_ITEM table</vt:lpstr>
      <vt:lpstr>5.The EMPLOYEES table contains these columns</vt:lpstr>
      <vt:lpstr>5.The EMPLOYEES table contains these columns</vt:lpstr>
      <vt:lpstr>6.Which group function would you use to display the total of all the salary values?</vt:lpstr>
      <vt:lpstr>6.Which group function would you use to display the total of all the salary values?</vt:lpstr>
      <vt:lpstr>7. You need to calculate the average salary of employees in each department. Which group function will you  use?</vt:lpstr>
      <vt:lpstr>7. You need to calculate the average salary of employees in each department. Which group function will you  use?</vt:lpstr>
      <vt:lpstr>8. The AVG, SUM, VARIANCE and STDEV functions can be used with which of the following?</vt:lpstr>
      <vt:lpstr>8. The AVG, SUM, VARIANCE and STDEV functions can be used with which of the following?</vt:lpstr>
      <vt:lpstr>9. The VENDORS table contains these columns</vt:lpstr>
      <vt:lpstr>9. The VENDORS table contains these columns</vt:lpstr>
      <vt:lpstr>10. Which keyword in a SELECT statement creates an equijoin by specifying a column name  common to both tables?</vt:lpstr>
      <vt:lpstr>10. Which keyword in a SELECT statement creates an equijoin by specifying a column name  common to both tables?</vt:lpstr>
      <vt:lpstr>11. Which of the following statements  is the simplest description of a non-equijoin?</vt:lpstr>
      <vt:lpstr>11. Which of the following statements  is the simplest description of a non-equijoin?</vt:lpstr>
      <vt:lpstr>12. The primary advantages of using JOIN ON is? (select two)</vt:lpstr>
      <vt:lpstr>12. The primary advantages of using JOIN ON is? (select two)</vt:lpstr>
      <vt:lpstr>13. If you use the RR format when writing a query using the date 27-OCT-17 and the year is 2001, what year would be the result? </vt:lpstr>
      <vt:lpstr>13. If you use the RR format when writing a query using the date 27-OCT-17 and the year is 2001, what year would be the result? </vt:lpstr>
      <vt:lpstr>14. The EMPLOYEES table contains these columns:  EMPLOYEE_ID NUMBER(9)  LAST_NAME VARCHAR2 (25)  FIRST_NAME VARCHAR2 (25)  HIRE_DATE DATE  You need to display HIRE_DATE values in this format:  January 28, 2000  Which SELECT statement could you use? </vt:lpstr>
      <vt:lpstr>14. The EMPLOYEES table contains these columns:  EMPLOYEE_ID NUMBER(9)  LAST_NAME VARCHAR2 (25)  FIRST_NAME VARCHAR2 (25)  HIRE_DATE DATE  You need to display HIRE_DATE values in this format:  January 28, 2000  Which SELECT statement could you use? </vt:lpstr>
      <vt:lpstr>15. The EMPLOYEES table contains these columns:  EMPLOYEE_ID NUMBER(9)  LAST_NAME VARCHAR2 (25)  FIRST_NAME VARCHAR2 (25)  SALARY NUMBER(6) </vt:lpstr>
      <vt:lpstr>15. The EMPLOYEES table contains these columns:  EMPLOYEE_ID NUMBER(9)  LAST_NAME VARCHAR2 (25)  FIRST_NAME VARCHAR2 (25)  SALARY NUMBER(6) </vt:lpstr>
      <vt:lpstr>16. Which best describes the TO_CHAR function? </vt:lpstr>
      <vt:lpstr>16. Which best describes the TO_CHAR function? </vt:lpstr>
    </vt:vector>
  </TitlesOfParts>
  <Company>Motherwell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Revsion Mid Term 1</dc:title>
  <dc:creator>Jenny MacAulay</dc:creator>
  <cp:lastModifiedBy>Jenny MacAulay</cp:lastModifiedBy>
  <cp:revision>14</cp:revision>
  <dcterms:created xsi:type="dcterms:W3CDTF">2014-03-18T17:22:25Z</dcterms:created>
  <dcterms:modified xsi:type="dcterms:W3CDTF">2020-05-05T09:18:28Z</dcterms:modified>
</cp:coreProperties>
</file>