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5" r:id="rId4"/>
    <p:sldId id="258" r:id="rId5"/>
    <p:sldId id="26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\Desktop\CF\la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\Desktop\CF\la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\Desktop\CF\la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Platform</a:t>
            </a:r>
            <a:r>
              <a:rPr lang="pl-PL" baseline="0" dirty="0"/>
              <a:t> sales for each area in 21st century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28383881991293"/>
          <c:y val="2.6010102420596575E-2"/>
          <c:w val="0.59245339571511046"/>
          <c:h val="0.823643871986356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North America Sale in Global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Sheet2!$B$7:$B$17</c:f>
              <c:strCache>
                <c:ptCount val="10"/>
                <c:pt idx="0">
                  <c:v>2600</c:v>
                </c:pt>
                <c:pt idx="1">
                  <c:v>DS</c:v>
                </c:pt>
                <c:pt idx="2">
                  <c:v>GBA</c:v>
                </c:pt>
                <c:pt idx="3">
                  <c:v>GC</c:v>
                </c:pt>
                <c:pt idx="4">
                  <c:v>GEN</c:v>
                </c:pt>
                <c:pt idx="5">
                  <c:v>N64</c:v>
                </c:pt>
                <c:pt idx="6">
                  <c:v>NES</c:v>
                </c:pt>
                <c:pt idx="7">
                  <c:v>SCD</c:v>
                </c:pt>
                <c:pt idx="8">
                  <c:v>Wii's</c:v>
                </c:pt>
                <c:pt idx="9">
                  <c:v>Xboxes</c:v>
                </c:pt>
              </c:strCache>
            </c:strRef>
          </c:cat>
          <c:val>
            <c:numRef>
              <c:f>Sheet2!$C$7:$C$17</c:f>
              <c:numCache>
                <c:formatCode>0.00%</c:formatCode>
                <c:ptCount val="10"/>
                <c:pt idx="0">
                  <c:v>0.93325092707045632</c:v>
                </c:pt>
                <c:pt idx="1">
                  <c:v>0.47516298530700052</c:v>
                </c:pt>
                <c:pt idx="2">
                  <c:v>0.58882260596546787</c:v>
                </c:pt>
                <c:pt idx="3">
                  <c:v>0.66940946264612711</c:v>
                </c:pt>
                <c:pt idx="4">
                  <c:v>0.67947813822284897</c:v>
                </c:pt>
                <c:pt idx="5">
                  <c:v>0.6351425438596503</c:v>
                </c:pt>
                <c:pt idx="6">
                  <c:v>0.50161309594933734</c:v>
                </c:pt>
                <c:pt idx="7">
                  <c:v>0.53475935828876997</c:v>
                </c:pt>
                <c:pt idx="8">
                  <c:v>0.54059352998841348</c:v>
                </c:pt>
                <c:pt idx="9">
                  <c:v>0.63145645427917507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7-43A9-B846-52701A2BB803}"/>
            </c:ext>
          </c:extLst>
        </c:ser>
        <c:ser>
          <c:idx val="1"/>
          <c:order val="1"/>
          <c:tx>
            <c:strRef>
              <c:f>Sheet2!$D$6</c:f>
              <c:strCache>
                <c:ptCount val="1"/>
                <c:pt idx="0">
                  <c:v>European Sale in Global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Sheet2!$B$7:$B$17</c:f>
              <c:strCache>
                <c:ptCount val="10"/>
                <c:pt idx="0">
                  <c:v>2600</c:v>
                </c:pt>
                <c:pt idx="1">
                  <c:v>DS</c:v>
                </c:pt>
                <c:pt idx="2">
                  <c:v>GBA</c:v>
                </c:pt>
                <c:pt idx="3">
                  <c:v>GC</c:v>
                </c:pt>
                <c:pt idx="4">
                  <c:v>GEN</c:v>
                </c:pt>
                <c:pt idx="5">
                  <c:v>N64</c:v>
                </c:pt>
                <c:pt idx="6">
                  <c:v>NES</c:v>
                </c:pt>
                <c:pt idx="7">
                  <c:v>SCD</c:v>
                </c:pt>
                <c:pt idx="8">
                  <c:v>Wii's</c:v>
                </c:pt>
                <c:pt idx="9">
                  <c:v>Xboxes</c:v>
                </c:pt>
              </c:strCache>
            </c:strRef>
          </c:cat>
          <c:val>
            <c:numRef>
              <c:f>Sheet2!$D$7:$D$17</c:f>
              <c:numCache>
                <c:formatCode>0.00%</c:formatCode>
                <c:ptCount val="10"/>
                <c:pt idx="0">
                  <c:v>5.6345282241450134E-2</c:v>
                </c:pt>
                <c:pt idx="1">
                  <c:v>0.23675440303590822</c:v>
                </c:pt>
                <c:pt idx="2">
                  <c:v>0.23626373626373967</c:v>
                </c:pt>
                <c:pt idx="3">
                  <c:v>0.19416988610706895</c:v>
                </c:pt>
                <c:pt idx="4">
                  <c:v>0.19464033850493653</c:v>
                </c:pt>
                <c:pt idx="5">
                  <c:v>0.18759137426900618</c:v>
                </c:pt>
                <c:pt idx="6">
                  <c:v>8.4239455132034957E-2</c:v>
                </c:pt>
                <c:pt idx="7">
                  <c:v>0.19251336898395718</c:v>
                </c:pt>
                <c:pt idx="8">
                  <c:v>0.28974442761092589</c:v>
                </c:pt>
                <c:pt idx="9">
                  <c:v>0.28071981671065027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67-43A9-B846-52701A2BB803}"/>
            </c:ext>
          </c:extLst>
        </c:ser>
        <c:ser>
          <c:idx val="2"/>
          <c:order val="2"/>
          <c:tx>
            <c:strRef>
              <c:f>Sheet2!$E$6</c:f>
              <c:strCache>
                <c:ptCount val="1"/>
                <c:pt idx="0">
                  <c:v>Other sale in Global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Sheet2!$B$7:$B$17</c:f>
              <c:strCache>
                <c:ptCount val="10"/>
                <c:pt idx="0">
                  <c:v>2600</c:v>
                </c:pt>
                <c:pt idx="1">
                  <c:v>DS</c:v>
                </c:pt>
                <c:pt idx="2">
                  <c:v>GBA</c:v>
                </c:pt>
                <c:pt idx="3">
                  <c:v>GC</c:v>
                </c:pt>
                <c:pt idx="4">
                  <c:v>GEN</c:v>
                </c:pt>
                <c:pt idx="5">
                  <c:v>N64</c:v>
                </c:pt>
                <c:pt idx="6">
                  <c:v>NES</c:v>
                </c:pt>
                <c:pt idx="7">
                  <c:v>SCD</c:v>
                </c:pt>
                <c:pt idx="8">
                  <c:v>Wii's</c:v>
                </c:pt>
                <c:pt idx="9">
                  <c:v>Xboxes</c:v>
                </c:pt>
              </c:strCache>
            </c:strRef>
          </c:cat>
          <c:val>
            <c:numRef>
              <c:f>Sheet2!$E$7:$E$17</c:f>
              <c:numCache>
                <c:formatCode>0.00%</c:formatCode>
                <c:ptCount val="10"/>
                <c:pt idx="0">
                  <c:v>9.3737124021425668E-3</c:v>
                </c:pt>
                <c:pt idx="1">
                  <c:v>6.8745742921086248E-2</c:v>
                </c:pt>
                <c:pt idx="2">
                  <c:v>2.4270015698587093E-2</c:v>
                </c:pt>
                <c:pt idx="3">
                  <c:v>2.5989664341979576E-2</c:v>
                </c:pt>
                <c:pt idx="4">
                  <c:v>3.1382228490832158E-2</c:v>
                </c:pt>
                <c:pt idx="5">
                  <c:v>2.001096491228067E-2</c:v>
                </c:pt>
                <c:pt idx="6">
                  <c:v>2.1149480224638514E-2</c:v>
                </c:pt>
                <c:pt idx="7">
                  <c:v>2.6737967914438499E-2</c:v>
                </c:pt>
                <c:pt idx="8">
                  <c:v>8.6207408727685148E-2</c:v>
                </c:pt>
                <c:pt idx="9">
                  <c:v>7.6984426205739476E-2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67-43A9-B846-52701A2BB803}"/>
            </c:ext>
          </c:extLst>
        </c:ser>
        <c:ser>
          <c:idx val="3"/>
          <c:order val="3"/>
          <c:tx>
            <c:strRef>
              <c:f>Sheet2!$F$6</c:f>
              <c:strCache>
                <c:ptCount val="1"/>
                <c:pt idx="0">
                  <c:v>Japanese Sale in Global Sale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Sheet2!$B$7:$B$17</c:f>
              <c:strCache>
                <c:ptCount val="10"/>
                <c:pt idx="0">
                  <c:v>2600</c:v>
                </c:pt>
                <c:pt idx="1">
                  <c:v>DS</c:v>
                </c:pt>
                <c:pt idx="2">
                  <c:v>GBA</c:v>
                </c:pt>
                <c:pt idx="3">
                  <c:v>GC</c:v>
                </c:pt>
                <c:pt idx="4">
                  <c:v>GEN</c:v>
                </c:pt>
                <c:pt idx="5">
                  <c:v>N64</c:v>
                </c:pt>
                <c:pt idx="6">
                  <c:v>NES</c:v>
                </c:pt>
                <c:pt idx="7">
                  <c:v>SCD</c:v>
                </c:pt>
                <c:pt idx="8">
                  <c:v>Wii's</c:v>
                </c:pt>
                <c:pt idx="9">
                  <c:v>Xboxes</c:v>
                </c:pt>
              </c:strCache>
            </c:strRef>
          </c:cat>
          <c:val>
            <c:numRef>
              <c:f>Sheet2!$F$7:$F$17</c:f>
              <c:numCache>
                <c:formatCode>0.00%</c:formatCode>
                <c:ptCount val="10"/>
                <c:pt idx="0">
                  <c:v>0</c:v>
                </c:pt>
                <c:pt idx="1">
                  <c:v>0.21325532743018763</c:v>
                </c:pt>
                <c:pt idx="2">
                  <c:v>0.14860282574568384</c:v>
                </c:pt>
                <c:pt idx="3">
                  <c:v>0.10827354372585384</c:v>
                </c:pt>
                <c:pt idx="4">
                  <c:v>9.4146685472496425E-2</c:v>
                </c:pt>
                <c:pt idx="5">
                  <c:v>0.15634137426900591</c:v>
                </c:pt>
                <c:pt idx="6">
                  <c:v>0.39291830963476326</c:v>
                </c:pt>
                <c:pt idx="7">
                  <c:v>0.24064171122994649</c:v>
                </c:pt>
                <c:pt idx="8">
                  <c:v>8.2741684737942189E-2</c:v>
                </c:pt>
                <c:pt idx="9">
                  <c:v>1.0230271743859031E-2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67-43A9-B846-52701A2BB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900687"/>
        <c:axId val="819899439"/>
      </c:barChart>
      <c:catAx>
        <c:axId val="819900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Platform</a:t>
                </a:r>
              </a:p>
            </c:rich>
          </c:tx>
          <c:layout>
            <c:manualLayout>
              <c:xMode val="edge"/>
              <c:yMode val="edge"/>
              <c:x val="0.37613435916745902"/>
              <c:y val="0.88483902556276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9899439"/>
        <c:crosses val="autoZero"/>
        <c:auto val="1"/>
        <c:lblAlgn val="ctr"/>
        <c:lblOffset val="100"/>
        <c:noMultiLvlLbl val="0"/>
      </c:catAx>
      <c:valAx>
        <c:axId val="81989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% Global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9900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470120668989542"/>
          <c:y val="0.91461851419371265"/>
          <c:w val="0.69442311573645166"/>
          <c:h val="6.7442713837287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[last.xlsx]Sheet2!PivotTable2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Sales by game genre in last 30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09043251515914"/>
          <c:y val="6.7453799848799331E-2"/>
          <c:w val="0.63189252277816466"/>
          <c:h val="0.69169732818768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Sheet2!$E$55</c:f>
              <c:strCache>
                <c:ptCount val="1"/>
                <c:pt idx="0">
                  <c:v>North America in global market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Sheet2!$D$56:$D$68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Sheet2!$E$56:$E$68</c:f>
              <c:numCache>
                <c:formatCode>0.00%</c:formatCode>
                <c:ptCount val="12"/>
                <c:pt idx="0">
                  <c:v>0.50127913749586395</c:v>
                </c:pt>
                <c:pt idx="1">
                  <c:v>0.44359167924844539</c:v>
                </c:pt>
                <c:pt idx="2">
                  <c:v>0.49807311042302588</c:v>
                </c:pt>
                <c:pt idx="3">
                  <c:v>0.50649943832014799</c:v>
                </c:pt>
                <c:pt idx="4">
                  <c:v>0.53772688453997675</c:v>
                </c:pt>
                <c:pt idx="5">
                  <c:v>0.50532761788119962</c:v>
                </c:pt>
                <c:pt idx="6">
                  <c:v>0.49098409922955022</c:v>
                </c:pt>
                <c:pt idx="7">
                  <c:v>0.35291199844722287</c:v>
                </c:pt>
                <c:pt idx="8">
                  <c:v>0.56161253940252809</c:v>
                </c:pt>
                <c:pt idx="9">
                  <c:v>0.46738908720041228</c:v>
                </c:pt>
                <c:pt idx="10">
                  <c:v>0.51343797194443197</c:v>
                </c:pt>
                <c:pt idx="11">
                  <c:v>0.39230242119689374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0-4BC2-BDCF-E1415C4B9DAA}"/>
            </c:ext>
          </c:extLst>
        </c:ser>
        <c:ser>
          <c:idx val="1"/>
          <c:order val="1"/>
          <c:tx>
            <c:strRef>
              <c:f>Sheet2!$F$55</c:f>
              <c:strCache>
                <c:ptCount val="1"/>
                <c:pt idx="0">
                  <c:v> Europe in Global market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Sheet2!$D$56:$D$68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Sheet2!$F$56:$F$68</c:f>
              <c:numCache>
                <c:formatCode>0.00%</c:formatCode>
                <c:ptCount val="12"/>
                <c:pt idx="0">
                  <c:v>0.29979785059216912</c:v>
                </c:pt>
                <c:pt idx="1">
                  <c:v>0.268830733098472</c:v>
                </c:pt>
                <c:pt idx="2">
                  <c:v>0.2257022565770431</c:v>
                </c:pt>
                <c:pt idx="3">
                  <c:v>0.26666831261496177</c:v>
                </c:pt>
                <c:pt idx="4">
                  <c:v>0.24252739454154082</c:v>
                </c:pt>
                <c:pt idx="5">
                  <c:v>0.20730761379873394</c:v>
                </c:pt>
                <c:pt idx="6">
                  <c:v>0.32565160373750301</c:v>
                </c:pt>
                <c:pt idx="7">
                  <c:v>0.20278853100704305</c:v>
                </c:pt>
                <c:pt idx="8">
                  <c:v>0.30198482701446899</c:v>
                </c:pt>
                <c:pt idx="9">
                  <c:v>0.28908720040795721</c:v>
                </c:pt>
                <c:pt idx="10">
                  <c:v>0.28314787404296093</c:v>
                </c:pt>
                <c:pt idx="11">
                  <c:v>0.25890817724988552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F0-4BC2-BDCF-E1415C4B9DAA}"/>
            </c:ext>
          </c:extLst>
        </c:ser>
        <c:ser>
          <c:idx val="2"/>
          <c:order val="2"/>
          <c:tx>
            <c:strRef>
              <c:f>Sheet2!$G$55</c:f>
              <c:strCache>
                <c:ptCount val="1"/>
                <c:pt idx="0">
                  <c:v>Other in Global market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Sheet2!$D$56:$D$68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Sheet2!$G$56:$G$68</c:f>
              <c:numCache>
                <c:formatCode>0.00%</c:formatCode>
                <c:ptCount val="12"/>
                <c:pt idx="0">
                  <c:v>0.10663666784682356</c:v>
                </c:pt>
                <c:pt idx="1">
                  <c:v>6.8864284516020211E-2</c:v>
                </c:pt>
                <c:pt idx="2">
                  <c:v>8.1709028535786779E-2</c:v>
                </c:pt>
                <c:pt idx="3">
                  <c:v>9.1930327008779469E-2</c:v>
                </c:pt>
                <c:pt idx="4">
                  <c:v>6.1789576241625184E-2</c:v>
                </c:pt>
                <c:pt idx="5">
                  <c:v>4.9683608899775127E-2</c:v>
                </c:pt>
                <c:pt idx="6">
                  <c:v>0.10534943445713574</c:v>
                </c:pt>
                <c:pt idx="7">
                  <c:v>6.3858007052201779E-2</c:v>
                </c:pt>
                <c:pt idx="8">
                  <c:v>9.8942518098655355E-2</c:v>
                </c:pt>
                <c:pt idx="9">
                  <c:v>7.8148903620602866E-2</c:v>
                </c:pt>
                <c:pt idx="10">
                  <c:v>0.1011548315839291</c:v>
                </c:pt>
                <c:pt idx="11">
                  <c:v>6.475559616263081E-2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F0-4BC2-BDCF-E1415C4B9DAA}"/>
            </c:ext>
          </c:extLst>
        </c:ser>
        <c:ser>
          <c:idx val="3"/>
          <c:order val="3"/>
          <c:tx>
            <c:strRef>
              <c:f>Sheet2!$H$55</c:f>
              <c:strCache>
                <c:ptCount val="1"/>
                <c:pt idx="0">
                  <c:v>Japan in Global market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Sheet2!$D$56:$D$68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Sheet2!$H$56:$H$68</c:f>
              <c:numCache>
                <c:formatCode>0.00%</c:formatCode>
                <c:ptCount val="12"/>
                <c:pt idx="0">
                  <c:v>9.1338411813750547E-2</c:v>
                </c:pt>
                <c:pt idx="1">
                  <c:v>0.21619694682100313</c:v>
                </c:pt>
                <c:pt idx="2">
                  <c:v>0.19458243300438904</c:v>
                </c:pt>
                <c:pt idx="3">
                  <c:v>0.13302554100263039</c:v>
                </c:pt>
                <c:pt idx="4">
                  <c:v>0.15729458604472202</c:v>
                </c:pt>
                <c:pt idx="5">
                  <c:v>0.2339661155337818</c:v>
                </c:pt>
                <c:pt idx="6">
                  <c:v>7.744112343587832E-2</c:v>
                </c:pt>
                <c:pt idx="7">
                  <c:v>0.37990230436611078</c:v>
                </c:pt>
                <c:pt idx="8">
                  <c:v>3.6901009283091313E-2</c:v>
                </c:pt>
                <c:pt idx="9">
                  <c:v>0.16241713411524838</c:v>
                </c:pt>
                <c:pt idx="10">
                  <c:v>0.10171083377788585</c:v>
                </c:pt>
                <c:pt idx="11">
                  <c:v>0.28243490178163499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F0-4BC2-BDCF-E1415C4B9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1850848"/>
        <c:axId val="321857920"/>
      </c:barChart>
      <c:catAx>
        <c:axId val="32185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Game genre</a:t>
                </a:r>
              </a:p>
            </c:rich>
          </c:tx>
          <c:layout>
            <c:manualLayout>
              <c:xMode val="edge"/>
              <c:yMode val="edge"/>
              <c:x val="0.3077720747480952"/>
              <c:y val="0.85603106661411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21857920"/>
        <c:crosses val="autoZero"/>
        <c:auto val="1"/>
        <c:lblAlgn val="ctr"/>
        <c:lblOffset val="100"/>
        <c:noMultiLvlLbl val="0"/>
      </c:catAx>
      <c:valAx>
        <c:axId val="32185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% Global sales</a:t>
                </a:r>
              </a:p>
            </c:rich>
          </c:tx>
          <c:layout>
            <c:manualLayout>
              <c:xMode val="edge"/>
              <c:yMode val="edge"/>
              <c:x val="8.3200588540142967E-3"/>
              <c:y val="0.298005896361709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2185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2458327954907281E-2"/>
          <c:y val="0.91837698209983343"/>
          <c:w val="0.67836134417624028"/>
          <c:h val="8.0920008000752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[last.xlsx]Sheet2!PivotTable4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Sales by genre in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977060284113343"/>
          <c:y val="0.10019739652459383"/>
          <c:w val="0.74039995082170151"/>
          <c:h val="0.61421503055609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Sheet2!$E$149</c:f>
              <c:strCache>
                <c:ptCount val="1"/>
                <c:pt idx="0">
                  <c:v>North America  in Global 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Sheet2!$D$150:$D$161</c:f>
              <c:strCache>
                <c:ptCount val="11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Racing</c:v>
                </c:pt>
                <c:pt idx="6">
                  <c:v>Role-Playing</c:v>
                </c:pt>
                <c:pt idx="7">
                  <c:v>Shooter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Sheet2!$E$150:$E$161</c:f>
              <c:numCache>
                <c:formatCode>0.00%</c:formatCode>
                <c:ptCount val="11"/>
                <c:pt idx="0">
                  <c:v>0.29482672024108481</c:v>
                </c:pt>
                <c:pt idx="1">
                  <c:v>0.19209039548022599</c:v>
                </c:pt>
                <c:pt idx="2">
                  <c:v>0.41450777202072536</c:v>
                </c:pt>
                <c:pt idx="3">
                  <c:v>0.18803418803418806</c:v>
                </c:pt>
                <c:pt idx="4">
                  <c:v>0.38164251207729466</c:v>
                </c:pt>
                <c:pt idx="5">
                  <c:v>0.20121951219512194</c:v>
                </c:pt>
                <c:pt idx="6">
                  <c:v>0.20562130177514795</c:v>
                </c:pt>
                <c:pt idx="7">
                  <c:v>0.40834248079034036</c:v>
                </c:pt>
                <c:pt idx="8">
                  <c:v>0</c:v>
                </c:pt>
                <c:pt idx="9">
                  <c:v>0.31301369863013695</c:v>
                </c:pt>
                <c:pt idx="10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8-4B30-B983-58B7D21CCB30}"/>
            </c:ext>
          </c:extLst>
        </c:ser>
        <c:ser>
          <c:idx val="1"/>
          <c:order val="1"/>
          <c:tx>
            <c:strRef>
              <c:f>Sheet2!$F$149</c:f>
              <c:strCache>
                <c:ptCount val="1"/>
                <c:pt idx="0">
                  <c:v>Europe in Global Sale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Sheet2!$D$150:$D$161</c:f>
              <c:strCache>
                <c:ptCount val="11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Racing</c:v>
                </c:pt>
                <c:pt idx="6">
                  <c:v>Role-Playing</c:v>
                </c:pt>
                <c:pt idx="7">
                  <c:v>Shooter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Sheet2!$F$150:$F$161</c:f>
              <c:numCache>
                <c:formatCode>0.00%</c:formatCode>
                <c:ptCount val="11"/>
                <c:pt idx="0">
                  <c:v>0.31943746860873928</c:v>
                </c:pt>
                <c:pt idx="1">
                  <c:v>0.22033898305084745</c:v>
                </c:pt>
                <c:pt idx="2">
                  <c:v>0.29792746113989632</c:v>
                </c:pt>
                <c:pt idx="3">
                  <c:v>7.6923076923076927E-2</c:v>
                </c:pt>
                <c:pt idx="4">
                  <c:v>0.42028985507246369</c:v>
                </c:pt>
                <c:pt idx="5">
                  <c:v>0.69512195121951226</c:v>
                </c:pt>
                <c:pt idx="6">
                  <c:v>0.19082840236686391</c:v>
                </c:pt>
                <c:pt idx="7">
                  <c:v>0.42261251372118552</c:v>
                </c:pt>
                <c:pt idx="8">
                  <c:v>0.23076923076923078</c:v>
                </c:pt>
                <c:pt idx="9">
                  <c:v>0.50410958904109571</c:v>
                </c:pt>
                <c:pt idx="10">
                  <c:v>0.64000000000000012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48-4B30-B983-58B7D21CCB30}"/>
            </c:ext>
          </c:extLst>
        </c:ser>
        <c:ser>
          <c:idx val="2"/>
          <c:order val="2"/>
          <c:tx>
            <c:strRef>
              <c:f>Sheet2!$G$149</c:f>
              <c:strCache>
                <c:ptCount val="1"/>
                <c:pt idx="0">
                  <c:v>Japan in Global sale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Sheet2!$D$150:$D$161</c:f>
              <c:strCache>
                <c:ptCount val="11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Racing</c:v>
                </c:pt>
                <c:pt idx="6">
                  <c:v>Role-Playing</c:v>
                </c:pt>
                <c:pt idx="7">
                  <c:v>Shooter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Sheet2!$G$150:$G$161</c:f>
              <c:numCache>
                <c:formatCode>0.00%</c:formatCode>
                <c:ptCount val="11"/>
                <c:pt idx="0">
                  <c:v>0.29080863887493713</c:v>
                </c:pt>
                <c:pt idx="1">
                  <c:v>0.52542372881355937</c:v>
                </c:pt>
                <c:pt idx="2">
                  <c:v>0.16580310880829013</c:v>
                </c:pt>
                <c:pt idx="3">
                  <c:v>0.69230769230769229</c:v>
                </c:pt>
                <c:pt idx="4">
                  <c:v>5.3140096618357488E-2</c:v>
                </c:pt>
                <c:pt idx="5">
                  <c:v>6.0975609756097554E-3</c:v>
                </c:pt>
                <c:pt idx="6">
                  <c:v>0.53698224852071008</c:v>
                </c:pt>
                <c:pt idx="7">
                  <c:v>3.3479692645444571E-2</c:v>
                </c:pt>
                <c:pt idx="8">
                  <c:v>0.76923076923076916</c:v>
                </c:pt>
                <c:pt idx="9">
                  <c:v>5.3424657534246571E-2</c:v>
                </c:pt>
                <c:pt idx="1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48-4B30-B983-58B7D21CCB30}"/>
            </c:ext>
          </c:extLst>
        </c:ser>
        <c:ser>
          <c:idx val="3"/>
          <c:order val="3"/>
          <c:tx>
            <c:strRef>
              <c:f>Sheet2!$H$149</c:f>
              <c:strCache>
                <c:ptCount val="1"/>
                <c:pt idx="0">
                  <c:v>Other in Global sale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Sheet2!$D$150:$D$161</c:f>
              <c:strCache>
                <c:ptCount val="11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Racing</c:v>
                </c:pt>
                <c:pt idx="6">
                  <c:v>Role-Playing</c:v>
                </c:pt>
                <c:pt idx="7">
                  <c:v>Shooter</c:v>
                </c:pt>
                <c:pt idx="8">
                  <c:v>Simulation</c:v>
                </c:pt>
                <c:pt idx="9">
                  <c:v>Sports</c:v>
                </c:pt>
                <c:pt idx="10">
                  <c:v>Strategy</c:v>
                </c:pt>
              </c:strCache>
            </c:strRef>
          </c:cat>
          <c:val>
            <c:numRef>
              <c:f>Sheet2!$H$150:$H$161</c:f>
              <c:numCache>
                <c:formatCode>0.00%</c:formatCode>
                <c:ptCount val="11"/>
                <c:pt idx="0">
                  <c:v>9.1913611250627816E-2</c:v>
                </c:pt>
                <c:pt idx="1">
                  <c:v>5.6497175141242938E-2</c:v>
                </c:pt>
                <c:pt idx="2">
                  <c:v>0.11917098445595856</c:v>
                </c:pt>
                <c:pt idx="3">
                  <c:v>2.564102564102564E-2</c:v>
                </c:pt>
                <c:pt idx="4">
                  <c:v>0.14009661835748791</c:v>
                </c:pt>
                <c:pt idx="5">
                  <c:v>0.11585365853658537</c:v>
                </c:pt>
                <c:pt idx="6">
                  <c:v>6.5088757396449703E-2</c:v>
                </c:pt>
                <c:pt idx="7">
                  <c:v>0.13282107574094404</c:v>
                </c:pt>
                <c:pt idx="8">
                  <c:v>0</c:v>
                </c:pt>
                <c:pt idx="9">
                  <c:v>0.13150684931506851</c:v>
                </c:pt>
                <c:pt idx="1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48-4B30-B983-58B7D21CC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420031"/>
        <c:axId val="1001419615"/>
      </c:barChart>
      <c:catAx>
        <c:axId val="100142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Game</a:t>
                </a:r>
                <a:r>
                  <a:rPr lang="pl-PL" baseline="0" dirty="0"/>
                  <a:t> Genre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01419615"/>
        <c:crosses val="autoZero"/>
        <c:auto val="1"/>
        <c:lblAlgn val="ctr"/>
        <c:lblOffset val="100"/>
        <c:noMultiLvlLbl val="0"/>
      </c:catAx>
      <c:valAx>
        <c:axId val="10014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% Global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0142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0226835966723262E-2"/>
          <c:y val="0.92352261072626296"/>
          <c:w val="0.72846547728199129"/>
          <c:h val="7.3965702925085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[last.xlsx]Sheet2!PivotTable3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Games</a:t>
            </a:r>
            <a:r>
              <a:rPr lang="pl-PL" baseline="0" dirty="0"/>
              <a:t> distribution in last 30 years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286221137433886"/>
          <c:y val="3.2191884833704831E-2"/>
          <c:w val="0.81606098792087678"/>
          <c:h val="0.6809689734291362"/>
        </c:manualLayout>
      </c:layout>
      <c:lineChart>
        <c:grouping val="standard"/>
        <c:varyColors val="0"/>
        <c:ser>
          <c:idx val="0"/>
          <c:order val="0"/>
          <c:tx>
            <c:strRef>
              <c:f>Sheet2!$D$93</c:f>
              <c:strCache>
                <c:ptCount val="1"/>
                <c:pt idx="0">
                  <c:v>Sale in North America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Sheet2!$C$94:$C$121</c:f>
              <c:strCach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strCache>
            </c:strRef>
          </c:cat>
          <c:val>
            <c:numRef>
              <c:f>Sheet2!$D$94:$D$121</c:f>
              <c:numCache>
                <c:formatCode>0.00%</c:formatCode>
                <c:ptCount val="27"/>
                <c:pt idx="0">
                  <c:v>0.51548896537760691</c:v>
                </c:pt>
                <c:pt idx="1">
                  <c:v>0.39590443686006821</c:v>
                </c:pt>
                <c:pt idx="2">
                  <c:v>0.44472163865546227</c:v>
                </c:pt>
                <c:pt idx="3">
                  <c:v>0.32883862548934323</c:v>
                </c:pt>
                <c:pt idx="4">
                  <c:v>0.35556397625363134</c:v>
                </c:pt>
                <c:pt idx="5">
                  <c:v>0.28169333787311357</c:v>
                </c:pt>
                <c:pt idx="6">
                  <c:v>0.4356515189555612</c:v>
                </c:pt>
                <c:pt idx="7">
                  <c:v>0.47143994427306202</c:v>
                </c:pt>
                <c:pt idx="8">
                  <c:v>0.5004873864389604</c:v>
                </c:pt>
                <c:pt idx="9">
                  <c:v>0.50169140764914222</c:v>
                </c:pt>
                <c:pt idx="10">
                  <c:v>0.46879341139114866</c:v>
                </c:pt>
                <c:pt idx="11">
                  <c:v>0.52487404591667686</c:v>
                </c:pt>
                <c:pt idx="12">
                  <c:v>0.54659688511327142</c:v>
                </c:pt>
                <c:pt idx="13">
                  <c:v>0.54098085790135886</c:v>
                </c:pt>
                <c:pt idx="14">
                  <c:v>0.53084829839498493</c:v>
                </c:pt>
                <c:pt idx="15">
                  <c:v>0.52748614281056783</c:v>
                </c:pt>
                <c:pt idx="16">
                  <c:v>0.50499001996008608</c:v>
                </c:pt>
                <c:pt idx="17">
                  <c:v>0.51064491318791305</c:v>
                </c:pt>
                <c:pt idx="18">
                  <c:v>0.51772192923013693</c:v>
                </c:pt>
                <c:pt idx="19">
                  <c:v>0.50782303749663027</c:v>
                </c:pt>
                <c:pt idx="20">
                  <c:v>0.50672040772139471</c:v>
                </c:pt>
                <c:pt idx="21">
                  <c:v>0.46717959650381308</c:v>
                </c:pt>
                <c:pt idx="22">
                  <c:v>0.4262529570336161</c:v>
                </c:pt>
                <c:pt idx="23">
                  <c:v>0.42049066753606834</c:v>
                </c:pt>
                <c:pt idx="24">
                  <c:v>0.39154428126390978</c:v>
                </c:pt>
                <c:pt idx="25">
                  <c:v>0.38882166086825259</c:v>
                </c:pt>
                <c:pt idx="26">
                  <c:v>0.31946989990131219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8-48E8-BD6C-6DE8D5931A0C}"/>
            </c:ext>
          </c:extLst>
        </c:ser>
        <c:ser>
          <c:idx val="1"/>
          <c:order val="1"/>
          <c:tx>
            <c:strRef>
              <c:f>Sheet2!$E$93</c:f>
              <c:strCache>
                <c:ptCount val="1"/>
                <c:pt idx="0">
                  <c:v>Sale In Europe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Sheet2!$C$94:$C$121</c:f>
              <c:strCach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strCache>
            </c:strRef>
          </c:cat>
          <c:val>
            <c:numRef>
              <c:f>Sheet2!$E$94:$E$121</c:f>
              <c:numCache>
                <c:formatCode>0.00%</c:formatCode>
                <c:ptCount val="27"/>
                <c:pt idx="0">
                  <c:v>0.15448471350475804</c:v>
                </c:pt>
                <c:pt idx="1">
                  <c:v>0.12255662426310887</c:v>
                </c:pt>
                <c:pt idx="2">
                  <c:v>0.1537552521008404</c:v>
                </c:pt>
                <c:pt idx="3">
                  <c:v>0.10113092648977816</c:v>
                </c:pt>
                <c:pt idx="4">
                  <c:v>0.18794998105342922</c:v>
                </c:pt>
                <c:pt idx="5">
                  <c:v>0.16910679832028142</c:v>
                </c:pt>
                <c:pt idx="6">
                  <c:v>0.23730856138589002</c:v>
                </c:pt>
                <c:pt idx="7">
                  <c:v>0.24042193253059982</c:v>
                </c:pt>
                <c:pt idx="8">
                  <c:v>0.26084922213124428</c:v>
                </c:pt>
                <c:pt idx="9">
                  <c:v>0.24941298205117995</c:v>
                </c:pt>
                <c:pt idx="10">
                  <c:v>0.26170867235562595</c:v>
                </c:pt>
                <c:pt idx="11">
                  <c:v>0.28627025070142126</c:v>
                </c:pt>
                <c:pt idx="12">
                  <c:v>0.27745752427184667</c:v>
                </c:pt>
                <c:pt idx="13">
                  <c:v>0.29009361464300853</c:v>
                </c:pt>
                <c:pt idx="14">
                  <c:v>0.25594428942787123</c:v>
                </c:pt>
                <c:pt idx="15">
                  <c:v>0.26514509292468436</c:v>
                </c:pt>
                <c:pt idx="16">
                  <c:v>0.24804237678489574</c:v>
                </c:pt>
                <c:pt idx="17">
                  <c:v>0.26264543684236608</c:v>
                </c:pt>
                <c:pt idx="18">
                  <c:v>0.27164785952093501</c:v>
                </c:pt>
                <c:pt idx="19">
                  <c:v>0.28712945478524321</c:v>
                </c:pt>
                <c:pt idx="20">
                  <c:v>0.29434886161123514</c:v>
                </c:pt>
                <c:pt idx="21">
                  <c:v>0.32450241283746079</c:v>
                </c:pt>
                <c:pt idx="22">
                  <c:v>0.326731583869727</c:v>
                </c:pt>
                <c:pt idx="23">
                  <c:v>0.34178281305186653</c:v>
                </c:pt>
                <c:pt idx="24">
                  <c:v>0.37279335410176734</c:v>
                </c:pt>
                <c:pt idx="25">
                  <c:v>0.3694978066858296</c:v>
                </c:pt>
                <c:pt idx="26">
                  <c:v>0.37727336810940465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88-48E8-BD6C-6DE8D5931A0C}"/>
            </c:ext>
          </c:extLst>
        </c:ser>
        <c:ser>
          <c:idx val="2"/>
          <c:order val="2"/>
          <c:tx>
            <c:strRef>
              <c:f>Sheet2!$F$93</c:f>
              <c:strCache>
                <c:ptCount val="1"/>
                <c:pt idx="0">
                  <c:v>Sale in Japan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Sheet2!$C$94:$C$121</c:f>
              <c:strCach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strCache>
            </c:strRef>
          </c:cat>
          <c:val>
            <c:numRef>
              <c:f>Sheet2!$F$94:$F$121</c:f>
              <c:numCache>
                <c:formatCode>0.00%</c:formatCode>
                <c:ptCount val="27"/>
                <c:pt idx="0">
                  <c:v>0.30127556185462656</c:v>
                </c:pt>
                <c:pt idx="1">
                  <c:v>0.45857896369841761</c:v>
                </c:pt>
                <c:pt idx="2">
                  <c:v>0.37959558823529421</c:v>
                </c:pt>
                <c:pt idx="3">
                  <c:v>0.55089169204001764</c:v>
                </c:pt>
                <c:pt idx="4">
                  <c:v>0.42932929139825693</c:v>
                </c:pt>
                <c:pt idx="5">
                  <c:v>0.51923731699012665</c:v>
                </c:pt>
                <c:pt idx="6">
                  <c:v>0.28842580969118747</c:v>
                </c:pt>
                <c:pt idx="7">
                  <c:v>0.24315852323614259</c:v>
                </c:pt>
                <c:pt idx="8">
                  <c:v>0.19511053924435634</c:v>
                </c:pt>
                <c:pt idx="9">
                  <c:v>0.20830182672026093</c:v>
                </c:pt>
                <c:pt idx="10">
                  <c:v>0.21219487993649533</c:v>
                </c:pt>
                <c:pt idx="11">
                  <c:v>0.12025220985307901</c:v>
                </c:pt>
                <c:pt idx="12">
                  <c:v>0.10558252427184517</c:v>
                </c:pt>
                <c:pt idx="13">
                  <c:v>9.5570769875646597E-2</c:v>
                </c:pt>
                <c:pt idx="14">
                  <c:v>9.9329851422575485E-2</c:v>
                </c:pt>
                <c:pt idx="15">
                  <c:v>0.11798717530703247</c:v>
                </c:pt>
                <c:pt idx="16">
                  <c:v>0.14150545063718933</c:v>
                </c:pt>
                <c:pt idx="17">
                  <c:v>9.8594315076340283E-2</c:v>
                </c:pt>
                <c:pt idx="18">
                  <c:v>8.8712766270882579E-2</c:v>
                </c:pt>
                <c:pt idx="19">
                  <c:v>9.2692503671732859E-2</c:v>
                </c:pt>
                <c:pt idx="20">
                  <c:v>9.9015672623708348E-2</c:v>
                </c:pt>
                <c:pt idx="21">
                  <c:v>0.10279268978081055</c:v>
                </c:pt>
                <c:pt idx="22">
                  <c:v>0.14232271551961376</c:v>
                </c:pt>
                <c:pt idx="23">
                  <c:v>0.12918738283478753</c:v>
                </c:pt>
                <c:pt idx="24">
                  <c:v>0.11707461800919838</c:v>
                </c:pt>
                <c:pt idx="25">
                  <c:v>0.12751474814702932</c:v>
                </c:pt>
                <c:pt idx="26">
                  <c:v>0.19314817425630873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88-48E8-BD6C-6DE8D5931A0C}"/>
            </c:ext>
          </c:extLst>
        </c:ser>
        <c:ser>
          <c:idx val="3"/>
          <c:order val="3"/>
          <c:tx>
            <c:strRef>
              <c:f>Sheet2!$G$93</c:f>
              <c:strCache>
                <c:ptCount val="1"/>
                <c:pt idx="0">
                  <c:v>Sale in Other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Sheet2!$C$94:$C$121</c:f>
              <c:strCach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strCache>
            </c:strRef>
          </c:cat>
          <c:val>
            <c:numRef>
              <c:f>Sheet2!$G$94:$G$121</c:f>
              <c:numCache>
                <c:formatCode>0.00%</c:formatCode>
                <c:ptCount val="27"/>
                <c:pt idx="0">
                  <c:v>2.8345818991698735E-2</c:v>
                </c:pt>
                <c:pt idx="1">
                  <c:v>2.2959975178405211E-2</c:v>
                </c:pt>
                <c:pt idx="2">
                  <c:v>2.1664915966386564E-2</c:v>
                </c:pt>
                <c:pt idx="3">
                  <c:v>1.9356241844280125E-2</c:v>
                </c:pt>
                <c:pt idx="4">
                  <c:v>2.7788303650372589E-2</c:v>
                </c:pt>
                <c:pt idx="5">
                  <c:v>2.9962546816479346E-2</c:v>
                </c:pt>
                <c:pt idx="6">
                  <c:v>3.8614109967361192E-2</c:v>
                </c:pt>
                <c:pt idx="7">
                  <c:v>4.5427405712011003E-2</c:v>
                </c:pt>
                <c:pt idx="8">
                  <c:v>4.3006979373805737E-2</c:v>
                </c:pt>
                <c:pt idx="9">
                  <c:v>3.9996816173836686E-2</c:v>
                </c:pt>
                <c:pt idx="10">
                  <c:v>5.7650327445921433E-2</c:v>
                </c:pt>
                <c:pt idx="11">
                  <c:v>6.8663830814252411E-2</c:v>
                </c:pt>
                <c:pt idx="12">
                  <c:v>6.8972491909386049E-2</c:v>
                </c:pt>
                <c:pt idx="13">
                  <c:v>7.2684085510689736E-2</c:v>
                </c:pt>
                <c:pt idx="14">
                  <c:v>0.11263742815577966</c:v>
                </c:pt>
                <c:pt idx="15">
                  <c:v>8.7946962286708036E-2</c:v>
                </c:pt>
                <c:pt idx="16">
                  <c:v>0.10388837709197127</c:v>
                </c:pt>
                <c:pt idx="17">
                  <c:v>0.1252352353990441</c:v>
                </c:pt>
                <c:pt idx="18">
                  <c:v>0.11938363631007036</c:v>
                </c:pt>
                <c:pt idx="19">
                  <c:v>0.11109612444924319</c:v>
                </c:pt>
                <c:pt idx="20">
                  <c:v>9.9215536050366315E-2</c:v>
                </c:pt>
                <c:pt idx="21">
                  <c:v>0.10498265470261087</c:v>
                </c:pt>
                <c:pt idx="22">
                  <c:v>0.10386752489409741</c:v>
                </c:pt>
                <c:pt idx="23">
                  <c:v>0.10807726791099562</c:v>
                </c:pt>
                <c:pt idx="24">
                  <c:v>0.11870642337932112</c:v>
                </c:pt>
                <c:pt idx="25">
                  <c:v>0.11340946906670837</c:v>
                </c:pt>
                <c:pt idx="26">
                  <c:v>0.10883970111377397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88-48E8-BD6C-6DE8D5931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91904"/>
        <c:axId val="214390240"/>
      </c:lineChart>
      <c:catAx>
        <c:axId val="214391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4390240"/>
        <c:crosses val="autoZero"/>
        <c:auto val="1"/>
        <c:lblAlgn val="ctr"/>
        <c:lblOffset val="100"/>
        <c:noMultiLvlLbl val="0"/>
      </c:catAx>
      <c:valAx>
        <c:axId val="21439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% Global sales</a:t>
                </a:r>
              </a:p>
            </c:rich>
          </c:tx>
          <c:layout>
            <c:manualLayout>
              <c:xMode val="edge"/>
              <c:yMode val="edge"/>
              <c:x val="4.4442753406321806E-3"/>
              <c:y val="0.245576841936923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439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4475385521577"/>
          <c:y val="0.8617730700250692"/>
          <c:w val="0.71858054232128177"/>
          <c:h val="0.13100184509965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99F21-6DF7-487B-A1E8-64DFCE9C58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797D8-4236-4569-A9FD-FCEF403557B5}">
      <dgm:prSet/>
      <dgm:spPr/>
      <dgm:t>
        <a:bodyPr/>
        <a:lstStyle/>
        <a:p>
          <a:r>
            <a:rPr lang="en-GB" dirty="0"/>
            <a:t>Which data is crucial for a marketing campaign?</a:t>
          </a:r>
          <a:endParaRPr lang="en-US" dirty="0"/>
        </a:p>
      </dgm:t>
    </dgm:pt>
    <dgm:pt modelId="{DF0CF71B-A4FB-40B3-AFBE-E2168AA52B96}" type="parTrans" cxnId="{8022A5C8-8E35-471F-9C90-68C84C8B4E84}">
      <dgm:prSet/>
      <dgm:spPr/>
      <dgm:t>
        <a:bodyPr/>
        <a:lstStyle/>
        <a:p>
          <a:endParaRPr lang="en-US"/>
        </a:p>
      </dgm:t>
    </dgm:pt>
    <dgm:pt modelId="{B81FF81E-F9C3-48C1-A55C-A007E7B81779}" type="sibTrans" cxnId="{8022A5C8-8E35-471F-9C90-68C84C8B4E84}">
      <dgm:prSet/>
      <dgm:spPr/>
      <dgm:t>
        <a:bodyPr/>
        <a:lstStyle/>
        <a:p>
          <a:endParaRPr lang="en-US"/>
        </a:p>
      </dgm:t>
    </dgm:pt>
    <dgm:pt modelId="{E2FAEA75-0907-45DC-95B2-F5CF4044C37E}">
      <dgm:prSet/>
      <dgm:spPr/>
      <dgm:t>
        <a:bodyPr/>
        <a:lstStyle/>
        <a:p>
          <a:r>
            <a:rPr lang="pl-PL" dirty="0"/>
            <a:t>Potential wrong assumption </a:t>
          </a:r>
          <a:endParaRPr lang="en-US" dirty="0"/>
        </a:p>
      </dgm:t>
    </dgm:pt>
    <dgm:pt modelId="{C2646A75-274C-4F63-A585-C66A4869A359}" type="parTrans" cxnId="{11A567CB-7DEA-4FC2-BDEE-60F1BB802AC5}">
      <dgm:prSet/>
      <dgm:spPr/>
      <dgm:t>
        <a:bodyPr/>
        <a:lstStyle/>
        <a:p>
          <a:endParaRPr lang="en-US"/>
        </a:p>
      </dgm:t>
    </dgm:pt>
    <dgm:pt modelId="{7F1D0F0E-1F3C-4C5E-9532-A94632C0E4B2}" type="sibTrans" cxnId="{11A567CB-7DEA-4FC2-BDEE-60F1BB802AC5}">
      <dgm:prSet/>
      <dgm:spPr/>
      <dgm:t>
        <a:bodyPr/>
        <a:lstStyle/>
        <a:p>
          <a:endParaRPr lang="en-US"/>
        </a:p>
      </dgm:t>
    </dgm:pt>
    <dgm:pt modelId="{ACCE6FC1-10FE-4E43-8EBD-E99C227941FF}">
      <dgm:prSet/>
      <dgm:spPr/>
      <dgm:t>
        <a:bodyPr/>
        <a:lstStyle/>
        <a:p>
          <a:r>
            <a:rPr lang="pl-PL" dirty="0"/>
            <a:t>W</a:t>
          </a:r>
          <a:r>
            <a:rPr lang="en-GB" dirty="0"/>
            <a:t>e will check the level of sales depending on various factors</a:t>
          </a:r>
          <a:endParaRPr lang="en-US" dirty="0"/>
        </a:p>
      </dgm:t>
    </dgm:pt>
    <dgm:pt modelId="{B80D3D16-97BC-4D59-A5A3-204C17AF01D3}" type="parTrans" cxnId="{09AE8292-3390-4FA1-946F-F79608164EE9}">
      <dgm:prSet/>
      <dgm:spPr/>
      <dgm:t>
        <a:bodyPr/>
        <a:lstStyle/>
        <a:p>
          <a:endParaRPr lang="en-US"/>
        </a:p>
      </dgm:t>
    </dgm:pt>
    <dgm:pt modelId="{02955650-D11C-4323-9BC6-13C2A881854C}" type="sibTrans" cxnId="{09AE8292-3390-4FA1-946F-F79608164EE9}">
      <dgm:prSet/>
      <dgm:spPr/>
      <dgm:t>
        <a:bodyPr/>
        <a:lstStyle/>
        <a:p>
          <a:endParaRPr lang="en-US"/>
        </a:p>
      </dgm:t>
    </dgm:pt>
    <dgm:pt modelId="{24FE513A-E40E-48C7-9840-F69F44272029}" type="pres">
      <dgm:prSet presAssocID="{92D99F21-6DF7-487B-A1E8-64DFCE9C58BF}" presName="linear" presStyleCnt="0">
        <dgm:presLayoutVars>
          <dgm:animLvl val="lvl"/>
          <dgm:resizeHandles val="exact"/>
        </dgm:presLayoutVars>
      </dgm:prSet>
      <dgm:spPr/>
    </dgm:pt>
    <dgm:pt modelId="{8FC37CCC-364D-4525-846A-6DC296ED370B}" type="pres">
      <dgm:prSet presAssocID="{0E9797D8-4236-4569-A9FD-FCEF403557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DB9B05-AC53-422E-A4AE-DF6BD51193CA}" type="pres">
      <dgm:prSet presAssocID="{B81FF81E-F9C3-48C1-A55C-A007E7B81779}" presName="spacer" presStyleCnt="0"/>
      <dgm:spPr/>
    </dgm:pt>
    <dgm:pt modelId="{88E47BED-98E0-41BD-998E-8226F24EC855}" type="pres">
      <dgm:prSet presAssocID="{E2FAEA75-0907-45DC-95B2-F5CF4044C3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C44975-AF42-4D4C-856C-43B7287BE7C9}" type="pres">
      <dgm:prSet presAssocID="{7F1D0F0E-1F3C-4C5E-9532-A94632C0E4B2}" presName="spacer" presStyleCnt="0"/>
      <dgm:spPr/>
    </dgm:pt>
    <dgm:pt modelId="{1E28FB60-2148-43F8-814F-12CD50481E4F}" type="pres">
      <dgm:prSet presAssocID="{ACCE6FC1-10FE-4E43-8EBD-E99C227941FF}" presName="parentText" presStyleLbl="node1" presStyleIdx="2" presStyleCnt="3" custLinFactY="9771" custLinFactNeighborX="19527" custLinFactNeighborY="100000">
        <dgm:presLayoutVars>
          <dgm:chMax val="0"/>
          <dgm:bulletEnabled val="1"/>
        </dgm:presLayoutVars>
      </dgm:prSet>
      <dgm:spPr/>
    </dgm:pt>
  </dgm:ptLst>
  <dgm:cxnLst>
    <dgm:cxn modelId="{2F6E4814-D883-4D59-A23F-2B30AAECF399}" type="presOf" srcId="{0E9797D8-4236-4569-A9FD-FCEF403557B5}" destId="{8FC37CCC-364D-4525-846A-6DC296ED370B}" srcOrd="0" destOrd="0" presId="urn:microsoft.com/office/officeart/2005/8/layout/vList2"/>
    <dgm:cxn modelId="{403EB762-1CCB-414B-86AB-FDC180F3BA22}" type="presOf" srcId="{ACCE6FC1-10FE-4E43-8EBD-E99C227941FF}" destId="{1E28FB60-2148-43F8-814F-12CD50481E4F}" srcOrd="0" destOrd="0" presId="urn:microsoft.com/office/officeart/2005/8/layout/vList2"/>
    <dgm:cxn modelId="{A97EB381-AD8A-47A6-B56E-7FA02484AE74}" type="presOf" srcId="{92D99F21-6DF7-487B-A1E8-64DFCE9C58BF}" destId="{24FE513A-E40E-48C7-9840-F69F44272029}" srcOrd="0" destOrd="0" presId="urn:microsoft.com/office/officeart/2005/8/layout/vList2"/>
    <dgm:cxn modelId="{09AE8292-3390-4FA1-946F-F79608164EE9}" srcId="{92D99F21-6DF7-487B-A1E8-64DFCE9C58BF}" destId="{ACCE6FC1-10FE-4E43-8EBD-E99C227941FF}" srcOrd="2" destOrd="0" parTransId="{B80D3D16-97BC-4D59-A5A3-204C17AF01D3}" sibTransId="{02955650-D11C-4323-9BC6-13C2A881854C}"/>
    <dgm:cxn modelId="{9C40E8C6-131A-441C-9D12-1318B0118125}" type="presOf" srcId="{E2FAEA75-0907-45DC-95B2-F5CF4044C37E}" destId="{88E47BED-98E0-41BD-998E-8226F24EC855}" srcOrd="0" destOrd="0" presId="urn:microsoft.com/office/officeart/2005/8/layout/vList2"/>
    <dgm:cxn modelId="{8022A5C8-8E35-471F-9C90-68C84C8B4E84}" srcId="{92D99F21-6DF7-487B-A1E8-64DFCE9C58BF}" destId="{0E9797D8-4236-4569-A9FD-FCEF403557B5}" srcOrd="0" destOrd="0" parTransId="{DF0CF71B-A4FB-40B3-AFBE-E2168AA52B96}" sibTransId="{B81FF81E-F9C3-48C1-A55C-A007E7B81779}"/>
    <dgm:cxn modelId="{11A567CB-7DEA-4FC2-BDEE-60F1BB802AC5}" srcId="{92D99F21-6DF7-487B-A1E8-64DFCE9C58BF}" destId="{E2FAEA75-0907-45DC-95B2-F5CF4044C37E}" srcOrd="1" destOrd="0" parTransId="{C2646A75-274C-4F63-A585-C66A4869A359}" sibTransId="{7F1D0F0E-1F3C-4C5E-9532-A94632C0E4B2}"/>
    <dgm:cxn modelId="{CBA8513B-8314-4990-A849-DEB1C9409445}" type="presParOf" srcId="{24FE513A-E40E-48C7-9840-F69F44272029}" destId="{8FC37CCC-364D-4525-846A-6DC296ED370B}" srcOrd="0" destOrd="0" presId="urn:microsoft.com/office/officeart/2005/8/layout/vList2"/>
    <dgm:cxn modelId="{777EA322-89B4-4D7F-9215-6C67678D1794}" type="presParOf" srcId="{24FE513A-E40E-48C7-9840-F69F44272029}" destId="{18DB9B05-AC53-422E-A4AE-DF6BD51193CA}" srcOrd="1" destOrd="0" presId="urn:microsoft.com/office/officeart/2005/8/layout/vList2"/>
    <dgm:cxn modelId="{3F035593-F88D-4E3D-91E2-AF20132D060F}" type="presParOf" srcId="{24FE513A-E40E-48C7-9840-F69F44272029}" destId="{88E47BED-98E0-41BD-998E-8226F24EC855}" srcOrd="2" destOrd="0" presId="urn:microsoft.com/office/officeart/2005/8/layout/vList2"/>
    <dgm:cxn modelId="{7BFA1A2A-5C8E-4B7B-BA0A-7A6C23B5C750}" type="presParOf" srcId="{24FE513A-E40E-48C7-9840-F69F44272029}" destId="{4CC44975-AF42-4D4C-856C-43B7287BE7C9}" srcOrd="3" destOrd="0" presId="urn:microsoft.com/office/officeart/2005/8/layout/vList2"/>
    <dgm:cxn modelId="{70D035AF-39C8-46EC-B6AF-E96DC754DBB3}" type="presParOf" srcId="{24FE513A-E40E-48C7-9840-F69F44272029}" destId="{1E28FB60-2148-43F8-814F-12CD50481E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37CCC-364D-4525-846A-6DC296ED370B}">
      <dsp:nvSpPr>
        <dsp:cNvPr id="0" name=""/>
        <dsp:cNvSpPr/>
      </dsp:nvSpPr>
      <dsp:spPr>
        <a:xfrm>
          <a:off x="0" y="93873"/>
          <a:ext cx="691034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Which data is crucial for a marketing campaign?</a:t>
          </a:r>
          <a:endParaRPr lang="en-US" sz="3600" kern="1200" dirty="0"/>
        </a:p>
      </dsp:txBody>
      <dsp:txXfrm>
        <a:off x="67852" y="161725"/>
        <a:ext cx="6774636" cy="1254256"/>
      </dsp:txXfrm>
    </dsp:sp>
    <dsp:sp modelId="{88E47BED-98E0-41BD-998E-8226F24EC855}">
      <dsp:nvSpPr>
        <dsp:cNvPr id="0" name=""/>
        <dsp:cNvSpPr/>
      </dsp:nvSpPr>
      <dsp:spPr>
        <a:xfrm>
          <a:off x="0" y="1587513"/>
          <a:ext cx="691034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Potential wrong assumption </a:t>
          </a:r>
          <a:endParaRPr lang="en-US" sz="3600" kern="1200" dirty="0"/>
        </a:p>
      </dsp:txBody>
      <dsp:txXfrm>
        <a:off x="67852" y="1655365"/>
        <a:ext cx="6774636" cy="1254256"/>
      </dsp:txXfrm>
    </dsp:sp>
    <dsp:sp modelId="{1E28FB60-2148-43F8-814F-12CD50481E4F}">
      <dsp:nvSpPr>
        <dsp:cNvPr id="0" name=""/>
        <dsp:cNvSpPr/>
      </dsp:nvSpPr>
      <dsp:spPr>
        <a:xfrm>
          <a:off x="0" y="3175027"/>
          <a:ext cx="691034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W</a:t>
          </a:r>
          <a:r>
            <a:rPr lang="en-GB" sz="3600" kern="1200" dirty="0"/>
            <a:t>e will check the level of sales depending on various factors</a:t>
          </a:r>
          <a:endParaRPr lang="en-US" sz="3600" kern="1200" dirty="0"/>
        </a:p>
      </dsp:txBody>
      <dsp:txXfrm>
        <a:off x="67852" y="3242879"/>
        <a:ext cx="6774636" cy="125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1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7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47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34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81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10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3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1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9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9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56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3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31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EC62-E3B3-4DC1-9A22-F9A7606D451F}" type="datetimeFigureOut">
              <a:rPr lang="pl-PL" smtClean="0"/>
              <a:t>30.11.2021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85D59E-3866-4F81-B573-DE3000554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66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617FEBBA-79D7-4BAC-9259-F3D4D3F75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2" t="9091" r="547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4127A-60C6-4B57-9D13-4CE3F521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83" y="909504"/>
            <a:ext cx="4200551" cy="3204134"/>
          </a:xfrm>
        </p:spPr>
        <p:txBody>
          <a:bodyPr anchor="b">
            <a:normAutofit/>
          </a:bodyPr>
          <a:lstStyle/>
          <a:p>
            <a:pPr algn="ctr"/>
            <a:r>
              <a:rPr lang="en-GB" sz="4800" dirty="0" err="1"/>
              <a:t>GameCo</a:t>
            </a:r>
            <a:r>
              <a:rPr lang="pl-PL" sz="4800" dirty="0"/>
              <a:t> understanding trends in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38A37-7DA7-41FE-B626-B80021516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830268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4069-DCC9-4480-B172-E6281BCD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33" y="156238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Purpose of this presentation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CFD176-F851-4188-AE40-EDF4A4AA0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46447"/>
              </p:ext>
            </p:extLst>
          </p:nvPr>
        </p:nvGraphicFramePr>
        <p:xfrm>
          <a:off x="195310" y="1476375"/>
          <a:ext cx="6910340" cy="456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EBE8C17-D731-42DC-9886-B9D36A6A6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14" y="2028825"/>
            <a:ext cx="2033225" cy="31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8BEB-063E-4D0C-BAE6-31CAC599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27" y="86558"/>
            <a:ext cx="8596668" cy="899604"/>
          </a:xfrm>
        </p:spPr>
        <p:txBody>
          <a:bodyPr/>
          <a:lstStyle/>
          <a:p>
            <a:pPr algn="ctr"/>
            <a:r>
              <a:rPr lang="pl-PL" dirty="0"/>
              <a:t>Revenue based on Platform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ADF0A-49C7-40F2-A817-5A5AF4C2C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27139"/>
              </p:ext>
            </p:extLst>
          </p:nvPr>
        </p:nvGraphicFramePr>
        <p:xfrm>
          <a:off x="133166" y="1113293"/>
          <a:ext cx="6152224" cy="562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00D700-EC3C-4C84-ADFF-21D492F2B478}"/>
              </a:ext>
            </a:extLst>
          </p:cNvPr>
          <p:cNvSpPr txBox="1"/>
          <p:nvPr/>
        </p:nvSpPr>
        <p:spPr>
          <a:xfrm>
            <a:off x="6578352" y="1322773"/>
            <a:ext cx="2473707" cy="520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Popularity of gaming platforms does not reflect the volume of games sold in each region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should find another basis for its marketing campaigns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sales volume doesn’t reveal the whole truth about the sale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l-PL" sz="1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10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3A44936-A6CC-44BA-8758-5654AEC85C4A}"/>
              </a:ext>
            </a:extLst>
          </p:cNvPr>
          <p:cNvSpPr txBox="1"/>
          <p:nvPr/>
        </p:nvSpPr>
        <p:spPr>
          <a:xfrm>
            <a:off x="1255569" y="161574"/>
            <a:ext cx="936345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3700" dirty="0">
                <a:latin typeface="+mj-lt"/>
                <a:ea typeface="+mj-ea"/>
                <a:cs typeface="+mj-cs"/>
              </a:rPr>
              <a:t>Revenue  by Genre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83116-8D0E-4EE5-B9C6-6B2A82EA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684" y="1808957"/>
            <a:ext cx="3542241" cy="38807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regions have potential in shooter and action games and racing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Worth noticing is the popularity of role-playing games in Japan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campaign can be done for North America and Europe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DAEC03D-CF52-4D2D-BFEF-3C0146E0B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3161"/>
              </p:ext>
            </p:extLst>
          </p:nvPr>
        </p:nvGraphicFramePr>
        <p:xfrm>
          <a:off x="349045" y="1091953"/>
          <a:ext cx="6176639" cy="5604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27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989F-9647-4759-80E4-44FB5D6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Revenue By genre in 2016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3ACFB-343F-4B98-90A7-3787CAB64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929039"/>
              </p:ext>
            </p:extLst>
          </p:nvPr>
        </p:nvGraphicFramePr>
        <p:xfrm>
          <a:off x="677863" y="2160587"/>
          <a:ext cx="4693127" cy="459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D61EDF-463D-439E-991D-FB522440D1C1}"/>
              </a:ext>
            </a:extLst>
          </p:cNvPr>
          <p:cNvSpPr txBox="1"/>
          <p:nvPr/>
        </p:nvSpPr>
        <p:spPr>
          <a:xfrm>
            <a:off x="6027938" y="2592280"/>
            <a:ext cx="261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Europe overtakes North America in-game sale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Similar popularity of genres  for two of them</a:t>
            </a:r>
          </a:p>
        </p:txBody>
      </p:sp>
    </p:spTree>
    <p:extLst>
      <p:ext uri="{BB962C8B-B14F-4D97-AF65-F5344CB8AC3E}">
        <p14:creationId xmlns:p14="http://schemas.microsoft.com/office/powerpoint/2010/main" val="4977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1356-120A-4EC1-8545-6B87632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32" y="164453"/>
            <a:ext cx="8596668" cy="13208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 distribution over the last 30 years</a:t>
            </a:r>
            <a:endParaRPr lang="pl-P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CA511B-119B-45F2-9ED3-342F47DBC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81709"/>
              </p:ext>
            </p:extLst>
          </p:nvPr>
        </p:nvGraphicFramePr>
        <p:xfrm>
          <a:off x="177016" y="1405353"/>
          <a:ext cx="5282751" cy="433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929D39-05ED-4721-87A6-065F989B9336}"/>
              </a:ext>
            </a:extLst>
          </p:cNvPr>
          <p:cNvSpPr txBox="1">
            <a:spLocks/>
          </p:cNvSpPr>
          <p:nvPr/>
        </p:nvSpPr>
        <p:spPr>
          <a:xfrm>
            <a:off x="5613857" y="1485253"/>
            <a:ext cx="4480059" cy="4453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228600" algn="l"/>
                <a:tab pos="457200" algn="l"/>
              </a:tabLs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 for games in North America dropped over the last two years</a:t>
            </a:r>
            <a:endParaRPr lang="pl-P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228600" algn="l"/>
                <a:tab pos="457200" algn="l"/>
              </a:tabLs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 bought more games in 2016 than North America </a:t>
            </a:r>
            <a:endParaRPr lang="pl-P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228600" algn="l"/>
                <a:tab pos="457200" algn="l"/>
              </a:tabLs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part in the global sale is rather constant, a slight increase in sales is also visible</a:t>
            </a:r>
            <a:endParaRPr lang="pl-P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7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D029-F229-471E-A707-1F11F32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44" y="268303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What we know from the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9EEC2-A2DD-419C-9405-74FDF1376F38}"/>
              </a:ext>
            </a:extLst>
          </p:cNvPr>
          <p:cNvSpPr txBox="1"/>
          <p:nvPr/>
        </p:nvSpPr>
        <p:spPr>
          <a:xfrm>
            <a:off x="272451" y="1136836"/>
            <a:ext cx="4889635" cy="254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r>
              <a:rPr lang="pl-PL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Europe growing, marketing in this part of the world should be more aggressive (more money)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 and North America share similar trends in the games genre</a:t>
            </a:r>
            <a:r>
              <a:rPr lang="en-GB" sz="24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popularity 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4D300-EB56-4DD7-B2D2-B2C258DC0A01}"/>
              </a:ext>
            </a:extLst>
          </p:cNvPr>
          <p:cNvSpPr txBox="1"/>
          <p:nvPr/>
        </p:nvSpPr>
        <p:spPr>
          <a:xfrm>
            <a:off x="6278737" y="1136836"/>
            <a:ext cx="3373515" cy="344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genre is crucial for creating  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campaign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in Other region are steadily increasing 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platform might be inefficient 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0FAB69-B601-4CE9-89E6-8A29B1A0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4" y="4316744"/>
            <a:ext cx="5200869" cy="21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D7A9-61F5-4584-B367-7D202FE9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 different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8B2B-5C7A-4A53-BC41-9EB9CF57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wanted to focus mainly on 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market. This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might be 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ong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Europe has the biggest 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volume</a:t>
            </a:r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pl-P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5006-176F-4886-8FCA-1C6C71A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Recomended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327A-3803-4229-94AA-084AF6BA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sz="2800" dirty="0"/>
              <a:t>Marketing campaigns should be based on the popularity of the genre in each area (following market trends ) </a:t>
            </a:r>
          </a:p>
          <a:p>
            <a:r>
              <a:rPr lang="pl-PL" sz="2800" dirty="0"/>
              <a:t>Get names of specific countries from other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7F13486-031D-4B58-8634-48AA6810D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1" r="2732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1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341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GameCo understanding trends in sale</vt:lpstr>
      <vt:lpstr>Purpose of this presentation</vt:lpstr>
      <vt:lpstr>Revenue based on Platform</vt:lpstr>
      <vt:lpstr>PowerPoint Presentation</vt:lpstr>
      <vt:lpstr>Revenue By genre in 2016</vt:lpstr>
      <vt:lpstr>Games distribution over the last 30 years</vt:lpstr>
      <vt:lpstr>What we know from the data?</vt:lpstr>
      <vt:lpstr>A different view </vt:lpstr>
      <vt:lpstr>Recomended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for GameCo</dc:title>
  <dc:creator>Marek Mateusz</dc:creator>
  <cp:lastModifiedBy>Marek Mateusz</cp:lastModifiedBy>
  <cp:revision>12</cp:revision>
  <dcterms:created xsi:type="dcterms:W3CDTF">2021-11-23T11:06:18Z</dcterms:created>
  <dcterms:modified xsi:type="dcterms:W3CDTF">2021-11-30T15:18:31Z</dcterms:modified>
</cp:coreProperties>
</file>