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9" r:id="rId5"/>
    <p:sldId id="258" r:id="rId6"/>
    <p:sldId id="279" r:id="rId7"/>
    <p:sldId id="261" r:id="rId8"/>
    <p:sldId id="262" r:id="rId9"/>
    <p:sldId id="263" r:id="rId10"/>
    <p:sldId id="266" r:id="rId11"/>
    <p:sldId id="267" r:id="rId12"/>
    <p:sldId id="268" r:id="rId13"/>
    <p:sldId id="269" r:id="rId14"/>
    <p:sldId id="270" r:id="rId15"/>
    <p:sldId id="276" r:id="rId16"/>
    <p:sldId id="264" r:id="rId17"/>
    <p:sldId id="272" r:id="rId18"/>
    <p:sldId id="273" r:id="rId19"/>
    <p:sldId id="274" r:id="rId20"/>
    <p:sldId id="280" r:id="rId21"/>
    <p:sldId id="26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1C35"/>
    <a:srgbClr val="5BBA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6C024B-0EA3-2A95-A4B7-EF194A317E03}" v="515" dt="2024-01-05T14:04:49.5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68" autoAdjust="0"/>
    <p:restoredTop sz="94660"/>
  </p:normalViewPr>
  <p:slideViewPr>
    <p:cSldViewPr snapToGrid="0">
      <p:cViewPr varScale="1">
        <p:scale>
          <a:sx n="116" d="100"/>
          <a:sy n="116" d="100"/>
        </p:scale>
        <p:origin x="18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D16C024B-0EA3-2A95-A4B7-EF194A317E03}"/>
    <pc:docChg chg="modSld">
      <pc:chgData name="" userId="" providerId="" clId="Web-{D16C024B-0EA3-2A95-A4B7-EF194A317E03}" dt="2024-01-05T10:43:32.961" v="0" actId="20577"/>
      <pc:docMkLst>
        <pc:docMk/>
      </pc:docMkLst>
      <pc:sldChg chg="modSp">
        <pc:chgData name="" userId="" providerId="" clId="Web-{D16C024B-0EA3-2A95-A4B7-EF194A317E03}" dt="2024-01-05T10:43:32.961" v="0" actId="20577"/>
        <pc:sldMkLst>
          <pc:docMk/>
          <pc:sldMk cId="0" sldId="259"/>
        </pc:sldMkLst>
        <pc:spChg chg="mod">
          <ac:chgData name="" userId="" providerId="" clId="Web-{D16C024B-0EA3-2A95-A4B7-EF194A317E03}" dt="2024-01-05T10:43:32.961" v="0" actId="20577"/>
          <ac:spMkLst>
            <pc:docMk/>
            <pc:sldMk cId="0" sldId="259"/>
            <ac:spMk id="3" creationId="{00000000-0000-0000-0000-000000000000}"/>
          </ac:spMkLst>
        </pc:spChg>
      </pc:sldChg>
    </pc:docChg>
  </pc:docChgLst>
  <pc:docChgLst>
    <pc:chgData name="Jane Baston" userId="S::j.baston@guild.bham.ac.uk::ec9ffa88-cd43-491e-aeac-2737ed2005b5" providerId="AD" clId="Web-{D16C024B-0EA3-2A95-A4B7-EF194A317E03}"/>
    <pc:docChg chg="delSld modSld">
      <pc:chgData name="Jane Baston" userId="S::j.baston@guild.bham.ac.uk::ec9ffa88-cd43-491e-aeac-2737ed2005b5" providerId="AD" clId="Web-{D16C024B-0EA3-2A95-A4B7-EF194A317E03}" dt="2024-01-05T14:04:49.595" v="500"/>
      <pc:docMkLst>
        <pc:docMk/>
      </pc:docMkLst>
      <pc:sldChg chg="addSp delSp modSp">
        <pc:chgData name="Jane Baston" userId="S::j.baston@guild.bham.ac.uk::ec9ffa88-cd43-491e-aeac-2737ed2005b5" providerId="AD" clId="Web-{D16C024B-0EA3-2A95-A4B7-EF194A317E03}" dt="2024-01-05T13:54:52.327" v="353"/>
        <pc:sldMkLst>
          <pc:docMk/>
          <pc:sldMk cId="0" sldId="258"/>
        </pc:sldMkLst>
        <pc:spChg chg="mod">
          <ac:chgData name="Jane Baston" userId="S::j.baston@guild.bham.ac.uk::ec9ffa88-cd43-491e-aeac-2737ed2005b5" providerId="AD" clId="Web-{D16C024B-0EA3-2A95-A4B7-EF194A317E03}" dt="2024-01-05T13:42:35.570" v="159" actId="20577"/>
          <ac:spMkLst>
            <pc:docMk/>
            <pc:sldMk cId="0" sldId="258"/>
            <ac:spMk id="3" creationId="{00000000-0000-0000-0000-000000000000}"/>
          </ac:spMkLst>
        </pc:spChg>
        <pc:picChg chg="add del mod">
          <ac:chgData name="Jane Baston" userId="S::j.baston@guild.bham.ac.uk::ec9ffa88-cd43-491e-aeac-2737ed2005b5" providerId="AD" clId="Web-{D16C024B-0EA3-2A95-A4B7-EF194A317E03}" dt="2024-01-05T13:54:52.327" v="353"/>
          <ac:picMkLst>
            <pc:docMk/>
            <pc:sldMk cId="0" sldId="258"/>
            <ac:picMk id="5" creationId="{D362E7AD-95F1-A414-49BB-2EFDE414AF40}"/>
          </ac:picMkLst>
        </pc:picChg>
      </pc:sldChg>
      <pc:sldChg chg="addSp delSp modSp">
        <pc:chgData name="Jane Baston" userId="S::j.baston@guild.bham.ac.uk::ec9ffa88-cd43-491e-aeac-2737ed2005b5" providerId="AD" clId="Web-{D16C024B-0EA3-2A95-A4B7-EF194A317E03}" dt="2024-01-05T13:37:20.170" v="157" actId="1076"/>
        <pc:sldMkLst>
          <pc:docMk/>
          <pc:sldMk cId="2789837327" sldId="261"/>
        </pc:sldMkLst>
        <pc:spChg chg="mod">
          <ac:chgData name="Jane Baston" userId="S::j.baston@guild.bham.ac.uk::ec9ffa88-cd43-491e-aeac-2737ed2005b5" providerId="AD" clId="Web-{D16C024B-0EA3-2A95-A4B7-EF194A317E03}" dt="2024-01-05T11:45:16.597" v="41" actId="20577"/>
          <ac:spMkLst>
            <pc:docMk/>
            <pc:sldMk cId="2789837327" sldId="261"/>
            <ac:spMk id="3" creationId="{00000000-0000-0000-0000-000000000000}"/>
          </ac:spMkLst>
        </pc:spChg>
        <pc:picChg chg="add mod ord">
          <ac:chgData name="Jane Baston" userId="S::j.baston@guild.bham.ac.uk::ec9ffa88-cd43-491e-aeac-2737ed2005b5" providerId="AD" clId="Web-{D16C024B-0EA3-2A95-A4B7-EF194A317E03}" dt="2024-01-05T13:37:20.170" v="157" actId="1076"/>
          <ac:picMkLst>
            <pc:docMk/>
            <pc:sldMk cId="2789837327" sldId="261"/>
            <ac:picMk id="5" creationId="{A1D1910C-6255-6BCC-7880-747FBA2B6128}"/>
          </ac:picMkLst>
        </pc:picChg>
        <pc:picChg chg="del">
          <ac:chgData name="Jane Baston" userId="S::j.baston@guild.bham.ac.uk::ec9ffa88-cd43-491e-aeac-2737ed2005b5" providerId="AD" clId="Web-{D16C024B-0EA3-2A95-A4B7-EF194A317E03}" dt="2024-01-05T13:35:42.713" v="150"/>
          <ac:picMkLst>
            <pc:docMk/>
            <pc:sldMk cId="2789837327" sldId="261"/>
            <ac:picMk id="1026" creationId="{00000000-0000-0000-0000-000000000000}"/>
          </ac:picMkLst>
        </pc:picChg>
      </pc:sldChg>
      <pc:sldChg chg="modSp">
        <pc:chgData name="Jane Baston" userId="S::j.baston@guild.bham.ac.uk::ec9ffa88-cd43-491e-aeac-2737ed2005b5" providerId="AD" clId="Web-{D16C024B-0EA3-2A95-A4B7-EF194A317E03}" dt="2024-01-05T13:44:53.871" v="289" actId="20577"/>
        <pc:sldMkLst>
          <pc:docMk/>
          <pc:sldMk cId="2762621881" sldId="262"/>
        </pc:sldMkLst>
        <pc:spChg chg="mod">
          <ac:chgData name="Jane Baston" userId="S::j.baston@guild.bham.ac.uk::ec9ffa88-cd43-491e-aeac-2737ed2005b5" providerId="AD" clId="Web-{D16C024B-0EA3-2A95-A4B7-EF194A317E03}" dt="2024-01-05T13:44:53.871" v="289" actId="20577"/>
          <ac:spMkLst>
            <pc:docMk/>
            <pc:sldMk cId="2762621881" sldId="262"/>
            <ac:spMk id="3" creationId="{00000000-0000-0000-0000-000000000000}"/>
          </ac:spMkLst>
        </pc:spChg>
      </pc:sldChg>
      <pc:sldChg chg="modSp">
        <pc:chgData name="Jane Baston" userId="S::j.baston@guild.bham.ac.uk::ec9ffa88-cd43-491e-aeac-2737ed2005b5" providerId="AD" clId="Web-{D16C024B-0EA3-2A95-A4B7-EF194A317E03}" dt="2024-01-05T13:45:00.606" v="290" actId="20577"/>
        <pc:sldMkLst>
          <pc:docMk/>
          <pc:sldMk cId="878710378" sldId="263"/>
        </pc:sldMkLst>
        <pc:spChg chg="mod">
          <ac:chgData name="Jane Baston" userId="S::j.baston@guild.bham.ac.uk::ec9ffa88-cd43-491e-aeac-2737ed2005b5" providerId="AD" clId="Web-{D16C024B-0EA3-2A95-A4B7-EF194A317E03}" dt="2024-01-05T13:45:00.606" v="290" actId="20577"/>
          <ac:spMkLst>
            <pc:docMk/>
            <pc:sldMk cId="878710378" sldId="263"/>
            <ac:spMk id="3" creationId="{00000000-0000-0000-0000-000000000000}"/>
          </ac:spMkLst>
        </pc:spChg>
      </pc:sldChg>
      <pc:sldChg chg="modSp">
        <pc:chgData name="Jane Baston" userId="S::j.baston@guild.bham.ac.uk::ec9ffa88-cd43-491e-aeac-2737ed2005b5" providerId="AD" clId="Web-{D16C024B-0EA3-2A95-A4B7-EF194A317E03}" dt="2024-01-05T13:59:31.195" v="441" actId="20577"/>
        <pc:sldMkLst>
          <pc:docMk/>
          <pc:sldMk cId="2270266803" sldId="264"/>
        </pc:sldMkLst>
        <pc:spChg chg="mod">
          <ac:chgData name="Jane Baston" userId="S::j.baston@guild.bham.ac.uk::ec9ffa88-cd43-491e-aeac-2737ed2005b5" providerId="AD" clId="Web-{D16C024B-0EA3-2A95-A4B7-EF194A317E03}" dt="2024-01-05T13:59:31.195" v="441" actId="20577"/>
          <ac:spMkLst>
            <pc:docMk/>
            <pc:sldMk cId="2270266803" sldId="264"/>
            <ac:spMk id="3" creationId="{00000000-0000-0000-0000-000000000000}"/>
          </ac:spMkLst>
        </pc:spChg>
      </pc:sldChg>
      <pc:sldChg chg="addSp delSp modSp mod setBg">
        <pc:chgData name="Jane Baston" userId="S::j.baston@guild.bham.ac.uk::ec9ffa88-cd43-491e-aeac-2737ed2005b5" providerId="AD" clId="Web-{D16C024B-0EA3-2A95-A4B7-EF194A317E03}" dt="2024-01-05T13:34:39.508" v="143"/>
        <pc:sldMkLst>
          <pc:docMk/>
          <pc:sldMk cId="1436128754" sldId="266"/>
        </pc:sldMkLst>
        <pc:spChg chg="mod">
          <ac:chgData name="Jane Baston" userId="S::j.baston@guild.bham.ac.uk::ec9ffa88-cd43-491e-aeac-2737ed2005b5" providerId="AD" clId="Web-{D16C024B-0EA3-2A95-A4B7-EF194A317E03}" dt="2024-01-05T13:30:42.829" v="62" actId="14100"/>
          <ac:spMkLst>
            <pc:docMk/>
            <pc:sldMk cId="1436128754" sldId="266"/>
            <ac:spMk id="2" creationId="{00000000-0000-0000-0000-000000000000}"/>
          </ac:spMkLst>
        </pc:spChg>
        <pc:spChg chg="mod">
          <ac:chgData name="Jane Baston" userId="S::j.baston@guild.bham.ac.uk::ec9ffa88-cd43-491e-aeac-2737ed2005b5" providerId="AD" clId="Web-{D16C024B-0EA3-2A95-A4B7-EF194A317E03}" dt="2024-01-05T13:31:39.034" v="98" actId="20577"/>
          <ac:spMkLst>
            <pc:docMk/>
            <pc:sldMk cId="1436128754" sldId="266"/>
            <ac:spMk id="3" creationId="{00000000-0000-0000-0000-000000000000}"/>
          </ac:spMkLst>
        </pc:spChg>
        <pc:spChg chg="ord">
          <ac:chgData name="Jane Baston" userId="S::j.baston@guild.bham.ac.uk::ec9ffa88-cd43-491e-aeac-2737ed2005b5" providerId="AD" clId="Web-{D16C024B-0EA3-2A95-A4B7-EF194A317E03}" dt="2024-01-05T13:30:19.016" v="58"/>
          <ac:spMkLst>
            <pc:docMk/>
            <pc:sldMk cId="1436128754" sldId="266"/>
            <ac:spMk id="12" creationId="{00000000-0000-0000-0000-000000000000}"/>
          </ac:spMkLst>
        </pc:spChg>
        <pc:spChg chg="add del">
          <ac:chgData name="Jane Baston" userId="S::j.baston@guild.bham.ac.uk::ec9ffa88-cd43-491e-aeac-2737ed2005b5" providerId="AD" clId="Web-{D16C024B-0EA3-2A95-A4B7-EF194A317E03}" dt="2024-01-05T13:30:35.563" v="60"/>
          <ac:spMkLst>
            <pc:docMk/>
            <pc:sldMk cId="1436128754" sldId="266"/>
            <ac:spMk id="18" creationId="{91DC6ABD-215C-4EA8-A483-CEF5B99AB385}"/>
          </ac:spMkLst>
        </pc:spChg>
        <pc:spChg chg="add del">
          <ac:chgData name="Jane Baston" userId="S::j.baston@guild.bham.ac.uk::ec9ffa88-cd43-491e-aeac-2737ed2005b5" providerId="AD" clId="Web-{D16C024B-0EA3-2A95-A4B7-EF194A317E03}" dt="2024-01-05T13:30:35.563" v="60"/>
          <ac:spMkLst>
            <pc:docMk/>
            <pc:sldMk cId="1436128754" sldId="266"/>
            <ac:spMk id="24" creationId="{04357C93-F0CB-4A1C-8F77-4E9063789819}"/>
          </ac:spMkLst>
        </pc:spChg>
        <pc:spChg chg="add">
          <ac:chgData name="Jane Baston" userId="S::j.baston@guild.bham.ac.uk::ec9ffa88-cd43-491e-aeac-2737ed2005b5" providerId="AD" clId="Web-{D16C024B-0EA3-2A95-A4B7-EF194A317E03}" dt="2024-01-05T13:30:35.563" v="60"/>
          <ac:spMkLst>
            <pc:docMk/>
            <pc:sldMk cId="1436128754" sldId="266"/>
            <ac:spMk id="29" creationId="{68AF5748-FED8-45BA-8631-26D1D10F3246}"/>
          </ac:spMkLst>
        </pc:spChg>
        <pc:spChg chg="add del">
          <ac:chgData name="Jane Baston" userId="S::j.baston@guild.bham.ac.uk::ec9ffa88-cd43-491e-aeac-2737ed2005b5" providerId="AD" clId="Web-{D16C024B-0EA3-2A95-A4B7-EF194A317E03}" dt="2024-01-05T13:30:39.329" v="61"/>
          <ac:spMkLst>
            <pc:docMk/>
            <pc:sldMk cId="1436128754" sldId="266"/>
            <ac:spMk id="31" creationId="{AF2F604E-43BE-4DC3-B983-E071523364F8}"/>
          </ac:spMkLst>
        </pc:spChg>
        <pc:spChg chg="add mod">
          <ac:chgData name="Jane Baston" userId="S::j.baston@guild.bham.ac.uk::ec9ffa88-cd43-491e-aeac-2737ed2005b5" providerId="AD" clId="Web-{D16C024B-0EA3-2A95-A4B7-EF194A317E03}" dt="2024-01-05T13:34:39.508" v="143"/>
          <ac:spMkLst>
            <pc:docMk/>
            <pc:sldMk cId="1436128754" sldId="266"/>
            <ac:spMk id="33" creationId="{08C9B587-E65E-4B52-B37C-ABEBB6E87928}"/>
          </ac:spMkLst>
        </pc:spChg>
        <pc:grpChg chg="add del">
          <ac:chgData name="Jane Baston" userId="S::j.baston@guild.bham.ac.uk::ec9ffa88-cd43-491e-aeac-2737ed2005b5" providerId="AD" clId="Web-{D16C024B-0EA3-2A95-A4B7-EF194A317E03}" dt="2024-01-05T13:30:35.563" v="60"/>
          <ac:grpSpMkLst>
            <pc:docMk/>
            <pc:sldMk cId="1436128754" sldId="266"/>
            <ac:grpSpMk id="20" creationId="{3AF6A671-C637-4547-85F4-51B6D1881399}"/>
          </ac:grpSpMkLst>
        </pc:grpChg>
        <pc:picChg chg="del">
          <ac:chgData name="Jane Baston" userId="S::j.baston@guild.bham.ac.uk::ec9ffa88-cd43-491e-aeac-2737ed2005b5" providerId="AD" clId="Web-{D16C024B-0EA3-2A95-A4B7-EF194A317E03}" dt="2024-01-05T13:29:43.155" v="52"/>
          <ac:picMkLst>
            <pc:docMk/>
            <pc:sldMk cId="1436128754" sldId="266"/>
            <ac:picMk id="5" creationId="{00000000-0000-0000-0000-000000000000}"/>
          </ac:picMkLst>
        </pc:picChg>
        <pc:picChg chg="add mod ord">
          <ac:chgData name="Jane Baston" userId="S::j.baston@guild.bham.ac.uk::ec9ffa88-cd43-491e-aeac-2737ed2005b5" providerId="AD" clId="Web-{D16C024B-0EA3-2A95-A4B7-EF194A317E03}" dt="2024-01-05T13:30:35.563" v="60"/>
          <ac:picMkLst>
            <pc:docMk/>
            <pc:sldMk cId="1436128754" sldId="266"/>
            <ac:picMk id="6" creationId="{5D51EE11-C044-F04B-179F-EC37F9651938}"/>
          </ac:picMkLst>
        </pc:picChg>
      </pc:sldChg>
      <pc:sldChg chg="addSp delSp modSp mod setBg">
        <pc:chgData name="Jane Baston" userId="S::j.baston@guild.bham.ac.uk::ec9ffa88-cd43-491e-aeac-2737ed2005b5" providerId="AD" clId="Web-{D16C024B-0EA3-2A95-A4B7-EF194A317E03}" dt="2024-01-05T13:35:31.838" v="149" actId="20577"/>
        <pc:sldMkLst>
          <pc:docMk/>
          <pc:sldMk cId="1051442180" sldId="267"/>
        </pc:sldMkLst>
        <pc:spChg chg="mod">
          <ac:chgData name="Jane Baston" userId="S::j.baston@guild.bham.ac.uk::ec9ffa88-cd43-491e-aeac-2737ed2005b5" providerId="AD" clId="Web-{D16C024B-0EA3-2A95-A4B7-EF194A317E03}" dt="2024-01-05T13:35:21.557" v="147" actId="20577"/>
          <ac:spMkLst>
            <pc:docMk/>
            <pc:sldMk cId="1051442180" sldId="267"/>
            <ac:spMk id="2" creationId="{00000000-0000-0000-0000-000000000000}"/>
          </ac:spMkLst>
        </pc:spChg>
        <pc:spChg chg="mod ord">
          <ac:chgData name="Jane Baston" userId="S::j.baston@guild.bham.ac.uk::ec9ffa88-cd43-491e-aeac-2737ed2005b5" providerId="AD" clId="Web-{D16C024B-0EA3-2A95-A4B7-EF194A317E03}" dt="2024-01-05T13:35:31.838" v="149" actId="20577"/>
          <ac:spMkLst>
            <pc:docMk/>
            <pc:sldMk cId="1051442180" sldId="267"/>
            <ac:spMk id="3" creationId="{00000000-0000-0000-0000-000000000000}"/>
          </ac:spMkLst>
        </pc:spChg>
        <pc:spChg chg="ord">
          <ac:chgData name="Jane Baston" userId="S::j.baston@guild.bham.ac.uk::ec9ffa88-cd43-491e-aeac-2737ed2005b5" providerId="AD" clId="Web-{D16C024B-0EA3-2A95-A4B7-EF194A317E03}" dt="2024-01-05T13:33:11.162" v="125"/>
          <ac:spMkLst>
            <pc:docMk/>
            <pc:sldMk cId="1051442180" sldId="267"/>
            <ac:spMk id="12" creationId="{00000000-0000-0000-0000-000000000000}"/>
          </ac:spMkLst>
        </pc:spChg>
        <pc:spChg chg="add del">
          <ac:chgData name="Jane Baston" userId="S::j.baston@guild.bham.ac.uk::ec9ffa88-cd43-491e-aeac-2737ed2005b5" providerId="AD" clId="Web-{D16C024B-0EA3-2A95-A4B7-EF194A317E03}" dt="2024-01-05T13:35:11.384" v="145"/>
          <ac:spMkLst>
            <pc:docMk/>
            <pc:sldMk cId="1051442180" sldId="267"/>
            <ac:spMk id="18" creationId="{F13C74B1-5B17-4795-BED0-7140497B445A}"/>
          </ac:spMkLst>
        </pc:spChg>
        <pc:spChg chg="add del">
          <ac:chgData name="Jane Baston" userId="S::j.baston@guild.bham.ac.uk::ec9ffa88-cd43-491e-aeac-2737ed2005b5" providerId="AD" clId="Web-{D16C024B-0EA3-2A95-A4B7-EF194A317E03}" dt="2024-01-05T13:35:11.384" v="145"/>
          <ac:spMkLst>
            <pc:docMk/>
            <pc:sldMk cId="1051442180" sldId="267"/>
            <ac:spMk id="20" creationId="{D4974D33-8DC5-464E-8C6D-BE58F0669C17}"/>
          </ac:spMkLst>
        </pc:spChg>
        <pc:picChg chg="add mod ord">
          <ac:chgData name="Jane Baston" userId="S::j.baston@guild.bham.ac.uk::ec9ffa88-cd43-491e-aeac-2737ed2005b5" providerId="AD" clId="Web-{D16C024B-0EA3-2A95-A4B7-EF194A317E03}" dt="2024-01-05T13:35:11.384" v="145"/>
          <ac:picMkLst>
            <pc:docMk/>
            <pc:sldMk cId="1051442180" sldId="267"/>
            <ac:picMk id="5" creationId="{2A435052-4BC2-DF23-4FBE-7088AF882194}"/>
          </ac:picMkLst>
        </pc:picChg>
        <pc:picChg chg="del">
          <ac:chgData name="Jane Baston" userId="S::j.baston@guild.bham.ac.uk::ec9ffa88-cd43-491e-aeac-2737ed2005b5" providerId="AD" clId="Web-{D16C024B-0EA3-2A95-A4B7-EF194A317E03}" dt="2024-01-05T13:31:47.159" v="99"/>
          <ac:picMkLst>
            <pc:docMk/>
            <pc:sldMk cId="1051442180" sldId="267"/>
            <ac:picMk id="2050" creationId="{00000000-0000-0000-0000-000000000000}"/>
          </ac:picMkLst>
        </pc:picChg>
      </pc:sldChg>
      <pc:sldChg chg="modSp">
        <pc:chgData name="Jane Baston" userId="S::j.baston@guild.bham.ac.uk::ec9ffa88-cd43-491e-aeac-2737ed2005b5" providerId="AD" clId="Web-{D16C024B-0EA3-2A95-A4B7-EF194A317E03}" dt="2024-01-05T13:45:20.513" v="292" actId="20577"/>
        <pc:sldMkLst>
          <pc:docMk/>
          <pc:sldMk cId="2791931509" sldId="268"/>
        </pc:sldMkLst>
        <pc:spChg chg="mod">
          <ac:chgData name="Jane Baston" userId="S::j.baston@guild.bham.ac.uk::ec9ffa88-cd43-491e-aeac-2737ed2005b5" providerId="AD" clId="Web-{D16C024B-0EA3-2A95-A4B7-EF194A317E03}" dt="2024-01-05T13:45:20.513" v="292" actId="20577"/>
          <ac:spMkLst>
            <pc:docMk/>
            <pc:sldMk cId="2791931509" sldId="268"/>
            <ac:spMk id="3" creationId="{00000000-0000-0000-0000-000000000000}"/>
          </ac:spMkLst>
        </pc:spChg>
      </pc:sldChg>
      <pc:sldChg chg="modSp">
        <pc:chgData name="Jane Baston" userId="S::j.baston@guild.bham.ac.uk::ec9ffa88-cd43-491e-aeac-2737ed2005b5" providerId="AD" clId="Web-{D16C024B-0EA3-2A95-A4B7-EF194A317E03}" dt="2024-01-05T13:53:36.215" v="344" actId="20577"/>
        <pc:sldMkLst>
          <pc:docMk/>
          <pc:sldMk cId="218368132" sldId="269"/>
        </pc:sldMkLst>
        <pc:spChg chg="mod">
          <ac:chgData name="Jane Baston" userId="S::j.baston@guild.bham.ac.uk::ec9ffa88-cd43-491e-aeac-2737ed2005b5" providerId="AD" clId="Web-{D16C024B-0EA3-2A95-A4B7-EF194A317E03}" dt="2024-01-05T13:53:36.215" v="344" actId="20577"/>
          <ac:spMkLst>
            <pc:docMk/>
            <pc:sldMk cId="218368132" sldId="269"/>
            <ac:spMk id="3" creationId="{00000000-0000-0000-0000-000000000000}"/>
          </ac:spMkLst>
        </pc:spChg>
      </pc:sldChg>
      <pc:sldChg chg="modSp">
        <pc:chgData name="Jane Baston" userId="S::j.baston@guild.bham.ac.uk::ec9ffa88-cd43-491e-aeac-2737ed2005b5" providerId="AD" clId="Web-{D16C024B-0EA3-2A95-A4B7-EF194A317E03}" dt="2024-01-05T13:57:57.176" v="408" actId="20577"/>
        <pc:sldMkLst>
          <pc:docMk/>
          <pc:sldMk cId="1961881174" sldId="270"/>
        </pc:sldMkLst>
        <pc:spChg chg="mod">
          <ac:chgData name="Jane Baston" userId="S::j.baston@guild.bham.ac.uk::ec9ffa88-cd43-491e-aeac-2737ed2005b5" providerId="AD" clId="Web-{D16C024B-0EA3-2A95-A4B7-EF194A317E03}" dt="2024-01-05T13:57:57.176" v="408" actId="20577"/>
          <ac:spMkLst>
            <pc:docMk/>
            <pc:sldMk cId="1961881174" sldId="270"/>
            <ac:spMk id="3" creationId="{00000000-0000-0000-0000-000000000000}"/>
          </ac:spMkLst>
        </pc:spChg>
      </pc:sldChg>
      <pc:sldChg chg="del">
        <pc:chgData name="Jane Baston" userId="S::j.baston@guild.bham.ac.uk::ec9ffa88-cd43-491e-aeac-2737ed2005b5" providerId="AD" clId="Web-{D16C024B-0EA3-2A95-A4B7-EF194A317E03}" dt="2024-01-05T14:04:49.595" v="500"/>
        <pc:sldMkLst>
          <pc:docMk/>
          <pc:sldMk cId="683393705" sldId="271"/>
        </pc:sldMkLst>
      </pc:sldChg>
      <pc:sldChg chg="modSp">
        <pc:chgData name="Jane Baston" userId="S::j.baston@guild.bham.ac.uk::ec9ffa88-cd43-491e-aeac-2737ed2005b5" providerId="AD" clId="Web-{D16C024B-0EA3-2A95-A4B7-EF194A317E03}" dt="2024-01-05T14:04:12.016" v="493" actId="20577"/>
        <pc:sldMkLst>
          <pc:docMk/>
          <pc:sldMk cId="1513480573" sldId="272"/>
        </pc:sldMkLst>
        <pc:spChg chg="mod">
          <ac:chgData name="Jane Baston" userId="S::j.baston@guild.bham.ac.uk::ec9ffa88-cd43-491e-aeac-2737ed2005b5" providerId="AD" clId="Web-{D16C024B-0EA3-2A95-A4B7-EF194A317E03}" dt="2024-01-05T14:04:12.016" v="493" actId="20577"/>
          <ac:spMkLst>
            <pc:docMk/>
            <pc:sldMk cId="1513480573" sldId="272"/>
            <ac:spMk id="3" creationId="{00000000-0000-0000-0000-000000000000}"/>
          </ac:spMkLst>
        </pc:spChg>
      </pc:sldChg>
      <pc:sldChg chg="modSp">
        <pc:chgData name="Jane Baston" userId="S::j.baston@guild.bham.ac.uk::ec9ffa88-cd43-491e-aeac-2737ed2005b5" providerId="AD" clId="Web-{D16C024B-0EA3-2A95-A4B7-EF194A317E03}" dt="2024-01-05T14:04:33.782" v="497" actId="20577"/>
        <pc:sldMkLst>
          <pc:docMk/>
          <pc:sldMk cId="3077078445" sldId="274"/>
        </pc:sldMkLst>
        <pc:spChg chg="mod">
          <ac:chgData name="Jane Baston" userId="S::j.baston@guild.bham.ac.uk::ec9ffa88-cd43-491e-aeac-2737ed2005b5" providerId="AD" clId="Web-{D16C024B-0EA3-2A95-A4B7-EF194A317E03}" dt="2024-01-05T14:04:33.782" v="497" actId="20577"/>
          <ac:spMkLst>
            <pc:docMk/>
            <pc:sldMk cId="3077078445" sldId="274"/>
            <ac:spMk id="3" creationId="{00000000-0000-0000-0000-000000000000}"/>
          </ac:spMkLst>
        </pc:spChg>
      </pc:sldChg>
      <pc:sldChg chg="modSp del">
        <pc:chgData name="Jane Baston" userId="S::j.baston@guild.bham.ac.uk::ec9ffa88-cd43-491e-aeac-2737ed2005b5" providerId="AD" clId="Web-{D16C024B-0EA3-2A95-A4B7-EF194A317E03}" dt="2024-01-05T13:58:11.677" v="409"/>
        <pc:sldMkLst>
          <pc:docMk/>
          <pc:sldMk cId="1131822558" sldId="275"/>
        </pc:sldMkLst>
        <pc:spChg chg="mod">
          <ac:chgData name="Jane Baston" userId="S::j.baston@guild.bham.ac.uk::ec9ffa88-cd43-491e-aeac-2737ed2005b5" providerId="AD" clId="Web-{D16C024B-0EA3-2A95-A4B7-EF194A317E03}" dt="2024-01-05T10:49:47.301" v="36" actId="20577"/>
          <ac:spMkLst>
            <pc:docMk/>
            <pc:sldMk cId="1131822558" sldId="275"/>
            <ac:spMk id="2" creationId="{00000000-0000-0000-0000-000000000000}"/>
          </ac:spMkLst>
        </pc:spChg>
      </pc:sldChg>
      <pc:sldChg chg="modSp">
        <pc:chgData name="Jane Baston" userId="S::j.baston@guild.bham.ac.uk::ec9ffa88-cd43-491e-aeac-2737ed2005b5" providerId="AD" clId="Web-{D16C024B-0EA3-2A95-A4B7-EF194A317E03}" dt="2024-01-05T13:59:06.257" v="438" actId="20577"/>
        <pc:sldMkLst>
          <pc:docMk/>
          <pc:sldMk cId="2487308953" sldId="276"/>
        </pc:sldMkLst>
        <pc:spChg chg="mod">
          <ac:chgData name="Jane Baston" userId="S::j.baston@guild.bham.ac.uk::ec9ffa88-cd43-491e-aeac-2737ed2005b5" providerId="AD" clId="Web-{D16C024B-0EA3-2A95-A4B7-EF194A317E03}" dt="2024-01-05T13:59:06.257" v="438" actId="20577"/>
          <ac:spMkLst>
            <pc:docMk/>
            <pc:sldMk cId="2487308953" sldId="276"/>
            <ac:spMk id="3" creationId="{00000000-0000-0000-0000-000000000000}"/>
          </ac:spMkLst>
        </pc:spChg>
      </pc:sldChg>
      <pc:sldChg chg="addSp modSp">
        <pc:chgData name="Jane Baston" userId="S::j.baston@guild.bham.ac.uk::ec9ffa88-cd43-491e-aeac-2737ed2005b5" providerId="AD" clId="Web-{D16C024B-0EA3-2A95-A4B7-EF194A317E03}" dt="2024-01-05T13:55:23.516" v="359" actId="1076"/>
        <pc:sldMkLst>
          <pc:docMk/>
          <pc:sldMk cId="10845580" sldId="279"/>
        </pc:sldMkLst>
        <pc:spChg chg="mod">
          <ac:chgData name="Jane Baston" userId="S::j.baston@guild.bham.ac.uk::ec9ffa88-cd43-491e-aeac-2737ed2005b5" providerId="AD" clId="Web-{D16C024B-0EA3-2A95-A4B7-EF194A317E03}" dt="2024-01-05T11:44:58.784" v="39" actId="20577"/>
          <ac:spMkLst>
            <pc:docMk/>
            <pc:sldMk cId="10845580" sldId="279"/>
            <ac:spMk id="3" creationId="{00000000-0000-0000-0000-000000000000}"/>
          </ac:spMkLst>
        </pc:spChg>
        <pc:picChg chg="add mod">
          <ac:chgData name="Jane Baston" userId="S::j.baston@guild.bham.ac.uk::ec9ffa88-cd43-491e-aeac-2737ed2005b5" providerId="AD" clId="Web-{D16C024B-0EA3-2A95-A4B7-EF194A317E03}" dt="2024-01-05T13:55:23.516" v="359" actId="1076"/>
          <ac:picMkLst>
            <pc:docMk/>
            <pc:sldMk cId="10845580" sldId="279"/>
            <ac:picMk id="5" creationId="{016B4C5E-5A06-E8FC-56B1-3C6C5D8F2A62}"/>
          </ac:picMkLst>
        </pc:picChg>
      </pc:sldChg>
      <pc:sldChg chg="modSp">
        <pc:chgData name="Jane Baston" userId="S::j.baston@guild.bham.ac.uk::ec9ffa88-cd43-491e-aeac-2737ed2005b5" providerId="AD" clId="Web-{D16C024B-0EA3-2A95-A4B7-EF194A317E03}" dt="2024-01-05T14:04:41.111" v="499" actId="20577"/>
        <pc:sldMkLst>
          <pc:docMk/>
          <pc:sldMk cId="1878936998" sldId="280"/>
        </pc:sldMkLst>
        <pc:spChg chg="mod">
          <ac:chgData name="Jane Baston" userId="S::j.baston@guild.bham.ac.uk::ec9ffa88-cd43-491e-aeac-2737ed2005b5" providerId="AD" clId="Web-{D16C024B-0EA3-2A95-A4B7-EF194A317E03}" dt="2024-01-05T14:04:41.111" v="499" actId="20577"/>
          <ac:spMkLst>
            <pc:docMk/>
            <pc:sldMk cId="1878936998" sldId="280"/>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1"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1/5/2024</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mailto:elections@guild.bham.ac.uk" TargetMode="External"/><Relationship Id="rId2" Type="http://schemas.openxmlformats.org/officeDocument/2006/relationships/hyperlink" Target="https://www.guildofstudents.com/representation/submissionform/"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mailto:campaigns@guild.bham.ac.uk" TargetMode="External"/><Relationship Id="rId2" Type="http://schemas.openxmlformats.org/officeDocument/2006/relationships/hyperlink" Target="https://www.guildofstudents.com/representation/committeehub/"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uildofstudents.com/representation/scrutinypanel/"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mailto:studentvoice@guild.bham.ac.uk" TargetMode="External"/><Relationship Id="rId2" Type="http://schemas.openxmlformats.org/officeDocument/2006/relationships/hyperlink" Target="https://www.thestudentsurvey.com/"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elections@guild.bham.ac.uk"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mailto:studentreps@guild.bham.ac.uk" TargetMode="External"/><Relationship Id="rId2" Type="http://schemas.openxmlformats.org/officeDocument/2006/relationships/hyperlink" Target="https://www.guildofstudents.com/representation/academicinterests/"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uildofstudents.com/blackvoices/"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hyperlink" Target="mailto:fto@guild.bham.ac.uk" TargetMode="External"/><Relationship Id="rId5" Type="http://schemas.openxmlformats.org/officeDocument/2006/relationships/image" Target="../media/image11.jpg"/><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elections@guild.bham.ac.u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guildofstudents.com/eventsandtickets/fabnfresh/" TargetMode="External"/><Relationship Id="rId13" Type="http://schemas.openxmlformats.org/officeDocument/2006/relationships/image" Target="../media/image4.png"/><Relationship Id="rId3" Type="http://schemas.openxmlformats.org/officeDocument/2006/relationships/hyperlink" Target="https://www.guildofstudents.com/studentreps/whatrepsdo/" TargetMode="External"/><Relationship Id="rId7" Type="http://schemas.openxmlformats.org/officeDocument/2006/relationships/hyperlink" Target="https://www.guildofstudents.com/value/joesbar/" TargetMode="External"/><Relationship Id="rId12" Type="http://schemas.openxmlformats.org/officeDocument/2006/relationships/hyperlink" Target="https://www.guildofstudents.com/employability/" TargetMode="External"/><Relationship Id="rId2" Type="http://schemas.openxmlformats.org/officeDocument/2006/relationships/hyperlink" Target="https://www.guildofstudents.com/representation/howitworks/" TargetMode="External"/><Relationship Id="rId1" Type="http://schemas.openxmlformats.org/officeDocument/2006/relationships/slideLayout" Target="../slideLayouts/slideLayout1.xml"/><Relationship Id="rId6" Type="http://schemas.openxmlformats.org/officeDocument/2006/relationships/hyperlink" Target="https://www.guildofstudents.com/studentgroups/" TargetMode="External"/><Relationship Id="rId11" Type="http://schemas.openxmlformats.org/officeDocument/2006/relationships/hyperlink" Target="https://www.guildofstudents.com/studentstaff/" TargetMode="External"/><Relationship Id="rId5" Type="http://schemas.openxmlformats.org/officeDocument/2006/relationships/hyperlink" Target="https://www.guildofstudents.com/support/guildadvice/" TargetMode="External"/><Relationship Id="rId10" Type="http://schemas.openxmlformats.org/officeDocument/2006/relationships/hyperlink" Target="https://www.guildofstudents.com/support/community-wardens/" TargetMode="External"/><Relationship Id="rId4" Type="http://schemas.openxmlformats.org/officeDocument/2006/relationships/hyperlink" Target="https://www.guildofstudents.com/representation/campaigns/" TargetMode="External"/><Relationship Id="rId9" Type="http://schemas.openxmlformats.org/officeDocument/2006/relationships/hyperlink" Target="https://www.guildofstudents.com/support/studentmentor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guildofstudents.com/pageassets/about/strategicplan/Strategic-Plan-Document-Final.pdf" TargetMode="External"/><Relationship Id="rId2" Type="http://schemas.openxmlformats.org/officeDocument/2006/relationships/slideLayout" Target="../slideLayouts/slideLayout1.xml"/><Relationship Id="rId1" Type="http://schemas.openxmlformats.org/officeDocument/2006/relationships/video" Target="https://www.youtube.com/embed/iTnyPIezMcI?feature=oembed" TargetMode="Externa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www.nus.org.uk/" TargetMode="External"/><Relationship Id="rId2" Type="http://schemas.openxmlformats.org/officeDocument/2006/relationships/image" Target="../media/image6.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www.nus.org.uk/campaign-hub"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guildofstudents.com/representation/howitworks/"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s://www.guildofstudents.com/officerteam/" TargetMode="External"/><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sp>
        <p:nvSpPr>
          <p:cNvPr id="7" name="Right Triangle 6"/>
          <p:cNvSpPr/>
          <p:nvPr/>
        </p:nvSpPr>
        <p:spPr>
          <a:xfrm rot="16200000">
            <a:off x="6041073" y="3755073"/>
            <a:ext cx="3102293" cy="3102293"/>
          </a:xfrm>
          <a:prstGeom prst="rtTriangle">
            <a:avLst/>
          </a:prstGeom>
          <a:solidFill>
            <a:srgbClr val="221C35">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4" name="Right Triangle 3"/>
          <p:cNvSpPr/>
          <p:nvPr/>
        </p:nvSpPr>
        <p:spPr>
          <a:xfrm rot="5400000">
            <a:off x="0" y="0"/>
            <a:ext cx="3102293" cy="3102293"/>
          </a:xfrm>
          <a:prstGeom prst="rtTriangle">
            <a:avLst/>
          </a:prstGeom>
          <a:solidFill>
            <a:srgbClr val="221C35">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147274" y="5478667"/>
            <a:ext cx="7126737" cy="899636"/>
          </a:xfrm>
        </p:spPr>
        <p:txBody>
          <a:bodyPr>
            <a:normAutofit fontScale="90000"/>
          </a:bodyPr>
          <a:lstStyle/>
          <a:p>
            <a:pPr algn="l"/>
            <a:r>
              <a:rPr lang="en-GB" altLang="en-US" sz="5400" b="1" dirty="0">
                <a:solidFill>
                  <a:schemeClr val="bg1"/>
                </a:solidFill>
                <a:latin typeface="Arial" panose="020B0604020202020204" pitchFamily="34" charset="0"/>
                <a:cs typeface="Arial" panose="020B0604020202020204" pitchFamily="34" charset="0"/>
              </a:rPr>
              <a:t>Useful Information About The Guild For Your Written Statement &amp; Campaign</a:t>
            </a:r>
          </a:p>
        </p:txBody>
      </p:sp>
      <p:sp>
        <p:nvSpPr>
          <p:cNvPr id="3" name="Subtitle 2"/>
          <p:cNvSpPr>
            <a:spLocks noGrp="1"/>
          </p:cNvSpPr>
          <p:nvPr>
            <p:ph type="subTitle" idx="1"/>
          </p:nvPr>
        </p:nvSpPr>
        <p:spPr>
          <a:xfrm>
            <a:off x="163751" y="6378302"/>
            <a:ext cx="5877322" cy="368039"/>
          </a:xfrm>
        </p:spPr>
        <p:txBody>
          <a:bodyPr vert="horz" lIns="91440" tIns="45720" rIns="91440" bIns="45720" rtlCol="0" anchor="t">
            <a:normAutofit lnSpcReduction="10000"/>
          </a:bodyPr>
          <a:lstStyle/>
          <a:p>
            <a:pPr algn="l"/>
            <a:r>
              <a:rPr lang="en-GB" altLang="en-US" sz="2100" dirty="0">
                <a:solidFill>
                  <a:schemeClr val="bg1"/>
                </a:solidFill>
                <a:latin typeface="Arial"/>
                <a:cs typeface="Arial"/>
              </a:rPr>
              <a:t>Officer Elections 2024</a:t>
            </a:r>
            <a:endParaRPr lang="en-GB" altLang="en-US" sz="2100" dirty="0">
              <a:solidFill>
                <a:schemeClr val="bg1"/>
              </a:solidFill>
              <a:latin typeface="Arial" panose="020B0604020202020204" pitchFamily="34" charset="0"/>
              <a:cs typeface="Arial" panose="020B0604020202020204" pitchFamily="34" charset="0"/>
            </a:endParaRPr>
          </a:p>
        </p:txBody>
      </p:sp>
      <p:pic>
        <p:nvPicPr>
          <p:cNvPr id="5" name="Picture 4" descr="YVOL WHITE"/>
          <p:cNvPicPr>
            <a:picLocks noChangeAspect="1"/>
          </p:cNvPicPr>
          <p:nvPr/>
        </p:nvPicPr>
        <p:blipFill>
          <a:blip r:embed="rId3"/>
          <a:stretch>
            <a:fillRect/>
          </a:stretch>
        </p:blipFill>
        <p:spPr>
          <a:xfrm>
            <a:off x="7044055" y="6000115"/>
            <a:ext cx="1797050" cy="626110"/>
          </a:xfrm>
          <a:prstGeom prst="rect">
            <a:avLst/>
          </a:prstGeom>
        </p:spPr>
      </p:pic>
      <p:pic>
        <p:nvPicPr>
          <p:cNvPr id="6" name="Picture 5" descr="GOS LOGO WHITE PNG"/>
          <p:cNvPicPr>
            <a:picLocks noChangeAspect="1"/>
          </p:cNvPicPr>
          <p:nvPr/>
        </p:nvPicPr>
        <p:blipFill>
          <a:blip r:embed="rId4"/>
          <a:stretch>
            <a:fillRect/>
          </a:stretch>
        </p:blipFill>
        <p:spPr>
          <a:xfrm>
            <a:off x="195685" y="172995"/>
            <a:ext cx="1937916" cy="54742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401" y="912910"/>
            <a:ext cx="8657332" cy="899636"/>
          </a:xfrm>
        </p:spPr>
        <p:txBody>
          <a:bodyPr>
            <a:noAutofit/>
          </a:bodyPr>
          <a:lstStyle/>
          <a:p>
            <a:pPr algn="l"/>
            <a:r>
              <a:rPr lang="en-GB" altLang="en-US" sz="4000" b="1" dirty="0">
                <a:solidFill>
                  <a:srgbClr val="221C35"/>
                </a:solidFill>
                <a:latin typeface="Arial" panose="020B0604020202020204" pitchFamily="34" charset="0"/>
                <a:cs typeface="Arial" panose="020B0604020202020204" pitchFamily="34" charset="0"/>
              </a:rPr>
              <a:t>Student Idea &amp; Policy Submissions</a:t>
            </a:r>
          </a:p>
        </p:txBody>
      </p:sp>
      <p:sp>
        <p:nvSpPr>
          <p:cNvPr id="3" name="Subtitle 2"/>
          <p:cNvSpPr>
            <a:spLocks noGrp="1"/>
          </p:cNvSpPr>
          <p:nvPr>
            <p:ph type="subTitle" idx="1"/>
          </p:nvPr>
        </p:nvSpPr>
        <p:spPr>
          <a:xfrm>
            <a:off x="700401" y="1944129"/>
            <a:ext cx="7965804" cy="3880022"/>
          </a:xfrm>
        </p:spPr>
        <p:txBody>
          <a:bodyPr vert="horz" lIns="91440" tIns="45720" rIns="91440" bIns="45720" rtlCol="0" anchor="t">
            <a:noAutofit/>
          </a:bodyPr>
          <a:lstStyle/>
          <a:p>
            <a:pPr algn="l"/>
            <a:r>
              <a:rPr lang="en-GB" altLang="en-US" sz="1200" b="1" dirty="0">
                <a:solidFill>
                  <a:srgbClr val="221C35"/>
                </a:solidFill>
                <a:latin typeface="Arial" panose="020B0604020202020204" pitchFamily="34" charset="0"/>
                <a:cs typeface="Arial" panose="020B0604020202020204" pitchFamily="34" charset="0"/>
                <a:hlinkClick r:id="rId2"/>
              </a:rPr>
              <a:t>At the Guild, students are able to submit ideas and policy proposals for things they would like to see change in the Guild, University and local community, on the Guild of Students website.</a:t>
            </a:r>
            <a:endParaRPr lang="en-GB" altLang="en-US" sz="1200" b="1" dirty="0">
              <a:solidFill>
                <a:srgbClr val="221C35"/>
              </a:solidFill>
              <a:latin typeface="Arial" panose="020B0604020202020204" pitchFamily="34" charset="0"/>
              <a:cs typeface="Arial" panose="020B0604020202020204" pitchFamily="34" charset="0"/>
            </a:endParaRPr>
          </a:p>
          <a:p>
            <a:pPr algn="l"/>
            <a:endParaRPr lang="en-GB" altLang="en-US" sz="1200" b="1" dirty="0">
              <a:solidFill>
                <a:srgbClr val="221C35"/>
              </a:solidFill>
              <a:latin typeface="Arial" panose="020B0604020202020204" pitchFamily="34" charset="0"/>
              <a:cs typeface="Arial" panose="020B0604020202020204" pitchFamily="34" charset="0"/>
            </a:endParaRPr>
          </a:p>
          <a:p>
            <a:pPr algn="l"/>
            <a:r>
              <a:rPr lang="en-GB" altLang="en-US" sz="1200" dirty="0">
                <a:solidFill>
                  <a:srgbClr val="221C35"/>
                </a:solidFill>
                <a:latin typeface="Arial"/>
                <a:cs typeface="Arial"/>
              </a:rPr>
              <a:t>These ideas and policy proposals may be allocated to the Officers/Staff or to the Student Demonstration of Interest.</a:t>
            </a:r>
          </a:p>
          <a:p>
            <a:pPr algn="l"/>
            <a:endParaRPr lang="en-GB" altLang="en-US" sz="1200" dirty="0">
              <a:solidFill>
                <a:srgbClr val="221C35"/>
              </a:solidFill>
              <a:latin typeface="Arial" panose="020B0604020202020204" pitchFamily="34" charset="0"/>
              <a:cs typeface="Arial" panose="020B0604020202020204" pitchFamily="34" charset="0"/>
            </a:endParaRPr>
          </a:p>
          <a:p>
            <a:pPr algn="l"/>
            <a:r>
              <a:rPr lang="en-GB" altLang="en-US" sz="1200" dirty="0">
                <a:solidFill>
                  <a:srgbClr val="221C35"/>
                </a:solidFill>
                <a:latin typeface="Arial" panose="020B0604020202020204" pitchFamily="34" charset="0"/>
                <a:cs typeface="Arial" panose="020B0604020202020204" pitchFamily="34" charset="0"/>
              </a:rPr>
              <a:t>Ideas and policy proposals that have been submitted in the past year have included:</a:t>
            </a:r>
          </a:p>
          <a:p>
            <a:pPr marL="171450" indent="-171450" algn="l">
              <a:buChar char="•"/>
            </a:pPr>
            <a:r>
              <a:rPr lang="en-GB" altLang="en-US" sz="1200" dirty="0">
                <a:solidFill>
                  <a:srgbClr val="221C35"/>
                </a:solidFill>
                <a:latin typeface="Arial"/>
                <a:cs typeface="Arial"/>
              </a:rPr>
              <a:t>Introducing reusable containers in Joe's Bar.</a:t>
            </a:r>
          </a:p>
          <a:p>
            <a:pPr marL="171450" indent="-171450" algn="l">
              <a:buChar char="•"/>
            </a:pPr>
            <a:r>
              <a:rPr lang="en-GB" altLang="en-US" sz="1200" dirty="0">
                <a:solidFill>
                  <a:srgbClr val="221C35"/>
                </a:solidFill>
                <a:latin typeface="Arial"/>
                <a:cs typeface="Arial"/>
              </a:rPr>
              <a:t>The Guild should introduce more accessible gender-neutral toilets.</a:t>
            </a:r>
          </a:p>
          <a:p>
            <a:pPr marL="171450" indent="-171450" algn="l">
              <a:buChar char="•"/>
            </a:pPr>
            <a:r>
              <a:rPr lang="en-GB" altLang="en-US" sz="1200" dirty="0">
                <a:solidFill>
                  <a:srgbClr val="221C35"/>
                </a:solidFill>
                <a:latin typeface="Arial"/>
                <a:cs typeface="Arial"/>
              </a:rPr>
              <a:t>Updated </a:t>
            </a:r>
            <a:r>
              <a:rPr lang="en-GB" altLang="en-US" sz="1200" dirty="0" err="1">
                <a:solidFill>
                  <a:srgbClr val="221C35"/>
                </a:solidFill>
                <a:latin typeface="Arial"/>
                <a:cs typeface="Arial"/>
              </a:rPr>
              <a:t>Islamaphobia</a:t>
            </a:r>
            <a:r>
              <a:rPr lang="en-GB" altLang="en-US" sz="1200" dirty="0">
                <a:solidFill>
                  <a:srgbClr val="221C35"/>
                </a:solidFill>
                <a:latin typeface="Arial"/>
                <a:cs typeface="Arial"/>
              </a:rPr>
              <a:t> Definition.</a:t>
            </a:r>
          </a:p>
          <a:p>
            <a:pPr marL="171450" indent="-171450" algn="l">
              <a:buChar char="•"/>
            </a:pPr>
            <a:r>
              <a:rPr lang="en-GB" altLang="en-US" sz="1200" dirty="0">
                <a:solidFill>
                  <a:srgbClr val="221C35"/>
                </a:solidFill>
                <a:latin typeface="Arial"/>
                <a:cs typeface="Arial"/>
              </a:rPr>
              <a:t>The Guild Should Offer Low-Budget Cooking Classes.</a:t>
            </a:r>
          </a:p>
          <a:p>
            <a:pPr marL="171450" indent="-171450" algn="l">
              <a:buChar char="•"/>
            </a:pPr>
            <a:r>
              <a:rPr lang="en-GB" altLang="en-US" sz="1200" dirty="0">
                <a:solidFill>
                  <a:srgbClr val="221C35"/>
                </a:solidFill>
                <a:latin typeface="Arial"/>
                <a:cs typeface="Arial"/>
              </a:rPr>
              <a:t>The Guild Should Support the University and College Union Postgraduate Research Manifesto to Recognise Postgraduate Researchers as Staff.</a:t>
            </a:r>
          </a:p>
          <a:p>
            <a:pPr algn="l"/>
            <a:endParaRPr lang="en-GB" altLang="en-US" sz="1200" dirty="0">
              <a:solidFill>
                <a:srgbClr val="221C35"/>
              </a:solidFill>
              <a:latin typeface="Arial" panose="020B0604020202020204" pitchFamily="34" charset="0"/>
              <a:cs typeface="Arial" panose="020B0604020202020204" pitchFamily="34" charset="0"/>
            </a:endParaRPr>
          </a:p>
          <a:p>
            <a:pPr algn="l"/>
            <a:r>
              <a:rPr lang="en-GB" altLang="en-US" sz="1200" dirty="0">
                <a:solidFill>
                  <a:srgbClr val="221C35"/>
                </a:solidFill>
                <a:latin typeface="Arial" panose="020B0604020202020204" pitchFamily="34" charset="0"/>
                <a:cs typeface="Arial" panose="020B0604020202020204" pitchFamily="34" charset="0"/>
              </a:rPr>
              <a:t>For a full list of submitted ideas and policy, in addition to progress that has been made on them, please email </a:t>
            </a:r>
            <a:r>
              <a:rPr lang="en-GB" altLang="en-US" sz="1200" dirty="0">
                <a:solidFill>
                  <a:srgbClr val="221C35"/>
                </a:solidFill>
                <a:latin typeface="Arial" panose="020B0604020202020204" pitchFamily="34" charset="0"/>
                <a:cs typeface="Arial" panose="020B0604020202020204" pitchFamily="34" charset="0"/>
                <a:hlinkClick r:id="rId3"/>
              </a:rPr>
              <a:t>elections@guild.bham.ac.uk</a:t>
            </a:r>
            <a:r>
              <a:rPr lang="en-GB" altLang="en-US" sz="1200" dirty="0">
                <a:solidFill>
                  <a:srgbClr val="221C35"/>
                </a:solidFill>
                <a:latin typeface="Arial" panose="020B0604020202020204" pitchFamily="34" charset="0"/>
                <a:cs typeface="Arial" panose="020B0604020202020204" pitchFamily="34" charset="0"/>
              </a:rPr>
              <a:t> </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218368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681364" y="632319"/>
            <a:ext cx="8212489" cy="899636"/>
          </a:xfrm>
        </p:spPr>
        <p:txBody>
          <a:bodyPr>
            <a:noAutofit/>
          </a:bodyPr>
          <a:lstStyle/>
          <a:p>
            <a:pPr algn="l"/>
            <a:r>
              <a:rPr lang="en-GB" altLang="en-US" sz="4000" b="1" dirty="0">
                <a:solidFill>
                  <a:srgbClr val="221C35"/>
                </a:solidFill>
                <a:latin typeface="Arial" panose="020B0604020202020204" pitchFamily="34" charset="0"/>
                <a:cs typeface="Arial" panose="020B0604020202020204" pitchFamily="34" charset="0"/>
              </a:rPr>
              <a:t>Student Campaign Submissions</a:t>
            </a:r>
          </a:p>
        </p:txBody>
      </p:sp>
      <p:sp>
        <p:nvSpPr>
          <p:cNvPr id="3" name="Subtitle 2"/>
          <p:cNvSpPr>
            <a:spLocks noGrp="1"/>
          </p:cNvSpPr>
          <p:nvPr>
            <p:ph type="subTitle" idx="1"/>
          </p:nvPr>
        </p:nvSpPr>
        <p:spPr>
          <a:xfrm>
            <a:off x="681364" y="1738184"/>
            <a:ext cx="8141360" cy="4324865"/>
          </a:xfrm>
        </p:spPr>
        <p:txBody>
          <a:bodyPr vert="horz" lIns="91440" tIns="45720" rIns="91440" bIns="45720" rtlCol="0" anchor="t">
            <a:normAutofit/>
          </a:bodyPr>
          <a:lstStyle/>
          <a:p>
            <a:pPr algn="l"/>
            <a:r>
              <a:rPr lang="en-GB" altLang="en-US" sz="1400" dirty="0">
                <a:solidFill>
                  <a:srgbClr val="221C35"/>
                </a:solidFill>
                <a:latin typeface="Arial"/>
                <a:cs typeface="Arial"/>
              </a:rPr>
              <a:t>The Guild provides advice and support to those who want to run campaigns, as well as funding support for campaign activity! </a:t>
            </a:r>
            <a:endParaRPr lang="en-US" sz="1400" dirty="0"/>
          </a:p>
          <a:p>
            <a:pPr algn="l"/>
            <a:endParaRPr lang="en-GB" altLang="en-US" sz="1400" b="1"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a:cs typeface="Arial"/>
              </a:rPr>
              <a:t>Funding for campaign ideas related to welfare, liberation, equality and diversity and wellbeing are approved by </a:t>
            </a:r>
            <a:r>
              <a:rPr lang="en-GB" altLang="en-US" sz="1400" dirty="0">
                <a:solidFill>
                  <a:srgbClr val="221C35"/>
                </a:solidFill>
                <a:latin typeface="Arial"/>
                <a:cs typeface="Arial"/>
                <a:hlinkClick r:id="rId2"/>
              </a:rPr>
              <a:t>the Guild’s Welfare &amp; Liberation Committee</a:t>
            </a:r>
            <a:r>
              <a:rPr lang="en-GB" altLang="en-US" sz="1400" dirty="0">
                <a:solidFill>
                  <a:srgbClr val="221C35"/>
                </a:solidFill>
                <a:latin typeface="Arial"/>
                <a:cs typeface="Arial"/>
              </a:rPr>
              <a:t>. </a:t>
            </a:r>
            <a:endParaRPr lang="en-GB" altLang="en-US" sz="1400" dirty="0">
              <a:solidFill>
                <a:srgbClr val="221C35"/>
              </a:solidFill>
              <a:latin typeface="Arial" panose="020B0604020202020204" pitchFamily="34" charset="0"/>
              <a:cs typeface="Arial" panose="020B0604020202020204" pitchFamily="34" charset="0"/>
            </a:endParaRP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a:solidFill>
                  <a:srgbClr val="221C35"/>
                </a:solidFill>
                <a:latin typeface="Arial"/>
                <a:cs typeface="Arial"/>
              </a:rPr>
              <a:t>Previous campaign ideas that have been submitted have included:</a:t>
            </a:r>
          </a:p>
          <a:p>
            <a:pPr algn="l"/>
            <a:r>
              <a:rPr lang="en-GB" altLang="en-US" sz="1400" dirty="0">
                <a:solidFill>
                  <a:srgbClr val="221C35"/>
                </a:solidFill>
                <a:latin typeface="Arial" panose="020B0604020202020204" pitchFamily="34" charset="0"/>
                <a:cs typeface="Arial" panose="020B0604020202020204" pitchFamily="34" charset="0"/>
              </a:rPr>
              <a:t>• Evening of Elegance 2021 Campaign</a:t>
            </a:r>
          </a:p>
          <a:p>
            <a:pPr algn="l"/>
            <a:r>
              <a:rPr lang="en-GB" altLang="en-US" sz="1400" dirty="0">
                <a:solidFill>
                  <a:srgbClr val="221C35"/>
                </a:solidFill>
                <a:latin typeface="Arial" panose="020B0604020202020204" pitchFamily="34" charset="0"/>
                <a:cs typeface="Arial" panose="020B0604020202020204" pitchFamily="34" charset="0"/>
              </a:rPr>
              <a:t>• Raising awareness of sustainable fashion</a:t>
            </a:r>
          </a:p>
          <a:p>
            <a:pPr algn="l"/>
            <a:r>
              <a:rPr lang="en-GB" altLang="en-US" sz="1400" dirty="0">
                <a:solidFill>
                  <a:srgbClr val="221C35"/>
                </a:solidFill>
                <a:latin typeface="Arial" panose="020B0604020202020204" pitchFamily="34" charset="0"/>
                <a:cs typeface="Arial" panose="020B0604020202020204" pitchFamily="34" charset="0"/>
              </a:rPr>
              <a:t>• Guild to Endorse the UoB Amnesty International Society’s Campaign to Stop “Killer Robots”</a:t>
            </a:r>
          </a:p>
          <a:p>
            <a:pPr algn="l"/>
            <a:r>
              <a:rPr lang="en-GB" altLang="en-US" sz="1400" dirty="0">
                <a:solidFill>
                  <a:srgbClr val="221C35"/>
                </a:solidFill>
                <a:latin typeface="Arial" panose="020B0604020202020204" pitchFamily="34" charset="0"/>
                <a:cs typeface="Arial" panose="020B0604020202020204" pitchFamily="34" charset="0"/>
              </a:rPr>
              <a:t>• University-Wide Campaign for the Climate &amp; Ecological Emergency Bill (CEE Bill)</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For information about campaigns, please email </a:t>
            </a:r>
            <a:r>
              <a:rPr lang="en-GB" altLang="en-US" sz="1400" dirty="0">
                <a:solidFill>
                  <a:srgbClr val="221C35"/>
                </a:solidFill>
                <a:latin typeface="Arial" panose="020B0604020202020204" pitchFamily="34" charset="0"/>
                <a:cs typeface="Arial" panose="020B0604020202020204" pitchFamily="34" charset="0"/>
                <a:hlinkClick r:id="rId3"/>
              </a:rPr>
              <a:t>campaigns@guild.bham.ac.uk</a:t>
            </a:r>
            <a:r>
              <a:rPr lang="en-GB" altLang="en-US" sz="1400" dirty="0">
                <a:solidFill>
                  <a:srgbClr val="221C35"/>
                </a:solidFill>
                <a:latin typeface="Arial" panose="020B0604020202020204" pitchFamily="34" charset="0"/>
                <a:cs typeface="Arial" panose="020B0604020202020204" pitchFamily="34" charset="0"/>
              </a:rPr>
              <a:t> </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1961881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852" y="976818"/>
            <a:ext cx="7865481" cy="899636"/>
          </a:xfrm>
        </p:spPr>
        <p:txBody>
          <a:bodyPr>
            <a:noAutofit/>
          </a:bodyPr>
          <a:lstStyle/>
          <a:p>
            <a:pPr algn="l"/>
            <a:r>
              <a:rPr lang="en-GB" altLang="en-US" sz="4000" b="1" dirty="0">
                <a:solidFill>
                  <a:srgbClr val="221C35"/>
                </a:solidFill>
                <a:latin typeface="Arial" panose="020B0604020202020204" pitchFamily="34" charset="0"/>
                <a:cs typeface="Arial" panose="020B0604020202020204" pitchFamily="34" charset="0"/>
              </a:rPr>
              <a:t>Scrutiny Panel Minutes &amp; Officer Reports</a:t>
            </a:r>
          </a:p>
        </p:txBody>
      </p:sp>
      <p:sp>
        <p:nvSpPr>
          <p:cNvPr id="3" name="Subtitle 2"/>
          <p:cNvSpPr>
            <a:spLocks noGrp="1"/>
          </p:cNvSpPr>
          <p:nvPr>
            <p:ph type="subTitle" idx="1"/>
          </p:nvPr>
        </p:nvSpPr>
        <p:spPr>
          <a:xfrm>
            <a:off x="700852" y="2004109"/>
            <a:ext cx="7735146" cy="4186595"/>
          </a:xfrm>
        </p:spPr>
        <p:txBody>
          <a:bodyPr vert="horz" lIns="91440" tIns="45720" rIns="91440" bIns="45720" rtlCol="0" anchor="t">
            <a:normAutofit/>
          </a:bodyPr>
          <a:lstStyle/>
          <a:p>
            <a:pPr algn="l"/>
            <a:r>
              <a:rPr lang="en-GB" altLang="en-US" sz="1400" dirty="0">
                <a:solidFill>
                  <a:srgbClr val="221C35"/>
                </a:solidFill>
                <a:latin typeface="Arial"/>
                <a:cs typeface="Arial"/>
              </a:rPr>
              <a:t>The Scrutiny Panel consists of 5 recruited </a:t>
            </a:r>
            <a:r>
              <a:rPr lang="en-GB" altLang="en-US" sz="1400" dirty="0" err="1">
                <a:solidFill>
                  <a:srgbClr val="221C35"/>
                </a:solidFill>
                <a:latin typeface="Arial"/>
                <a:cs typeface="Arial"/>
              </a:rPr>
              <a:t>UoB</a:t>
            </a:r>
            <a:r>
              <a:rPr lang="en-GB" altLang="en-US" sz="1400" dirty="0">
                <a:solidFill>
                  <a:srgbClr val="221C35"/>
                </a:solidFill>
                <a:latin typeface="Arial"/>
                <a:cs typeface="Arial"/>
              </a:rPr>
              <a:t> students.</a:t>
            </a:r>
            <a:endParaRPr lang="en-GB" altLang="en-US" sz="1400" dirty="0">
              <a:solidFill>
                <a:srgbClr val="221C35"/>
              </a:solidFill>
              <a:latin typeface="Arial" panose="020B0604020202020204" pitchFamily="34" charset="0"/>
              <a:cs typeface="Arial" panose="020B0604020202020204" pitchFamily="34" charset="0"/>
            </a:endParaRP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a:cs typeface="Arial"/>
              </a:rPr>
              <a:t>The Panel scrutinizes the work of your Officer Team. They ask them questions based on reports that the Officer Team write, to ensure that they are making progress on their written statements (manifestos), ideas and policy, and any other work that is in their remit.</a:t>
            </a:r>
            <a:endParaRPr lang="en-GB" altLang="en-US" sz="1400" dirty="0">
              <a:solidFill>
                <a:srgbClr val="221C35"/>
              </a:solidFill>
              <a:latin typeface="Arial" panose="020B0604020202020204" pitchFamily="34" charset="0"/>
              <a:cs typeface="Arial" panose="020B0604020202020204" pitchFamily="34" charset="0"/>
            </a:endParaRP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a:cs typeface="Arial"/>
              </a:rPr>
              <a:t>The Panel also provide positive feedback and suggestions for improvement to the Officer Team, as well as writing a report summarising their feedback to the Officers.</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a:cs typeface="Arial"/>
                <a:hlinkClick r:id="rId2"/>
              </a:rPr>
              <a:t>Minutes from previous Scrutiny Panel meetings can be found here </a:t>
            </a:r>
            <a:r>
              <a:rPr lang="en-GB" altLang="en-US" sz="1400" dirty="0">
                <a:solidFill>
                  <a:srgbClr val="221C35"/>
                </a:solidFill>
                <a:latin typeface="Arial"/>
                <a:cs typeface="Arial"/>
              </a:rPr>
              <a:t>(you must be logged into the Guild website first to view them).</a:t>
            </a:r>
            <a:endParaRPr lang="en-GB" altLang="en-US" sz="2100" dirty="0">
              <a:solidFill>
                <a:srgbClr val="221C35"/>
              </a:solidFill>
              <a:latin typeface="Arial" panose="020B0604020202020204" pitchFamily="34" charset="0"/>
              <a:cs typeface="Arial" panose="020B0604020202020204" pitchFamily="34" charset="0"/>
            </a:endParaRPr>
          </a:p>
          <a:p>
            <a:pPr algn="l"/>
            <a:endParaRPr lang="en-GB" altLang="en-US" sz="2100" dirty="0">
              <a:solidFill>
                <a:srgbClr val="221C35"/>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2487308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400" y="544530"/>
            <a:ext cx="7734695" cy="899636"/>
          </a:xfrm>
        </p:spPr>
        <p:txBody>
          <a:bodyPr>
            <a:normAutofit/>
          </a:bodyPr>
          <a:lstStyle/>
          <a:p>
            <a:pPr algn="l"/>
            <a:r>
              <a:rPr lang="en-GB" altLang="en-US" sz="4000" b="1" dirty="0">
                <a:solidFill>
                  <a:srgbClr val="221C35"/>
                </a:solidFill>
                <a:latin typeface="Arial" panose="020B0604020202020204" pitchFamily="34" charset="0"/>
                <a:cs typeface="Arial" panose="020B0604020202020204" pitchFamily="34" charset="0"/>
              </a:rPr>
              <a:t>National Student Survey</a:t>
            </a:r>
          </a:p>
        </p:txBody>
      </p:sp>
      <p:sp>
        <p:nvSpPr>
          <p:cNvPr id="3" name="Subtitle 2"/>
          <p:cNvSpPr>
            <a:spLocks noGrp="1"/>
          </p:cNvSpPr>
          <p:nvPr>
            <p:ph type="subTitle" idx="1"/>
          </p:nvPr>
        </p:nvSpPr>
        <p:spPr>
          <a:xfrm>
            <a:off x="700399" y="1552297"/>
            <a:ext cx="7990519" cy="4634486"/>
          </a:xfrm>
        </p:spPr>
        <p:txBody>
          <a:bodyPr vert="horz" lIns="91440" tIns="45720" rIns="91440" bIns="45720" rtlCol="0" anchor="t">
            <a:normAutofit fontScale="62500" lnSpcReduction="20000"/>
          </a:bodyPr>
          <a:lstStyle/>
          <a:p>
            <a:pPr algn="l"/>
            <a:r>
              <a:rPr lang="en-GB" altLang="en-US" sz="2100" dirty="0">
                <a:solidFill>
                  <a:srgbClr val="221C35"/>
                </a:solidFill>
                <a:latin typeface="Arial"/>
                <a:cs typeface="Arial"/>
              </a:rPr>
              <a:t>The NSS is a survey that all final year Undergraduate students at UK Universities complete. </a:t>
            </a:r>
            <a:endParaRPr lang="en-GB" altLang="en-US" sz="2100" dirty="0">
              <a:solidFill>
                <a:srgbClr val="221C35"/>
              </a:solidFill>
              <a:latin typeface="Arial" panose="020B0604020202020204" pitchFamily="34" charset="0"/>
              <a:cs typeface="Arial" panose="020B0604020202020204" pitchFamily="34" charset="0"/>
            </a:endParaRPr>
          </a:p>
          <a:p>
            <a:pPr algn="l"/>
            <a:r>
              <a:rPr lang="en-GB" altLang="en-US" sz="2100" dirty="0">
                <a:solidFill>
                  <a:srgbClr val="221C35"/>
                </a:solidFill>
                <a:latin typeface="Arial"/>
                <a:cs typeface="Arial"/>
              </a:rPr>
              <a:t>The survey asks these students for feedback on different areas of University life (e.g. teaching, University services etc)</a:t>
            </a:r>
          </a:p>
          <a:p>
            <a:pPr algn="l"/>
            <a:endParaRPr lang="en-GB" altLang="en-US" sz="2100" dirty="0">
              <a:solidFill>
                <a:srgbClr val="221C35"/>
              </a:solidFill>
              <a:latin typeface="Arial" panose="020B0604020202020204" pitchFamily="34" charset="0"/>
              <a:cs typeface="Arial" panose="020B0604020202020204" pitchFamily="34" charset="0"/>
            </a:endParaRPr>
          </a:p>
          <a:p>
            <a:pPr algn="l"/>
            <a:r>
              <a:rPr lang="en-GB" altLang="en-US" sz="2100" dirty="0">
                <a:solidFill>
                  <a:srgbClr val="221C35"/>
                </a:solidFill>
                <a:latin typeface="Arial" panose="020B0604020202020204" pitchFamily="34" charset="0"/>
                <a:cs typeface="Arial" panose="020B0604020202020204" pitchFamily="34" charset="0"/>
                <a:hlinkClick r:id="rId2"/>
              </a:rPr>
              <a:t>You can find out more general information about the NSS here</a:t>
            </a:r>
            <a:endParaRPr lang="en-GB" altLang="en-US" sz="2100" dirty="0">
              <a:solidFill>
                <a:srgbClr val="221C35"/>
              </a:solidFill>
              <a:latin typeface="Arial" panose="020B0604020202020204" pitchFamily="34" charset="0"/>
              <a:cs typeface="Arial" panose="020B0604020202020204" pitchFamily="34" charset="0"/>
            </a:endParaRPr>
          </a:p>
          <a:p>
            <a:pPr algn="l"/>
            <a:endParaRPr lang="en-GB" altLang="en-US" sz="2100" dirty="0">
              <a:solidFill>
                <a:srgbClr val="221C35"/>
              </a:solidFill>
              <a:latin typeface="Arial" panose="020B0604020202020204" pitchFamily="34" charset="0"/>
              <a:cs typeface="Arial" panose="020B0604020202020204" pitchFamily="34" charset="0"/>
            </a:endParaRPr>
          </a:p>
          <a:p>
            <a:pPr algn="l"/>
            <a:r>
              <a:rPr lang="en-GB" altLang="en-US" sz="2100" dirty="0">
                <a:latin typeface="Arial" panose="020B0604020202020204" pitchFamily="34" charset="0"/>
                <a:cs typeface="Arial" panose="020B0604020202020204" pitchFamily="34" charset="0"/>
              </a:rPr>
              <a:t>Data from this survey shows that students are mainly happy with “Teaching on my course”, “Learning Resources” and “Learning Community” and the overall experience at Birmingham.</a:t>
            </a:r>
          </a:p>
          <a:p>
            <a:pPr algn="l"/>
            <a:r>
              <a:rPr lang="en-GB" altLang="en-US" sz="2100" dirty="0">
                <a:latin typeface="Arial" panose="020B0604020202020204" pitchFamily="34" charset="0"/>
                <a:cs typeface="Arial" panose="020B0604020202020204" pitchFamily="34" charset="0"/>
              </a:rPr>
              <a:t>Areas where students show they are not as satisfied include:</a:t>
            </a:r>
          </a:p>
          <a:p>
            <a:pPr marL="342900" indent="-342900" algn="l">
              <a:buFont typeface="Arial" panose="020B0604020202020204" pitchFamily="34" charset="0"/>
              <a:buChar char="•"/>
            </a:pPr>
            <a:r>
              <a:rPr lang="en-GB" altLang="en-US" sz="2100" dirty="0">
                <a:latin typeface="Arial" panose="020B0604020202020204" pitchFamily="34" charset="0"/>
                <a:cs typeface="Arial" panose="020B0604020202020204" pitchFamily="34" charset="0"/>
              </a:rPr>
              <a:t>Assessment and feedback</a:t>
            </a:r>
          </a:p>
          <a:p>
            <a:pPr marL="342900" indent="-342900" algn="l">
              <a:buFont typeface="Arial" panose="020B0604020202020204" pitchFamily="34" charset="0"/>
              <a:buChar char="•"/>
            </a:pPr>
            <a:r>
              <a:rPr lang="en-GB" altLang="en-US" sz="2100" dirty="0">
                <a:latin typeface="Arial" panose="020B0604020202020204" pitchFamily="34" charset="0"/>
                <a:cs typeface="Arial" panose="020B0604020202020204" pitchFamily="34" charset="0"/>
              </a:rPr>
              <a:t>Learning opportunities</a:t>
            </a:r>
          </a:p>
          <a:p>
            <a:pPr marL="342900" indent="-342900" algn="l">
              <a:buFont typeface="Arial" panose="020B0604020202020204" pitchFamily="34" charset="0"/>
              <a:buChar char="•"/>
            </a:pPr>
            <a:r>
              <a:rPr lang="en-GB" altLang="en-US" sz="2100" dirty="0">
                <a:latin typeface="Arial" panose="020B0604020202020204" pitchFamily="34" charset="0"/>
                <a:cs typeface="Arial" panose="020B0604020202020204" pitchFamily="34" charset="0"/>
              </a:rPr>
              <a:t>Organisation and Management</a:t>
            </a:r>
          </a:p>
          <a:p>
            <a:pPr marL="342900" indent="-342900" algn="l">
              <a:buFont typeface="Arial" panose="020B0604020202020204" pitchFamily="34" charset="0"/>
              <a:buChar char="•"/>
            </a:pPr>
            <a:r>
              <a:rPr lang="en-GB" altLang="en-US" sz="2100" dirty="0">
                <a:latin typeface="Arial" panose="020B0604020202020204" pitchFamily="34" charset="0"/>
                <a:cs typeface="Arial" panose="020B0604020202020204" pitchFamily="34" charset="0"/>
              </a:rPr>
              <a:t>Student voice (listening to student feedback)</a:t>
            </a:r>
          </a:p>
          <a:p>
            <a:pPr marL="342900" indent="-342900" algn="l">
              <a:buFont typeface="Arial" panose="020B0604020202020204" pitchFamily="34" charset="0"/>
              <a:buChar char="•"/>
            </a:pPr>
            <a:r>
              <a:rPr lang="en-GB" altLang="en-US" sz="2100" dirty="0">
                <a:latin typeface="Arial" panose="020B0604020202020204" pitchFamily="34" charset="0"/>
                <a:cs typeface="Arial" panose="020B0604020202020204" pitchFamily="34" charset="0"/>
              </a:rPr>
              <a:t>Provision of welfare services</a:t>
            </a:r>
          </a:p>
          <a:p>
            <a:pPr marL="342900" indent="-342900" algn="l">
              <a:buFont typeface="Arial" panose="020B0604020202020204" pitchFamily="34" charset="0"/>
              <a:buChar char="•"/>
            </a:pPr>
            <a:r>
              <a:rPr lang="en-GB" altLang="en-US" sz="2100" dirty="0">
                <a:latin typeface="Arial" panose="020B0604020202020204" pitchFamily="34" charset="0"/>
                <a:cs typeface="Arial" panose="020B0604020202020204" pitchFamily="34" charset="0"/>
              </a:rPr>
              <a:t>University’s responsibility for student safety</a:t>
            </a:r>
          </a:p>
          <a:p>
            <a:pPr marL="342900" indent="-342900" algn="l">
              <a:buFont typeface="Arial" panose="020B0604020202020204" pitchFamily="34" charset="0"/>
              <a:buChar char="•"/>
            </a:pPr>
            <a:r>
              <a:rPr lang="en-GB" altLang="en-US" sz="2100" dirty="0">
                <a:latin typeface="Arial" panose="020B0604020202020204" pitchFamily="34" charset="0"/>
                <a:cs typeface="Arial" panose="020B0604020202020204" pitchFamily="34" charset="0"/>
              </a:rPr>
              <a:t>Workload</a:t>
            </a:r>
          </a:p>
          <a:p>
            <a:pPr algn="l"/>
            <a:endParaRPr lang="en-GB" altLang="en-US" sz="2100" dirty="0">
              <a:latin typeface="Arial" panose="020B0604020202020204" pitchFamily="34" charset="0"/>
              <a:cs typeface="Arial" panose="020B0604020202020204" pitchFamily="34" charset="0"/>
            </a:endParaRPr>
          </a:p>
          <a:p>
            <a:pPr algn="l"/>
            <a:r>
              <a:rPr lang="en-GB" altLang="en-US" sz="2100" dirty="0">
                <a:latin typeface="Arial" panose="020B0604020202020204" pitchFamily="34" charset="0"/>
                <a:cs typeface="Arial" panose="020B0604020202020204" pitchFamily="34" charset="0"/>
              </a:rPr>
              <a:t>For more information, please contact </a:t>
            </a:r>
            <a:r>
              <a:rPr lang="en-GB" altLang="en-US" sz="2100" dirty="0">
                <a:latin typeface="Arial" panose="020B0604020202020204" pitchFamily="34" charset="0"/>
                <a:cs typeface="Arial" panose="020B0604020202020204" pitchFamily="34" charset="0"/>
                <a:hlinkClick r:id="rId3"/>
              </a:rPr>
              <a:t>elections@guild.bham.ac.uk</a:t>
            </a:r>
            <a:r>
              <a:rPr lang="en-GB" altLang="en-US" sz="2100" dirty="0">
                <a:latin typeface="Arial" panose="020B0604020202020204" pitchFamily="34" charset="0"/>
                <a:cs typeface="Arial" panose="020B0604020202020204" pitchFamily="34" charset="0"/>
              </a:rPr>
              <a:t> </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2270266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400" y="544530"/>
            <a:ext cx="7734695" cy="899636"/>
          </a:xfrm>
        </p:spPr>
        <p:txBody>
          <a:bodyPr>
            <a:normAutofit/>
          </a:bodyPr>
          <a:lstStyle/>
          <a:p>
            <a:pPr algn="l"/>
            <a:r>
              <a:rPr lang="en-GB" altLang="en-US" sz="4000" b="1" dirty="0">
                <a:solidFill>
                  <a:srgbClr val="221C35"/>
                </a:solidFill>
                <a:latin typeface="Arial" panose="020B0604020202020204" pitchFamily="34" charset="0"/>
                <a:cs typeface="Arial" panose="020B0604020202020204" pitchFamily="34" charset="0"/>
              </a:rPr>
              <a:t>PTES &amp; PRES Surveys</a:t>
            </a:r>
          </a:p>
        </p:txBody>
      </p:sp>
      <p:sp>
        <p:nvSpPr>
          <p:cNvPr id="3" name="Subtitle 2"/>
          <p:cNvSpPr>
            <a:spLocks noGrp="1"/>
          </p:cNvSpPr>
          <p:nvPr>
            <p:ph type="subTitle" idx="1"/>
          </p:nvPr>
        </p:nvSpPr>
        <p:spPr>
          <a:xfrm>
            <a:off x="700401" y="1428563"/>
            <a:ext cx="7735146" cy="4634486"/>
          </a:xfrm>
        </p:spPr>
        <p:txBody>
          <a:bodyPr vert="horz" lIns="91440" tIns="45720" rIns="91440" bIns="45720" rtlCol="0" anchor="t">
            <a:normAutofit/>
          </a:bodyPr>
          <a:lstStyle/>
          <a:p>
            <a:pPr algn="l"/>
            <a:endParaRPr lang="en-GB" altLang="en-US" sz="2100" dirty="0">
              <a:solidFill>
                <a:schemeClr val="accent4">
                  <a:lumMod val="75000"/>
                </a:schemeClr>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a:cs typeface="Arial"/>
              </a:rPr>
              <a:t>The Postgraduate Taught Experience Survey (PTES) and Postgraduate Research Experience Survey (PRES) are surveys which aim to find out more about the PG student experience. </a:t>
            </a:r>
          </a:p>
          <a:p>
            <a:pPr algn="l"/>
            <a:r>
              <a:rPr lang="en-GB" altLang="en-US" sz="1400" dirty="0">
                <a:solidFill>
                  <a:srgbClr val="221C35"/>
                </a:solidFill>
                <a:latin typeface="Arial" panose="020B0604020202020204" pitchFamily="34" charset="0"/>
                <a:cs typeface="Arial" panose="020B0604020202020204" pitchFamily="34" charset="0"/>
              </a:rPr>
              <a:t>Key points from these surveys:</a:t>
            </a:r>
          </a:p>
          <a:p>
            <a:pPr marL="285750" indent="-285750" algn="l">
              <a:buFont typeface="Arial" panose="020B0604020202020204" pitchFamily="34" charset="0"/>
              <a:buChar char="•"/>
            </a:pPr>
            <a:r>
              <a:rPr lang="en-GB" altLang="en-US" sz="1400" dirty="0">
                <a:solidFill>
                  <a:srgbClr val="221C35"/>
                </a:solidFill>
                <a:latin typeface="Arial"/>
                <a:cs typeface="Arial"/>
              </a:rPr>
              <a:t>In 2022 the PTES showed that 82% were satisfied with their course.</a:t>
            </a:r>
          </a:p>
          <a:p>
            <a:pPr marL="285750" indent="-285750" algn="l">
              <a:buFont typeface="Arial" panose="020B0604020202020204" pitchFamily="34" charset="0"/>
              <a:buChar char="•"/>
            </a:pPr>
            <a:r>
              <a:rPr lang="en-GB" altLang="en-US" sz="1400" dirty="0">
                <a:solidFill>
                  <a:srgbClr val="221C35"/>
                </a:solidFill>
                <a:latin typeface="Arial"/>
                <a:cs typeface="Arial"/>
              </a:rPr>
              <a:t>In 2023 the PRES showed that 82% were satisfied with their course.</a:t>
            </a:r>
          </a:p>
          <a:p>
            <a:pPr marL="285750" indent="-28575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Postgraduates showed higher rates of loneliness and isolation that in the wider student population.</a:t>
            </a:r>
          </a:p>
          <a:p>
            <a:pPr marL="285750" indent="-285750" algn="l">
              <a:buFont typeface="Arial" panose="020B0604020202020204" pitchFamily="34" charset="0"/>
              <a:buChar char="•"/>
            </a:pPr>
            <a:r>
              <a:rPr lang="en-GB" altLang="en-US" sz="1400" dirty="0">
                <a:solidFill>
                  <a:srgbClr val="221C35"/>
                </a:solidFill>
                <a:latin typeface="Arial"/>
                <a:cs typeface="Arial"/>
              </a:rPr>
              <a:t>In the 2023 PRES Community scored the lowest (58%) for Postgraduate Researchers at Birmingham. </a:t>
            </a:r>
          </a:p>
          <a:p>
            <a:pPr marL="285750" indent="-285750" algn="l">
              <a:buFont typeface="Arial" panose="020B0604020202020204" pitchFamily="34" charset="0"/>
              <a:buChar char="•"/>
            </a:pPr>
            <a:endParaRPr lang="en-GB" altLang="en-US" sz="1400" dirty="0">
              <a:solidFill>
                <a:srgbClr val="221C35"/>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In 2022 Birmingham participated in the </a:t>
            </a:r>
            <a:r>
              <a:rPr lang="en-GB" altLang="en-US" sz="1400" dirty="0" err="1">
                <a:solidFill>
                  <a:srgbClr val="221C35"/>
                </a:solidFill>
                <a:latin typeface="Arial" panose="020B0604020202020204" pitchFamily="34" charset="0"/>
                <a:cs typeface="Arial" panose="020B0604020202020204" pitchFamily="34" charset="0"/>
              </a:rPr>
              <a:t>OfS’s</a:t>
            </a:r>
            <a:r>
              <a:rPr lang="en-GB" altLang="en-US" sz="1400" dirty="0">
                <a:solidFill>
                  <a:srgbClr val="221C35"/>
                </a:solidFill>
                <a:latin typeface="Arial" panose="020B0604020202020204" pitchFamily="34" charset="0"/>
                <a:cs typeface="Arial" panose="020B0604020202020204" pitchFamily="34" charset="0"/>
              </a:rPr>
              <a:t> new Postgraduate Experience Survey.</a:t>
            </a:r>
          </a:p>
          <a:p>
            <a:pPr marL="285750" indent="-28575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This showed that 89% of students rated their course as either “Very good” or “Good”.</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For more information about these, please contact </a:t>
            </a:r>
            <a:r>
              <a:rPr lang="en-GB" altLang="en-US" sz="1400" dirty="0">
                <a:solidFill>
                  <a:srgbClr val="221C35"/>
                </a:solidFill>
                <a:latin typeface="Arial" panose="020B0604020202020204" pitchFamily="34" charset="0"/>
                <a:cs typeface="Arial" panose="020B0604020202020204" pitchFamily="34" charset="0"/>
                <a:hlinkClick r:id="rId2"/>
              </a:rPr>
              <a:t>elections@guild.bham.ac.uk</a:t>
            </a:r>
            <a:r>
              <a:rPr lang="en-GB" altLang="en-US" sz="1400" dirty="0">
                <a:solidFill>
                  <a:srgbClr val="221C35"/>
                </a:solidFill>
                <a:latin typeface="Arial" panose="020B0604020202020204" pitchFamily="34" charset="0"/>
                <a:cs typeface="Arial" panose="020B0604020202020204" pitchFamily="34" charset="0"/>
              </a:rPr>
              <a:t>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1513480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400" y="544530"/>
            <a:ext cx="7734695" cy="899636"/>
          </a:xfrm>
        </p:spPr>
        <p:txBody>
          <a:bodyPr>
            <a:normAutofit/>
          </a:bodyPr>
          <a:lstStyle/>
          <a:p>
            <a:pPr algn="l"/>
            <a:r>
              <a:rPr lang="en-GB" altLang="en-US" sz="4000" b="1" dirty="0">
                <a:solidFill>
                  <a:srgbClr val="221C35"/>
                </a:solidFill>
                <a:latin typeface="Arial" panose="020B0604020202020204" pitchFamily="34" charset="0"/>
                <a:cs typeface="Arial" panose="020B0604020202020204" pitchFamily="34" charset="0"/>
              </a:rPr>
              <a:t>Issues Raised by Reps</a:t>
            </a:r>
          </a:p>
        </p:txBody>
      </p:sp>
      <p:sp>
        <p:nvSpPr>
          <p:cNvPr id="3" name="Subtitle 2"/>
          <p:cNvSpPr>
            <a:spLocks noGrp="1"/>
          </p:cNvSpPr>
          <p:nvPr>
            <p:ph type="subTitle" idx="1"/>
          </p:nvPr>
        </p:nvSpPr>
        <p:spPr>
          <a:xfrm>
            <a:off x="700401" y="1532238"/>
            <a:ext cx="7735146" cy="4530811"/>
          </a:xfrm>
        </p:spPr>
        <p:txBody>
          <a:bodyPr>
            <a:noAutofit/>
          </a:bodyPr>
          <a:lstStyle/>
          <a:p>
            <a:pPr algn="l"/>
            <a:r>
              <a:rPr lang="en-GB" altLang="en-US" sz="1400" dirty="0">
                <a:solidFill>
                  <a:srgbClr val="221C35"/>
                </a:solidFill>
                <a:latin typeface="Arial" panose="020B0604020202020204" pitchFamily="34" charset="0"/>
                <a:cs typeface="Arial" panose="020B0604020202020204" pitchFamily="34" charset="0"/>
              </a:rPr>
              <a:t>Rep Impacts are when Reps raise an issue, the issue is resolved, and a positive impact has been made on the student experience. When asked what changes were made to their school/college/course this year, Reps provided answers such as:</a:t>
            </a:r>
          </a:p>
          <a:p>
            <a:pPr marL="285750" indent="-285750" algn="l">
              <a:buFont typeface="Arial" panose="020B0604020202020204" pitchFamily="34" charset="0"/>
              <a:buChar char="•"/>
            </a:pPr>
            <a:r>
              <a:rPr lang="en-GB" altLang="en-US" sz="1400" dirty="0">
                <a:latin typeface="Arial" panose="020B0604020202020204" pitchFamily="34" charset="0"/>
                <a:cs typeface="Arial" panose="020B0604020202020204" pitchFamily="34" charset="0"/>
              </a:rPr>
              <a:t>“Timetable and Room changes during both semesters. Improvement of teaching quality and revision notes given by lecturers in the second semester”</a:t>
            </a:r>
          </a:p>
          <a:p>
            <a:pPr marL="285750" indent="-285750" algn="l">
              <a:buFont typeface="Arial" panose="020B0604020202020204" pitchFamily="34" charset="0"/>
              <a:buChar char="•"/>
            </a:pPr>
            <a:r>
              <a:rPr lang="en-GB" altLang="en-US" sz="1400" dirty="0">
                <a:latin typeface="Arial" panose="020B0604020202020204" pitchFamily="34" charset="0"/>
                <a:cs typeface="Arial" panose="020B0604020202020204" pitchFamily="34" charset="0"/>
              </a:rPr>
              <a:t>“Assignment deadlines changed, simulated exams put in place, current second year course content introduced in first year”</a:t>
            </a:r>
          </a:p>
          <a:p>
            <a:pPr marL="285750" indent="-285750" algn="l">
              <a:buFont typeface="Arial" panose="020B0604020202020204" pitchFamily="34" charset="0"/>
              <a:buChar char="•"/>
            </a:pPr>
            <a:r>
              <a:rPr lang="en-GB" altLang="en-US" sz="1400" dirty="0">
                <a:latin typeface="Arial" panose="020B0604020202020204" pitchFamily="34" charset="0"/>
                <a:cs typeface="Arial" panose="020B0604020202020204" pitchFamily="34" charset="0"/>
              </a:rPr>
              <a:t>“Shaping year 3 project dissertations discussion – making them inclusive by removing the need for first year grades and including keywords to help students rank all of the projects”</a:t>
            </a:r>
          </a:p>
          <a:p>
            <a:pPr marL="285750" indent="-285750" algn="l">
              <a:buFont typeface="Arial" panose="020B0604020202020204" pitchFamily="34" charset="0"/>
              <a:buChar char="•"/>
            </a:pPr>
            <a:r>
              <a:rPr lang="en-GB" altLang="en-US" sz="1400" dirty="0">
                <a:latin typeface="Arial" panose="020B0604020202020204" pitchFamily="34" charset="0"/>
                <a:cs typeface="Arial" panose="020B0604020202020204" pitchFamily="34" charset="0"/>
              </a:rPr>
              <a:t>“Changes to PGR study space policy and procedure, access to </a:t>
            </a:r>
            <a:r>
              <a:rPr lang="en-GB" altLang="en-US" sz="1400" dirty="0" err="1">
                <a:latin typeface="Arial" panose="020B0604020202020204" pitchFamily="34" charset="0"/>
                <a:cs typeface="Arial" panose="020B0604020202020204" pitchFamily="34" charset="0"/>
              </a:rPr>
              <a:t>HEFi</a:t>
            </a:r>
            <a:r>
              <a:rPr lang="en-GB" altLang="en-US" sz="1400" dirty="0">
                <a:latin typeface="Arial" panose="020B0604020202020204" pitchFamily="34" charset="0"/>
                <a:cs typeface="Arial" panose="020B0604020202020204" pitchFamily="34" charset="0"/>
              </a:rPr>
              <a:t> modules for distance learning PGRs, clarification and (hopefully) improved access to PGTA opportunities for distance learning PGRs, updated guidance regarding international PGTAs, access to scanning services for shielding and isolating students during the pandemic”</a:t>
            </a:r>
          </a:p>
          <a:p>
            <a:pPr marL="285750" indent="-285750" algn="l">
              <a:buFont typeface="Arial" panose="020B0604020202020204" pitchFamily="34" charset="0"/>
              <a:buChar char="•"/>
            </a:pPr>
            <a:r>
              <a:rPr lang="en-GB" altLang="en-US" sz="1400" dirty="0">
                <a:latin typeface="Arial" panose="020B0604020202020204" pitchFamily="34" charset="0"/>
                <a:cs typeface="Arial" panose="020B0604020202020204" pitchFamily="34" charset="0"/>
              </a:rPr>
              <a:t>“One module has been reviewed so it is more accessible to disabled students”</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hlinkClick r:id="rId2"/>
              </a:rPr>
              <a:t>You can also find out more about representation of academic interests on the Guild website</a:t>
            </a:r>
            <a:endParaRPr lang="en-GB" altLang="en-US" sz="1400" dirty="0">
              <a:solidFill>
                <a:srgbClr val="221C35"/>
              </a:solidFill>
              <a:latin typeface="Arial" panose="020B0604020202020204" pitchFamily="34" charset="0"/>
              <a:cs typeface="Arial" panose="020B0604020202020204" pitchFamily="34" charset="0"/>
            </a:endParaRP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…or by emailing </a:t>
            </a:r>
            <a:r>
              <a:rPr lang="en-GB" altLang="en-US" sz="1400" dirty="0">
                <a:solidFill>
                  <a:srgbClr val="221C35"/>
                </a:solidFill>
                <a:latin typeface="Arial" panose="020B0604020202020204" pitchFamily="34" charset="0"/>
                <a:cs typeface="Arial" panose="020B0604020202020204" pitchFamily="34" charset="0"/>
                <a:hlinkClick r:id="rId3"/>
              </a:rPr>
              <a:t>studentreps@guild.bham.ac.uk</a:t>
            </a:r>
            <a:r>
              <a:rPr lang="en-GB" altLang="en-US" sz="1400" dirty="0">
                <a:solidFill>
                  <a:srgbClr val="221C35"/>
                </a:solidFill>
                <a:latin typeface="Arial" panose="020B0604020202020204" pitchFamily="34" charset="0"/>
                <a:cs typeface="Arial" panose="020B0604020202020204" pitchFamily="34" charset="0"/>
              </a:rPr>
              <a:t> </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81665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400" y="544530"/>
            <a:ext cx="8171751" cy="899636"/>
          </a:xfrm>
        </p:spPr>
        <p:txBody>
          <a:bodyPr>
            <a:normAutofit/>
          </a:bodyPr>
          <a:lstStyle/>
          <a:p>
            <a:pPr algn="l"/>
            <a:r>
              <a:rPr lang="en-GB" altLang="en-US" sz="4000" b="1" dirty="0">
                <a:solidFill>
                  <a:srgbClr val="221C35"/>
                </a:solidFill>
                <a:latin typeface="Arial" panose="020B0604020202020204" pitchFamily="34" charset="0"/>
                <a:cs typeface="Arial" panose="020B0604020202020204" pitchFamily="34" charset="0"/>
              </a:rPr>
              <a:t>Officer Priority Campaigns</a:t>
            </a:r>
          </a:p>
        </p:txBody>
      </p:sp>
      <p:sp>
        <p:nvSpPr>
          <p:cNvPr id="3" name="Subtitle 2"/>
          <p:cNvSpPr>
            <a:spLocks noGrp="1"/>
          </p:cNvSpPr>
          <p:nvPr>
            <p:ph type="subTitle" idx="1"/>
          </p:nvPr>
        </p:nvSpPr>
        <p:spPr>
          <a:xfrm>
            <a:off x="700401" y="1655805"/>
            <a:ext cx="7735146" cy="4407244"/>
          </a:xfrm>
        </p:spPr>
        <p:txBody>
          <a:bodyPr vert="horz" lIns="91440" tIns="45720" rIns="91440" bIns="45720" rtlCol="0" anchor="t">
            <a:normAutofit/>
          </a:bodyPr>
          <a:lstStyle/>
          <a:p>
            <a:pPr algn="l"/>
            <a:r>
              <a:rPr lang="en-GB" altLang="en-US" sz="1400" dirty="0">
                <a:solidFill>
                  <a:srgbClr val="221C35"/>
                </a:solidFill>
                <a:latin typeface="Arial" panose="020B0604020202020204" pitchFamily="34" charset="0"/>
                <a:cs typeface="Arial" panose="020B0604020202020204" pitchFamily="34" charset="0"/>
              </a:rPr>
              <a:t>In previous years, your Officer Teams hosted 1-3 Priority Campaigns.</a:t>
            </a:r>
          </a:p>
          <a:p>
            <a:pPr algn="l"/>
            <a:r>
              <a:rPr lang="en-GB" altLang="en-US" sz="1400" dirty="0">
                <a:solidFill>
                  <a:srgbClr val="221C35"/>
                </a:solidFill>
                <a:latin typeface="Arial" panose="020B0604020202020204" pitchFamily="34" charset="0"/>
                <a:cs typeface="Arial" panose="020B0604020202020204" pitchFamily="34" charset="0"/>
              </a:rPr>
              <a:t>These have included:</a:t>
            </a:r>
          </a:p>
          <a:p>
            <a:pPr marL="342900" indent="-34290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Change in Mind Campaign</a:t>
            </a:r>
          </a:p>
          <a:p>
            <a:pPr marL="342900" indent="-34290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Black Voices Campaign</a:t>
            </a:r>
          </a:p>
          <a:p>
            <a:pPr marL="342900" indent="-34290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Care Leavers Representation</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a:cs typeface="Arial"/>
              </a:rPr>
              <a:t>Last year the Officers’ priority campaign is the Cost of Living Campaign (see the next slide). </a:t>
            </a:r>
            <a:endParaRPr lang="en-GB" altLang="en-US" sz="1400" dirty="0">
              <a:solidFill>
                <a:srgbClr val="221C35"/>
              </a:solidFill>
              <a:latin typeface="Arial" panose="020B0604020202020204" pitchFamily="34" charset="0"/>
              <a:cs typeface="Arial" panose="020B0604020202020204" pitchFamily="34" charset="0"/>
            </a:endParaRP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b="1" dirty="0">
                <a:solidFill>
                  <a:srgbClr val="221C35"/>
                </a:solidFill>
                <a:latin typeface="Arial" panose="020B0604020202020204" pitchFamily="34" charset="0"/>
                <a:cs typeface="Arial" panose="020B0604020202020204" pitchFamily="34" charset="0"/>
              </a:rPr>
              <a:t>Black Voices Campaign</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a:cs typeface="Arial"/>
              </a:rPr>
              <a:t>The Black Voices Campaign is still ongoing, and is run by a group of student volunteers. </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hlinkClick r:id="rId2"/>
              </a:rPr>
              <a:t>You can find out more about the Black Voices Campaign here</a:t>
            </a:r>
            <a:endParaRPr lang="en-GB" altLang="en-US" sz="1400" dirty="0">
              <a:solidFill>
                <a:srgbClr val="221C35"/>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3077078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400" y="544530"/>
            <a:ext cx="8171751" cy="899636"/>
          </a:xfrm>
        </p:spPr>
        <p:txBody>
          <a:bodyPr>
            <a:normAutofit/>
          </a:bodyPr>
          <a:lstStyle/>
          <a:p>
            <a:pPr algn="l"/>
            <a:r>
              <a:rPr lang="en-GB" altLang="en-US" sz="4000" b="1" dirty="0">
                <a:solidFill>
                  <a:srgbClr val="221C35"/>
                </a:solidFill>
                <a:latin typeface="Arial" panose="020B0604020202020204" pitchFamily="34" charset="0"/>
                <a:cs typeface="Arial" panose="020B0604020202020204" pitchFamily="34" charset="0"/>
              </a:rPr>
              <a:t>Cost of Living Campaign</a:t>
            </a:r>
          </a:p>
        </p:txBody>
      </p:sp>
      <p:sp>
        <p:nvSpPr>
          <p:cNvPr id="3" name="Subtitle 2"/>
          <p:cNvSpPr>
            <a:spLocks noGrp="1"/>
          </p:cNvSpPr>
          <p:nvPr>
            <p:ph type="subTitle" idx="1"/>
          </p:nvPr>
        </p:nvSpPr>
        <p:spPr>
          <a:xfrm>
            <a:off x="700400" y="1561476"/>
            <a:ext cx="7735146" cy="495940"/>
          </a:xfrm>
        </p:spPr>
        <p:txBody>
          <a:bodyPr vert="horz" lIns="91440" tIns="45720" rIns="91440" bIns="45720" rtlCol="0" anchor="t">
            <a:normAutofit/>
          </a:bodyPr>
          <a:lstStyle/>
          <a:p>
            <a:pPr algn="l"/>
            <a:r>
              <a:rPr lang="en-GB" altLang="en-US" sz="1400" dirty="0">
                <a:solidFill>
                  <a:srgbClr val="221C35"/>
                </a:solidFill>
                <a:latin typeface="Arial"/>
                <a:cs typeface="Arial"/>
              </a:rPr>
              <a:t>Last year your Officer Team have decided that the Cost of Living is their focus for campaigning this academic year.</a:t>
            </a:r>
          </a:p>
          <a:p>
            <a:pPr algn="l"/>
            <a:endParaRPr lang="en-GB" altLang="en-US" sz="1400" dirty="0">
              <a:solidFill>
                <a:srgbClr val="221C35"/>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pic>
        <p:nvPicPr>
          <p:cNvPr id="6" name="Picture 5" descr="Graphic with a hexagon in the middle. Text around the hexagon outlines six things that the Guild has done to support students and researchers throughout the cost of living: Clothing Swap, Increased PhD Stipend, Guild Hardship fund, Don't Rush to Rent Campaign, and Community Pantry">
            <a:extLst>
              <a:ext uri="{FF2B5EF4-FFF2-40B4-BE49-F238E27FC236}">
                <a16:creationId xmlns:a16="http://schemas.microsoft.com/office/drawing/2014/main" id="{E764110A-3BC2-4073-80AE-4D125A241F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5188" y="2373874"/>
            <a:ext cx="3120763" cy="3120763"/>
          </a:xfrm>
          <a:prstGeom prst="rect">
            <a:avLst/>
          </a:prstGeom>
        </p:spPr>
      </p:pic>
      <p:pic>
        <p:nvPicPr>
          <p:cNvPr id="8" name="Picture 7" descr="Image of a student studying. There's graphic text below that reads &quot;Guild Hardship Fund. Are you experiencing financial difficulty?&quot;">
            <a:extLst>
              <a:ext uri="{FF2B5EF4-FFF2-40B4-BE49-F238E27FC236}">
                <a16:creationId xmlns:a16="http://schemas.microsoft.com/office/drawing/2014/main" id="{0910F487-DA85-42E8-8A36-105506E34D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78813" y="4501683"/>
            <a:ext cx="1853998" cy="1853998"/>
          </a:xfrm>
          <a:prstGeom prst="rect">
            <a:avLst/>
          </a:prstGeom>
        </p:spPr>
      </p:pic>
      <p:pic>
        <p:nvPicPr>
          <p:cNvPr id="10" name="Picture 9" descr="Graphic with food that forms a heart in the middle. Text reads &quot;Community Pantry&quot;">
            <a:extLst>
              <a:ext uri="{FF2B5EF4-FFF2-40B4-BE49-F238E27FC236}">
                <a16:creationId xmlns:a16="http://schemas.microsoft.com/office/drawing/2014/main" id="{F406FFF8-991E-4E54-85C9-C737744A60A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53775" y="2151745"/>
            <a:ext cx="1853998" cy="1853998"/>
          </a:xfrm>
          <a:prstGeom prst="rect">
            <a:avLst/>
          </a:prstGeom>
        </p:spPr>
      </p:pic>
      <p:sp>
        <p:nvSpPr>
          <p:cNvPr id="14" name="Subtitle 2">
            <a:extLst>
              <a:ext uri="{FF2B5EF4-FFF2-40B4-BE49-F238E27FC236}">
                <a16:creationId xmlns:a16="http://schemas.microsoft.com/office/drawing/2014/main" id="{3C4E2A86-D1BC-47B1-B002-8334FF6C2B92}"/>
              </a:ext>
            </a:extLst>
          </p:cNvPr>
          <p:cNvSpPr txBox="1">
            <a:spLocks/>
          </p:cNvSpPr>
          <p:nvPr/>
        </p:nvSpPr>
        <p:spPr>
          <a:xfrm>
            <a:off x="708453" y="2088859"/>
            <a:ext cx="2770360" cy="40648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altLang="en-US" sz="1400" dirty="0">
                <a:solidFill>
                  <a:srgbClr val="221C35"/>
                </a:solidFill>
                <a:latin typeface="Arial" panose="020B0604020202020204" pitchFamily="34" charset="0"/>
                <a:cs typeface="Arial" panose="020B0604020202020204" pitchFamily="34" charset="0"/>
              </a:rPr>
              <a:t>This activity is focus on a number of different areas:</a:t>
            </a:r>
          </a:p>
          <a:p>
            <a:pPr marL="285750" indent="-28575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Community Pantry</a:t>
            </a:r>
          </a:p>
          <a:p>
            <a:pPr marL="285750" indent="-28575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Guild Hardship Fund</a:t>
            </a:r>
          </a:p>
          <a:p>
            <a:pPr marL="285750" indent="-28575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Housing and Renters Rights</a:t>
            </a:r>
          </a:p>
          <a:p>
            <a:pPr marL="285750" indent="-28575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Supporting students and researchers throughout their time here.</a:t>
            </a:r>
          </a:p>
          <a:p>
            <a:pPr marL="285750" indent="-285750" algn="l">
              <a:buFont typeface="Arial" panose="020B0604020202020204" pitchFamily="34" charset="0"/>
              <a:buChar char="•"/>
            </a:pP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If you’d like more information on this work you can contact the Full-Time Officers </a:t>
            </a:r>
            <a:r>
              <a:rPr lang="en-GB" altLang="en-US" sz="1400" dirty="0">
                <a:solidFill>
                  <a:srgbClr val="221C35"/>
                </a:solidFill>
                <a:latin typeface="Arial" panose="020B0604020202020204" pitchFamily="34" charset="0"/>
                <a:cs typeface="Arial" panose="020B0604020202020204" pitchFamily="34" charset="0"/>
                <a:hlinkClick r:id="rId6"/>
              </a:rPr>
              <a:t>fto@guild.bham.ac.uk</a:t>
            </a:r>
            <a:r>
              <a:rPr lang="en-GB" altLang="en-US" sz="1400" dirty="0">
                <a:solidFill>
                  <a:srgbClr val="221C35"/>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878936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21C35"/>
        </a:solidFill>
        <a:effectLst/>
      </p:bgPr>
    </p:bg>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5BB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659662" y="2253870"/>
            <a:ext cx="7734695" cy="899636"/>
          </a:xfrm>
        </p:spPr>
        <p:txBody>
          <a:bodyPr>
            <a:noAutofit/>
          </a:bodyPr>
          <a:lstStyle/>
          <a:p>
            <a:r>
              <a:rPr lang="en-GB" altLang="en-US" b="1" dirty="0">
                <a:solidFill>
                  <a:schemeClr val="bg1"/>
                </a:solidFill>
                <a:latin typeface="Arial" panose="020B0604020202020204" pitchFamily="34" charset="0"/>
                <a:cs typeface="Arial" panose="020B0604020202020204" pitchFamily="34" charset="0"/>
              </a:rPr>
              <a:t>Thank-You For Reading!</a:t>
            </a:r>
          </a:p>
        </p:txBody>
      </p:sp>
      <p:sp>
        <p:nvSpPr>
          <p:cNvPr id="3" name="Subtitle 2"/>
          <p:cNvSpPr>
            <a:spLocks noGrp="1"/>
          </p:cNvSpPr>
          <p:nvPr>
            <p:ph type="subTitle" idx="1"/>
          </p:nvPr>
        </p:nvSpPr>
        <p:spPr>
          <a:xfrm>
            <a:off x="807307" y="3835600"/>
            <a:ext cx="7587050" cy="1576660"/>
          </a:xfrm>
        </p:spPr>
        <p:txBody>
          <a:bodyPr>
            <a:normAutofit/>
          </a:bodyPr>
          <a:lstStyle/>
          <a:p>
            <a:endParaRPr lang="en-GB" altLang="en-US" sz="2800" dirty="0">
              <a:solidFill>
                <a:schemeClr val="bg1"/>
              </a:solidFill>
              <a:latin typeface="Arial" panose="020B0604020202020204" pitchFamily="34" charset="0"/>
              <a:cs typeface="Arial" panose="020B0604020202020204" pitchFamily="34" charset="0"/>
            </a:endParaRPr>
          </a:p>
          <a:p>
            <a:r>
              <a:rPr lang="en-GB" altLang="en-US" sz="1800" dirty="0">
                <a:solidFill>
                  <a:schemeClr val="bg1"/>
                </a:solidFill>
                <a:latin typeface="Arial" panose="020B0604020202020204" pitchFamily="34" charset="0"/>
                <a:cs typeface="Arial" panose="020B0604020202020204" pitchFamily="34" charset="0"/>
              </a:rPr>
              <a:t>Please email any questions, queries or concerns to </a:t>
            </a:r>
            <a:r>
              <a:rPr lang="en-GB" altLang="en-US" sz="1800" dirty="0">
                <a:solidFill>
                  <a:schemeClr val="bg1"/>
                </a:solidFill>
                <a:latin typeface="Arial" panose="020B0604020202020204" pitchFamily="34" charset="0"/>
                <a:cs typeface="Arial" panose="020B0604020202020204" pitchFamily="34" charset="0"/>
                <a:hlinkClick r:id="rId2"/>
              </a:rPr>
              <a:t>elections@guild.bham.ac.uk</a:t>
            </a:r>
            <a:r>
              <a:rPr lang="en-GB" altLang="en-US" sz="1800" dirty="0">
                <a:solidFill>
                  <a:schemeClr val="bg1"/>
                </a:solidFill>
                <a:latin typeface="Arial" panose="020B0604020202020204" pitchFamily="34" charset="0"/>
                <a:cs typeface="Arial" panose="020B0604020202020204" pitchFamily="34" charset="0"/>
              </a:rPr>
              <a:t>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5BB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402946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399" y="491089"/>
            <a:ext cx="7734695" cy="899636"/>
          </a:xfrm>
        </p:spPr>
        <p:txBody>
          <a:bodyPr>
            <a:normAutofit/>
          </a:bodyPr>
          <a:lstStyle/>
          <a:p>
            <a:pPr algn="l"/>
            <a:r>
              <a:rPr lang="en-GB" altLang="en-US" sz="4000" b="1" dirty="0">
                <a:solidFill>
                  <a:srgbClr val="221C35"/>
                </a:solidFill>
                <a:latin typeface="Arial" panose="020B0604020202020204" pitchFamily="34" charset="0"/>
                <a:cs typeface="Arial" panose="020B0604020202020204" pitchFamily="34" charset="0"/>
              </a:rPr>
              <a:t>What is the Guild?</a:t>
            </a:r>
          </a:p>
        </p:txBody>
      </p:sp>
      <p:sp>
        <p:nvSpPr>
          <p:cNvPr id="3" name="Subtitle 2"/>
          <p:cNvSpPr>
            <a:spLocks noGrp="1"/>
          </p:cNvSpPr>
          <p:nvPr>
            <p:ph type="subTitle" idx="1"/>
          </p:nvPr>
        </p:nvSpPr>
        <p:spPr>
          <a:xfrm>
            <a:off x="782595" y="1438472"/>
            <a:ext cx="7652499" cy="4634486"/>
          </a:xfrm>
        </p:spPr>
        <p:txBody>
          <a:bodyPr vert="horz" lIns="91440" tIns="45720" rIns="91440" bIns="45720" rtlCol="0" anchor="t">
            <a:noAutofit/>
          </a:bodyPr>
          <a:lstStyle/>
          <a:p>
            <a:pPr algn="l"/>
            <a:r>
              <a:rPr lang="en-GB" altLang="en-US" sz="1400" b="1" dirty="0">
                <a:solidFill>
                  <a:srgbClr val="221C35"/>
                </a:solidFill>
                <a:latin typeface="Arial"/>
                <a:cs typeface="Arial"/>
              </a:rPr>
              <a:t>The Guild is an independent charity that is here to support the social and academic experience of UoB students, and ensure that you get the very best experience!</a:t>
            </a:r>
          </a:p>
          <a:p>
            <a:pPr algn="l"/>
            <a:r>
              <a:rPr lang="en-GB" altLang="en-US" sz="1400" dirty="0">
                <a:solidFill>
                  <a:srgbClr val="221C35"/>
                </a:solidFill>
                <a:latin typeface="Arial"/>
                <a:cs typeface="Arial"/>
              </a:rPr>
              <a:t>We offer a variety of services and opportunities to students, including:</a:t>
            </a: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2"/>
              </a:rPr>
              <a:t>Decision-making (democracy) </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3"/>
              </a:rPr>
              <a:t>Student Rep System </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4"/>
              </a:rPr>
              <a:t>Campaigns </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5"/>
              </a:rPr>
              <a:t>Guild Advice </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6"/>
              </a:rPr>
              <a:t>Societies, Student Groups &amp; Associations </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7"/>
              </a:rPr>
              <a:t>Joe’s Bar </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8"/>
              </a:rPr>
              <a:t>Nightclubbing events (e.g. Fab)</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9"/>
              </a:rPr>
              <a:t>Student Mentors </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10"/>
              </a:rPr>
              <a:t>Community Wardens Scheme </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11"/>
              </a:rPr>
              <a:t>Student-Staff Jobs  </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12"/>
              </a:rPr>
              <a:t>Employability Support </a:t>
            </a:r>
            <a:endParaRPr lang="en-GB" altLang="en-US" sz="1400" dirty="0">
              <a:solidFill>
                <a:srgbClr val="221C35"/>
              </a:solidFill>
              <a:latin typeface="Arial" panose="020B0604020202020204" pitchFamily="34" charset="0"/>
              <a:cs typeface="Arial" panose="020B0604020202020204" pitchFamily="34" charset="0"/>
            </a:endParaRP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b="1" dirty="0">
                <a:solidFill>
                  <a:srgbClr val="221C35"/>
                </a:solidFill>
                <a:latin typeface="Arial" panose="020B0604020202020204" pitchFamily="34" charset="0"/>
                <a:cs typeface="Arial" panose="020B0604020202020204" pitchFamily="34" charset="0"/>
              </a:rPr>
              <a:t>…and lots more volunteering opportunities!</a:t>
            </a:r>
          </a:p>
        </p:txBody>
      </p:sp>
      <p:pic>
        <p:nvPicPr>
          <p:cNvPr id="4" name="Picture 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399" y="491089"/>
            <a:ext cx="7734695" cy="899636"/>
          </a:xfrm>
        </p:spPr>
        <p:txBody>
          <a:bodyPr>
            <a:normAutofit/>
          </a:bodyPr>
          <a:lstStyle/>
          <a:p>
            <a:pPr algn="l"/>
            <a:r>
              <a:rPr lang="en-GB" altLang="en-US" sz="4000" b="1" dirty="0">
                <a:solidFill>
                  <a:srgbClr val="221C35"/>
                </a:solidFill>
                <a:latin typeface="Arial" panose="020B0604020202020204" pitchFamily="34" charset="0"/>
                <a:cs typeface="Arial" panose="020B0604020202020204" pitchFamily="34" charset="0"/>
              </a:rPr>
              <a:t>Guild Strategy 2022-2027</a:t>
            </a:r>
          </a:p>
        </p:txBody>
      </p:sp>
      <p:sp>
        <p:nvSpPr>
          <p:cNvPr id="3" name="Subtitle 2"/>
          <p:cNvSpPr>
            <a:spLocks noGrp="1"/>
          </p:cNvSpPr>
          <p:nvPr>
            <p:ph type="subTitle" idx="1"/>
          </p:nvPr>
        </p:nvSpPr>
        <p:spPr>
          <a:xfrm>
            <a:off x="790831" y="1639330"/>
            <a:ext cx="7990703" cy="4433628"/>
          </a:xfrm>
        </p:spPr>
        <p:txBody>
          <a:bodyPr vert="horz" lIns="91440" tIns="45720" rIns="91440" bIns="45720" rtlCol="0" anchor="t">
            <a:noAutofit/>
          </a:bodyPr>
          <a:lstStyle/>
          <a:p>
            <a:pPr algn="l"/>
            <a:r>
              <a:rPr lang="en-GB" altLang="en-US" sz="1400" b="1" dirty="0">
                <a:solidFill>
                  <a:srgbClr val="221C35"/>
                </a:solidFill>
                <a:latin typeface="Arial"/>
                <a:cs typeface="Arial"/>
              </a:rPr>
              <a:t>The Guild has a strategy for the work that we'll be doing over the next few years.</a:t>
            </a:r>
            <a:endParaRPr lang="en-US" dirty="0"/>
          </a:p>
          <a:p>
            <a:pPr algn="l"/>
            <a:endParaRPr lang="en-GB" altLang="en-US" sz="1400" b="1"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a:cs typeface="Arial"/>
              </a:rPr>
              <a:t>The Trustee Board sets the strategy with different Guild departments responsible for different areas.</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We’d suggest that you read the strategic plan to understand where the Guild is heading over the next five years.</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It has three key aims for the Guild:</a:t>
            </a:r>
          </a:p>
          <a:p>
            <a:pPr marL="285750" indent="-28575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Engagement and Participation</a:t>
            </a:r>
          </a:p>
          <a:p>
            <a:pPr marL="285750" indent="-28575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Representation</a:t>
            </a:r>
          </a:p>
          <a:p>
            <a:pPr marL="285750" indent="-28575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Community and Support</a:t>
            </a:r>
          </a:p>
          <a:p>
            <a:pPr marL="285750" indent="-285750" algn="l">
              <a:buFont typeface="Arial" panose="020B0604020202020204" pitchFamily="34" charset="0"/>
              <a:buChar char="•"/>
            </a:pPr>
            <a:endParaRPr lang="en-GB" altLang="en-US" sz="1400" b="1" dirty="0">
              <a:solidFill>
                <a:srgbClr val="221C35"/>
              </a:solidFill>
              <a:latin typeface="Arial" panose="020B0604020202020204" pitchFamily="34" charset="0"/>
              <a:cs typeface="Arial" panose="020B0604020202020204" pitchFamily="34" charset="0"/>
            </a:endParaRPr>
          </a:p>
          <a:p>
            <a:pPr algn="l"/>
            <a:r>
              <a:rPr lang="en-GB" altLang="en-US" sz="1400" b="1" dirty="0">
                <a:solidFill>
                  <a:srgbClr val="221C35"/>
                </a:solidFill>
                <a:latin typeface="Arial" panose="020B0604020202020204" pitchFamily="34" charset="0"/>
                <a:cs typeface="Arial" panose="020B0604020202020204" pitchFamily="34" charset="0"/>
                <a:hlinkClick r:id="rId3"/>
              </a:rPr>
              <a:t>The Guild of Students Strategic Plan</a:t>
            </a:r>
            <a:endParaRPr lang="en-GB" altLang="en-US" sz="1400" b="1" dirty="0">
              <a:solidFill>
                <a:srgbClr val="221C35"/>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pic>
        <p:nvPicPr>
          <p:cNvPr id="5" name="Online Media 4" title="Guild of Students Impact Report 22/23">
            <a:hlinkClick r:id="" action="ppaction://media"/>
            <a:extLst>
              <a:ext uri="{FF2B5EF4-FFF2-40B4-BE49-F238E27FC236}">
                <a16:creationId xmlns:a16="http://schemas.microsoft.com/office/drawing/2014/main" id="{016B4C5E-5A06-E8FC-56B1-3C6C5D8F2A62}"/>
              </a:ext>
            </a:extLst>
          </p:cNvPr>
          <p:cNvPicPr>
            <a:picLocks noRot="1" noChangeAspect="1"/>
          </p:cNvPicPr>
          <p:nvPr>
            <a:videoFile r:link="rId1"/>
          </p:nvPr>
        </p:nvPicPr>
        <p:blipFill>
          <a:blip r:embed="rId5"/>
          <a:stretch>
            <a:fillRect/>
          </a:stretch>
        </p:blipFill>
        <p:spPr>
          <a:xfrm>
            <a:off x="4136400" y="3504075"/>
            <a:ext cx="4300200" cy="2423850"/>
          </a:xfrm>
          <a:prstGeom prst="rect">
            <a:avLst/>
          </a:prstGeom>
        </p:spPr>
      </p:pic>
    </p:spTree>
    <p:extLst>
      <p:ext uri="{BB962C8B-B14F-4D97-AF65-F5344CB8AC3E}">
        <p14:creationId xmlns:p14="http://schemas.microsoft.com/office/powerpoint/2010/main" val="10845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logo of a national union of students&#10;&#10;Description automatically generated">
            <a:extLst>
              <a:ext uri="{FF2B5EF4-FFF2-40B4-BE49-F238E27FC236}">
                <a16:creationId xmlns:a16="http://schemas.microsoft.com/office/drawing/2014/main" id="{A1D1910C-6255-6BCC-7880-747FBA2B6128}"/>
              </a:ext>
            </a:extLst>
          </p:cNvPr>
          <p:cNvPicPr>
            <a:picLocks noChangeAspect="1"/>
          </p:cNvPicPr>
          <p:nvPr/>
        </p:nvPicPr>
        <p:blipFill>
          <a:blip r:embed="rId2"/>
          <a:stretch>
            <a:fillRect/>
          </a:stretch>
        </p:blipFill>
        <p:spPr>
          <a:xfrm>
            <a:off x="6731437" y="-563"/>
            <a:ext cx="2098125" cy="2098125"/>
          </a:xfrm>
          <a:prstGeom prst="rect">
            <a:avLst/>
          </a:prstGeom>
        </p:spPr>
      </p:pic>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400" y="544530"/>
            <a:ext cx="7734695" cy="899636"/>
          </a:xfrm>
        </p:spPr>
        <p:txBody>
          <a:bodyPr>
            <a:normAutofit/>
          </a:bodyPr>
          <a:lstStyle/>
          <a:p>
            <a:pPr algn="l"/>
            <a:r>
              <a:rPr lang="en-GB" altLang="en-US" sz="4000" b="1" dirty="0">
                <a:solidFill>
                  <a:srgbClr val="221C35"/>
                </a:solidFill>
                <a:latin typeface="Arial" panose="020B0604020202020204" pitchFamily="34" charset="0"/>
                <a:cs typeface="Arial" panose="020B0604020202020204" pitchFamily="34" charset="0"/>
              </a:rPr>
              <a:t>What is the NUS?</a:t>
            </a:r>
          </a:p>
        </p:txBody>
      </p:sp>
      <p:sp>
        <p:nvSpPr>
          <p:cNvPr id="3" name="Subtitle 2"/>
          <p:cNvSpPr>
            <a:spLocks noGrp="1"/>
          </p:cNvSpPr>
          <p:nvPr>
            <p:ph type="subTitle" idx="1"/>
          </p:nvPr>
        </p:nvSpPr>
        <p:spPr>
          <a:xfrm>
            <a:off x="700401" y="1606377"/>
            <a:ext cx="7735146" cy="4456671"/>
          </a:xfrm>
        </p:spPr>
        <p:txBody>
          <a:bodyPr vert="horz" lIns="91440" tIns="45720" rIns="91440" bIns="45720" rtlCol="0" anchor="t">
            <a:normAutofit lnSpcReduction="10000"/>
          </a:bodyPr>
          <a:lstStyle/>
          <a:p>
            <a:pPr algn="l"/>
            <a:r>
              <a:rPr lang="en-GB" altLang="en-US" sz="1500" b="1" dirty="0">
                <a:solidFill>
                  <a:srgbClr val="221C35"/>
                </a:solidFill>
                <a:latin typeface="Arial"/>
                <a:cs typeface="Arial"/>
              </a:rPr>
              <a:t>NUS (National Union of Students) is the largest democratic student organization in Europe.</a:t>
            </a:r>
            <a:endParaRPr lang="en-GB" altLang="en-US" sz="1500" b="1" dirty="0">
              <a:solidFill>
                <a:srgbClr val="221C35"/>
              </a:solidFill>
              <a:latin typeface="Arial" panose="020B0604020202020204" pitchFamily="34" charset="0"/>
              <a:cs typeface="Arial" panose="020B0604020202020204" pitchFamily="34" charset="0"/>
            </a:endParaRPr>
          </a:p>
          <a:p>
            <a:pPr algn="l"/>
            <a:endParaRPr lang="en-GB" altLang="en-US" sz="1500" b="1" dirty="0">
              <a:solidFill>
                <a:srgbClr val="221C35"/>
              </a:solidFill>
              <a:latin typeface="Arial" panose="020B0604020202020204" pitchFamily="34" charset="0"/>
              <a:cs typeface="Arial" panose="020B0604020202020204" pitchFamily="34" charset="0"/>
            </a:endParaRPr>
          </a:p>
          <a:p>
            <a:pPr algn="l"/>
            <a:r>
              <a:rPr lang="en-GB" altLang="en-US" sz="1500" dirty="0">
                <a:solidFill>
                  <a:srgbClr val="221C35"/>
                </a:solidFill>
                <a:latin typeface="Arial" panose="020B0604020202020204" pitchFamily="34" charset="0"/>
                <a:cs typeface="Arial" panose="020B0604020202020204" pitchFamily="34" charset="0"/>
              </a:rPr>
              <a:t>• NUS was founded in 1922, with UoB Guild being a founding member!</a:t>
            </a:r>
          </a:p>
          <a:p>
            <a:pPr algn="l"/>
            <a:endParaRPr lang="en-GB" altLang="en-US" sz="1500" dirty="0">
              <a:solidFill>
                <a:srgbClr val="221C35"/>
              </a:solidFill>
              <a:latin typeface="Arial" panose="020B0604020202020204" pitchFamily="34" charset="0"/>
              <a:cs typeface="Arial" panose="020B0604020202020204" pitchFamily="34" charset="0"/>
            </a:endParaRPr>
          </a:p>
          <a:p>
            <a:pPr algn="l"/>
            <a:r>
              <a:rPr lang="en-GB" altLang="en-US" sz="1500" dirty="0">
                <a:solidFill>
                  <a:srgbClr val="221C35"/>
                </a:solidFill>
                <a:latin typeface="Arial" panose="020B0604020202020204" pitchFamily="34" charset="0"/>
                <a:cs typeface="Arial" panose="020B0604020202020204" pitchFamily="34" charset="0"/>
              </a:rPr>
              <a:t>• NUS works to represent students on a national level – lobbying the government and universities on a variety of issues including tuition fees, teaching standards and liberation issues.</a:t>
            </a:r>
          </a:p>
          <a:p>
            <a:pPr algn="l"/>
            <a:endParaRPr lang="en-GB" altLang="en-US" sz="1500" dirty="0">
              <a:solidFill>
                <a:srgbClr val="221C35"/>
              </a:solidFill>
              <a:latin typeface="Arial" panose="020B0604020202020204" pitchFamily="34" charset="0"/>
              <a:cs typeface="Arial" panose="020B0604020202020204" pitchFamily="34" charset="0"/>
            </a:endParaRPr>
          </a:p>
          <a:p>
            <a:pPr algn="l"/>
            <a:r>
              <a:rPr lang="en-GB" altLang="en-US" sz="1500" dirty="0">
                <a:solidFill>
                  <a:srgbClr val="221C35"/>
                </a:solidFill>
                <a:latin typeface="Arial"/>
                <a:cs typeface="Arial"/>
              </a:rPr>
              <a:t>• It’s achieved lots of successes over it’s history e.g. securing an exemption from paying Council Tax for students</a:t>
            </a:r>
          </a:p>
          <a:p>
            <a:pPr algn="l"/>
            <a:endParaRPr lang="en-GB" altLang="en-US" sz="1500" dirty="0">
              <a:solidFill>
                <a:srgbClr val="221C35"/>
              </a:solidFill>
              <a:latin typeface="Arial" panose="020B0604020202020204" pitchFamily="34" charset="0"/>
              <a:cs typeface="Arial" panose="020B0604020202020204" pitchFamily="34" charset="0"/>
            </a:endParaRPr>
          </a:p>
          <a:p>
            <a:pPr algn="l"/>
            <a:r>
              <a:rPr lang="en-GB" altLang="en-US" sz="1500" dirty="0">
                <a:solidFill>
                  <a:srgbClr val="221C35"/>
                </a:solidFill>
                <a:latin typeface="Arial" panose="020B0604020202020204" pitchFamily="34" charset="0"/>
                <a:cs typeface="Arial" panose="020B0604020202020204" pitchFamily="34" charset="0"/>
              </a:rPr>
              <a:t>• It has two key conferences every year in the Spring – National Conference &amp; Liberation Conference </a:t>
            </a:r>
          </a:p>
          <a:p>
            <a:pPr algn="l"/>
            <a:endParaRPr lang="en-GB" altLang="en-US" sz="1500" dirty="0">
              <a:solidFill>
                <a:srgbClr val="221C35"/>
              </a:solidFill>
              <a:latin typeface="Arial" panose="020B0604020202020204" pitchFamily="34" charset="0"/>
              <a:cs typeface="Arial" panose="020B0604020202020204" pitchFamily="34" charset="0"/>
            </a:endParaRPr>
          </a:p>
          <a:p>
            <a:pPr algn="l"/>
            <a:r>
              <a:rPr lang="en-GB" altLang="en-US" sz="1500" dirty="0">
                <a:solidFill>
                  <a:srgbClr val="221C35"/>
                </a:solidFill>
                <a:latin typeface="Arial" panose="020B0604020202020204" pitchFamily="34" charset="0"/>
                <a:cs typeface="Arial" panose="020B0604020202020204" pitchFamily="34" charset="0"/>
              </a:rPr>
              <a:t>• </a:t>
            </a:r>
            <a:r>
              <a:rPr lang="en-GB" altLang="en-US" sz="1500" dirty="0">
                <a:solidFill>
                  <a:srgbClr val="221C35"/>
                </a:solidFill>
                <a:latin typeface="Arial" panose="020B0604020202020204" pitchFamily="34" charset="0"/>
                <a:cs typeface="Arial" panose="020B0604020202020204" pitchFamily="34" charset="0"/>
                <a:hlinkClick r:id="rId3"/>
              </a:rPr>
              <a:t>You can find out more about NUS here </a:t>
            </a:r>
            <a:r>
              <a:rPr lang="en-GB" altLang="en-US" sz="1500" dirty="0">
                <a:solidFill>
                  <a:srgbClr val="221C35"/>
                </a:solidFill>
                <a:latin typeface="Arial" panose="020B0604020202020204" pitchFamily="34" charset="0"/>
                <a:cs typeface="Arial" panose="020B0604020202020204" pitchFamily="34" charset="0"/>
              </a:rPr>
              <a:t>, and </a:t>
            </a:r>
            <a:r>
              <a:rPr lang="en-GB" altLang="en-US" sz="1500" dirty="0">
                <a:solidFill>
                  <a:srgbClr val="221C35"/>
                </a:solidFill>
                <a:latin typeface="Arial" panose="020B0604020202020204" pitchFamily="34" charset="0"/>
                <a:cs typeface="Arial" panose="020B0604020202020204" pitchFamily="34" charset="0"/>
                <a:hlinkClick r:id="rId4"/>
              </a:rPr>
              <a:t>more about NUS national campaigns here</a:t>
            </a:r>
            <a:endParaRPr lang="en-GB" altLang="en-US" sz="1500" dirty="0">
              <a:solidFill>
                <a:srgbClr val="221C35"/>
              </a:solidFill>
              <a:latin typeface="Arial" panose="020B0604020202020204" pitchFamily="34" charset="0"/>
              <a:cs typeface="Arial" panose="020B0604020202020204" pitchFamily="34" charset="0"/>
            </a:endParaRPr>
          </a:p>
          <a:p>
            <a:pPr algn="l"/>
            <a:endParaRPr lang="en-GB" altLang="en-US" sz="2100" dirty="0">
              <a:solidFill>
                <a:srgbClr val="221C35"/>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2789837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681364" y="1087171"/>
            <a:ext cx="7734695" cy="899636"/>
          </a:xfrm>
        </p:spPr>
        <p:txBody>
          <a:bodyPr>
            <a:noAutofit/>
          </a:bodyPr>
          <a:lstStyle/>
          <a:p>
            <a:pPr algn="l"/>
            <a:r>
              <a:rPr lang="en-GB" altLang="en-US" sz="4000" b="1" dirty="0">
                <a:solidFill>
                  <a:srgbClr val="221C35"/>
                </a:solidFill>
                <a:latin typeface="Arial" panose="020B0604020202020204" pitchFamily="34" charset="0"/>
                <a:cs typeface="Arial" panose="020B0604020202020204" pitchFamily="34" charset="0"/>
              </a:rPr>
              <a:t>What Do We Know About UoB Students?</a:t>
            </a:r>
          </a:p>
        </p:txBody>
      </p:sp>
      <p:sp>
        <p:nvSpPr>
          <p:cNvPr id="3" name="Subtitle 2"/>
          <p:cNvSpPr>
            <a:spLocks noGrp="1"/>
          </p:cNvSpPr>
          <p:nvPr>
            <p:ph type="subTitle" idx="1"/>
          </p:nvPr>
        </p:nvSpPr>
        <p:spPr>
          <a:xfrm>
            <a:off x="726856" y="2158312"/>
            <a:ext cx="7735146" cy="4154741"/>
          </a:xfrm>
        </p:spPr>
        <p:txBody>
          <a:bodyPr vert="horz" lIns="91440" tIns="45720" rIns="91440" bIns="45720" rtlCol="0" anchor="t">
            <a:noAutofit/>
          </a:bodyPr>
          <a:lstStyle/>
          <a:p>
            <a:pPr marL="342900" indent="-342900" algn="l">
              <a:buFont typeface="Arial" panose="020B0604020202020204" pitchFamily="34" charset="0"/>
              <a:buChar char="•"/>
            </a:pPr>
            <a:r>
              <a:rPr lang="en-GB" sz="1400" dirty="0">
                <a:latin typeface="Arial"/>
                <a:cs typeface="Arial"/>
              </a:rPr>
              <a:t>Over 43,000 students registered at the University of Birmingham. Any registered students who hasn't opted out is a member of the Guild.</a:t>
            </a:r>
            <a:endParaRPr lang="en-GB" sz="14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GB" sz="1400">
                <a:latin typeface="Arial"/>
                <a:cs typeface="Arial"/>
              </a:rPr>
              <a:t>There are:</a:t>
            </a:r>
          </a:p>
          <a:p>
            <a:pPr marL="800100" lvl="1" indent="-342900" algn="l">
              <a:buFont typeface="Courier New" panose="020B0604020202020204" pitchFamily="34" charset="0"/>
              <a:buChar char="o"/>
            </a:pPr>
            <a:r>
              <a:rPr lang="en-GB" sz="1400" dirty="0">
                <a:solidFill>
                  <a:srgbClr val="221C35"/>
                </a:solidFill>
                <a:latin typeface="Arial"/>
                <a:cs typeface="Arial"/>
              </a:rPr>
              <a:t>Undergraduate Students</a:t>
            </a:r>
          </a:p>
          <a:p>
            <a:pPr marL="800100" lvl="1" indent="-342900" algn="l">
              <a:buFont typeface="Courier New" panose="020B0604020202020204" pitchFamily="34" charset="0"/>
              <a:buChar char="o"/>
            </a:pPr>
            <a:r>
              <a:rPr lang="en-GB" sz="1400" dirty="0">
                <a:solidFill>
                  <a:srgbClr val="221C35"/>
                </a:solidFill>
                <a:latin typeface="Arial"/>
                <a:cs typeface="Arial"/>
              </a:rPr>
              <a:t>Postgraduate Taught Students</a:t>
            </a:r>
          </a:p>
          <a:p>
            <a:pPr marL="800100" lvl="1" indent="-342900" algn="l">
              <a:buFont typeface="Courier New" panose="020B0604020202020204" pitchFamily="34" charset="0"/>
              <a:buChar char="o"/>
            </a:pPr>
            <a:r>
              <a:rPr lang="en-GB" sz="1400" dirty="0">
                <a:solidFill>
                  <a:srgbClr val="221C35"/>
                </a:solidFill>
                <a:latin typeface="Arial"/>
                <a:cs typeface="Arial"/>
              </a:rPr>
              <a:t>Postgraduate Researchers</a:t>
            </a:r>
          </a:p>
          <a:p>
            <a:pPr marL="800100" lvl="1" indent="-342900" algn="l">
              <a:buFont typeface="Courier New" panose="020B0604020202020204" pitchFamily="34" charset="0"/>
              <a:buChar char="o"/>
            </a:pPr>
            <a:r>
              <a:rPr lang="en-GB" sz="1400" dirty="0">
                <a:solidFill>
                  <a:srgbClr val="221C35"/>
                </a:solidFill>
                <a:latin typeface="Arial"/>
                <a:cs typeface="Arial"/>
              </a:rPr>
              <a:t>Online Students</a:t>
            </a:r>
          </a:p>
          <a:p>
            <a:pPr marL="800100" lvl="1" indent="-342900" algn="l">
              <a:buFont typeface="Courier New" panose="020B0604020202020204" pitchFamily="34" charset="0"/>
              <a:buChar char="o"/>
            </a:pPr>
            <a:r>
              <a:rPr lang="en-GB" sz="1400">
                <a:solidFill>
                  <a:srgbClr val="221C35"/>
                </a:solidFill>
                <a:latin typeface="Arial"/>
                <a:cs typeface="Arial"/>
              </a:rPr>
              <a:t>Full-Time Students</a:t>
            </a:r>
            <a:endParaRPr lang="en-GB" sz="1400">
              <a:solidFill>
                <a:srgbClr val="221C35"/>
              </a:solidFill>
              <a:latin typeface="Arial" panose="020B0604020202020204" pitchFamily="34" charset="0"/>
              <a:cs typeface="Arial" panose="020B0604020202020204" pitchFamily="34" charset="0"/>
            </a:endParaRPr>
          </a:p>
          <a:p>
            <a:pPr marL="800100" lvl="1" indent="-342900" algn="l">
              <a:buFont typeface="Courier New" panose="020B0604020202020204" pitchFamily="34" charset="0"/>
              <a:buChar char="o"/>
            </a:pPr>
            <a:r>
              <a:rPr lang="en-GB" sz="1400">
                <a:solidFill>
                  <a:srgbClr val="221C35"/>
                </a:solidFill>
                <a:latin typeface="Arial"/>
                <a:cs typeface="Arial"/>
              </a:rPr>
              <a:t>Part-Time Students</a:t>
            </a:r>
            <a:endParaRPr lang="en-GB" sz="1400">
              <a:solidFill>
                <a:srgbClr val="221C35"/>
              </a:solidFill>
              <a:latin typeface="Arial" panose="020B0604020202020204" pitchFamily="34" charset="0"/>
              <a:cs typeface="Arial" panose="020B0604020202020204" pitchFamily="34" charset="0"/>
            </a:endParaRPr>
          </a:p>
          <a:p>
            <a:pPr marL="800100" lvl="1" indent="-342900" algn="l">
              <a:buFont typeface="Courier New" panose="020B0604020202020204" pitchFamily="34" charset="0"/>
              <a:buChar char="o"/>
            </a:pPr>
            <a:r>
              <a:rPr lang="en-GB" sz="1400" dirty="0">
                <a:solidFill>
                  <a:srgbClr val="221C35"/>
                </a:solidFill>
                <a:latin typeface="Arial"/>
                <a:cs typeface="Arial"/>
              </a:rPr>
              <a:t>Commuter Students</a:t>
            </a:r>
            <a:endParaRPr lang="en-GB" sz="1400">
              <a:solidFill>
                <a:srgbClr val="221C35"/>
              </a:solidFill>
              <a:latin typeface="Arial" panose="020B0604020202020204" pitchFamily="34" charset="0"/>
              <a:cs typeface="Arial" panose="020B0604020202020204" pitchFamily="34" charset="0"/>
            </a:endParaRPr>
          </a:p>
          <a:p>
            <a:pPr marL="800100" lvl="1" indent="-342900" algn="l">
              <a:buFont typeface="Courier New" panose="020B0604020202020204" pitchFamily="34" charset="0"/>
              <a:buChar char="o"/>
            </a:pPr>
            <a:r>
              <a:rPr lang="en-GB" sz="1400" dirty="0">
                <a:solidFill>
                  <a:srgbClr val="221C35"/>
                </a:solidFill>
                <a:latin typeface="Arial"/>
                <a:cs typeface="Arial"/>
              </a:rPr>
              <a:t>International Students</a:t>
            </a:r>
          </a:p>
          <a:p>
            <a:pPr marL="342900" indent="-342900" algn="l">
              <a:buFont typeface="Arial" panose="020B0604020202020204" pitchFamily="34" charset="0"/>
              <a:buChar char="•"/>
            </a:pPr>
            <a:r>
              <a:rPr lang="en-GB" sz="1400" dirty="0" err="1">
                <a:latin typeface="Arial"/>
                <a:cs typeface="Arial"/>
              </a:rPr>
              <a:t>UoB</a:t>
            </a:r>
            <a:r>
              <a:rPr lang="en-GB" sz="1400" dirty="0">
                <a:latin typeface="Arial"/>
                <a:cs typeface="Arial"/>
              </a:rPr>
              <a:t> students are from all over the world. </a:t>
            </a:r>
            <a:endParaRPr lang="en-GB" sz="14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GB" sz="1400" dirty="0">
                <a:latin typeface="Arial"/>
                <a:cs typeface="Arial"/>
              </a:rPr>
              <a:t>Students study at either the Birmingham campus, abroad, at joint institutions, the Dubai campus, or are distance learners </a:t>
            </a:r>
            <a:endParaRPr lang="en-GB" sz="1400" dirty="0">
              <a:solidFill>
                <a:srgbClr val="00000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2762621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400" y="544530"/>
            <a:ext cx="7734695" cy="899636"/>
          </a:xfrm>
        </p:spPr>
        <p:txBody>
          <a:bodyPr>
            <a:normAutofit/>
          </a:bodyPr>
          <a:lstStyle/>
          <a:p>
            <a:pPr algn="l"/>
            <a:r>
              <a:rPr lang="en-GB" altLang="en-US" sz="4000" b="1" dirty="0">
                <a:solidFill>
                  <a:srgbClr val="221C35"/>
                </a:solidFill>
                <a:latin typeface="Arial" panose="020B0604020202020204" pitchFamily="34" charset="0"/>
                <a:cs typeface="Arial" panose="020B0604020202020204" pitchFamily="34" charset="0"/>
              </a:rPr>
              <a:t>Guild Democracy</a:t>
            </a:r>
          </a:p>
        </p:txBody>
      </p:sp>
      <p:sp>
        <p:nvSpPr>
          <p:cNvPr id="3" name="Subtitle 2"/>
          <p:cNvSpPr>
            <a:spLocks noGrp="1"/>
          </p:cNvSpPr>
          <p:nvPr>
            <p:ph type="subTitle" idx="1"/>
          </p:nvPr>
        </p:nvSpPr>
        <p:spPr>
          <a:xfrm>
            <a:off x="726856" y="1544059"/>
            <a:ext cx="7735146" cy="4634486"/>
          </a:xfrm>
        </p:spPr>
        <p:txBody>
          <a:bodyPr vert="horz" lIns="91440" tIns="45720" rIns="91440" bIns="45720" rtlCol="0" anchor="t">
            <a:noAutofit/>
          </a:bodyPr>
          <a:lstStyle/>
          <a:p>
            <a:pPr algn="l"/>
            <a:r>
              <a:rPr lang="en-GB" altLang="en-US" sz="1800" b="1" dirty="0">
                <a:solidFill>
                  <a:srgbClr val="221C35"/>
                </a:solidFill>
                <a:latin typeface="Arial" panose="020B0604020202020204" pitchFamily="34" charset="0"/>
                <a:cs typeface="Arial" panose="020B0604020202020204" pitchFamily="34" charset="0"/>
              </a:rPr>
              <a:t>The Guild is a “democratic” organization</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b="1" dirty="0">
                <a:solidFill>
                  <a:srgbClr val="221C35"/>
                </a:solidFill>
                <a:latin typeface="Arial" panose="020B0604020202020204" pitchFamily="34" charset="0"/>
                <a:cs typeface="Arial" panose="020B0604020202020204" pitchFamily="34" charset="0"/>
              </a:rPr>
              <a:t>Democracy -&gt; NOUN                             Democratic -&gt; ADJECTIVE</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Democracy is all about people being able to have their say in what they want to see change &amp; being able to choose who they want representing them</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a:cs typeface="Arial"/>
              </a:rPr>
              <a:t>• As the Guild is a democratic organization, all of its members (UoB students) are able to have their say in things they want to change in the University, Guild and local community, and elect who they want representing them. </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a:cs typeface="Arial"/>
              </a:rPr>
              <a:t>• Decisions are made by UoB students – UoB students have decision-making power in the Guild!</a:t>
            </a:r>
            <a:endParaRPr lang="en-GB" altLang="en-US" sz="1400" dirty="0">
              <a:solidFill>
                <a:srgbClr val="221C35"/>
              </a:solidFill>
              <a:latin typeface="Arial" panose="020B0604020202020204" pitchFamily="34" charset="0"/>
              <a:cs typeface="Arial" panose="020B0604020202020204" pitchFamily="34" charset="0"/>
            </a:endParaRP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600" b="1" dirty="0">
                <a:solidFill>
                  <a:srgbClr val="221C35"/>
                </a:solidFill>
                <a:latin typeface="Arial" panose="020B0604020202020204" pitchFamily="34" charset="0"/>
                <a:cs typeface="Arial" panose="020B0604020202020204" pitchFamily="34" charset="0"/>
              </a:rPr>
              <a:t>The Guild should be representative and inclusive of ALL UoB students!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878710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58485" y="1122363"/>
            <a:ext cx="3017520" cy="1755134"/>
          </a:xfrm>
        </p:spPr>
        <p:txBody>
          <a:bodyPr anchor="b">
            <a:normAutofit/>
          </a:bodyPr>
          <a:lstStyle/>
          <a:p>
            <a:pPr algn="l"/>
            <a:r>
              <a:rPr lang="en-GB" altLang="en-US" sz="3900" b="1" dirty="0">
                <a:latin typeface="Arial"/>
                <a:cs typeface="Arial"/>
              </a:rPr>
              <a:t>The Guild’s Democratic System</a:t>
            </a:r>
            <a:endParaRPr lang="en-GB" altLang="en-US" sz="3900" b="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394485" y="2982922"/>
            <a:ext cx="2949980" cy="1703141"/>
          </a:xfrm>
        </p:spPr>
        <p:txBody>
          <a:bodyPr vert="horz" lIns="91440" tIns="45720" rIns="91440" bIns="45720" rtlCol="0" anchor="t">
            <a:normAutofit/>
          </a:bodyPr>
          <a:lstStyle/>
          <a:p>
            <a:pPr algn="l"/>
            <a:r>
              <a:rPr lang="en-GB" sz="1400" b="1" dirty="0">
                <a:latin typeface="Arial"/>
                <a:cs typeface="Arial"/>
                <a:hlinkClick r:id="rId2"/>
              </a:rPr>
              <a:t>You can find more info &amp; details about how Guild decision-making works here</a:t>
            </a:r>
            <a:r>
              <a:rPr lang="en-GB" sz="1400" b="1" dirty="0">
                <a:latin typeface="Arial"/>
                <a:cs typeface="Arial"/>
              </a:rPr>
              <a:t>.</a:t>
            </a:r>
          </a:p>
          <a:p>
            <a:pPr algn="l"/>
            <a:r>
              <a:rPr lang="en-GB" sz="1400" dirty="0">
                <a:latin typeface="Arial"/>
                <a:cs typeface="Arial"/>
              </a:rPr>
              <a:t>The Guild's Democratic System is designed to give students a voice and a way to make change at the University and the Guild.</a:t>
            </a:r>
            <a:endParaRPr lang="en-GB" sz="1400" dirty="0">
              <a:latin typeface="Arial" panose="020B0604020202020204" pitchFamily="34" charset="0"/>
              <a:cs typeface="Arial" panose="020B0604020202020204" pitchFamily="34" charset="0"/>
            </a:endParaRPr>
          </a:p>
          <a:p>
            <a:pPr algn="l"/>
            <a:endParaRPr lang="en-GB" altLang="en-US" sz="900" dirty="0">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3017520" cy="18288"/>
          </a:xfrm>
          <a:prstGeom prst="rect">
            <a:avLst/>
          </a:prstGeom>
          <a:solidFill>
            <a:srgbClr val="ED7D3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Picture 5" descr="A diagram of a flowchart&#10;&#10;Description automatically generated">
            <a:extLst>
              <a:ext uri="{FF2B5EF4-FFF2-40B4-BE49-F238E27FC236}">
                <a16:creationId xmlns:a16="http://schemas.microsoft.com/office/drawing/2014/main" id="{5D51EE11-C044-F04B-179F-EC37F9651938}"/>
              </a:ext>
            </a:extLst>
          </p:cNvPr>
          <p:cNvPicPr>
            <a:picLocks noChangeAspect="1"/>
          </p:cNvPicPr>
          <p:nvPr/>
        </p:nvPicPr>
        <p:blipFill>
          <a:blip r:embed="rId3"/>
          <a:stretch>
            <a:fillRect/>
          </a:stretch>
        </p:blipFill>
        <p:spPr>
          <a:xfrm>
            <a:off x="3648456" y="1536946"/>
            <a:ext cx="5134772" cy="3632853"/>
          </a:xfrm>
          <a:prstGeom prst="rect">
            <a:avLst/>
          </a:prstGeom>
        </p:spPr>
      </p:pic>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1436128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13299" y="490537"/>
            <a:ext cx="3968748" cy="1628775"/>
          </a:xfrm>
        </p:spPr>
        <p:txBody>
          <a:bodyPr vert="horz" lIns="91440" tIns="45720" rIns="91440" bIns="45720" rtlCol="0" anchor="b">
            <a:normAutofit/>
          </a:bodyPr>
          <a:lstStyle/>
          <a:p>
            <a:pPr algn="l"/>
            <a:r>
              <a:rPr lang="en-US" altLang="en-US" sz="3500" b="1" dirty="0">
                <a:latin typeface="Arial"/>
                <a:cs typeface="Arial"/>
              </a:rPr>
              <a:t>Your Elected Officer Team</a:t>
            </a:r>
          </a:p>
        </p:txBody>
      </p:sp>
      <p:pic>
        <p:nvPicPr>
          <p:cNvPr id="5" name="Picture 4" descr="A group of people posing for a photo&#10;&#10;Description automatically generated">
            <a:extLst>
              <a:ext uri="{FF2B5EF4-FFF2-40B4-BE49-F238E27FC236}">
                <a16:creationId xmlns:a16="http://schemas.microsoft.com/office/drawing/2014/main" id="{2A435052-4BC2-DF23-4FBE-7088AF882194}"/>
              </a:ext>
            </a:extLst>
          </p:cNvPr>
          <p:cNvPicPr>
            <a:picLocks noChangeAspect="1"/>
          </p:cNvPicPr>
          <p:nvPr/>
        </p:nvPicPr>
        <p:blipFill rotWithShape="1">
          <a:blip r:embed="rId2"/>
          <a:srcRect l="23785" r="21703" b="2"/>
          <a:stretch/>
        </p:blipFill>
        <p:spPr>
          <a:xfrm>
            <a:off x="1" y="1587"/>
            <a:ext cx="4571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sp>
        <p:nvSpPr>
          <p:cNvPr id="3" name="Subtitle 2"/>
          <p:cNvSpPr>
            <a:spLocks noGrp="1"/>
          </p:cNvSpPr>
          <p:nvPr>
            <p:ph type="subTitle" idx="1"/>
          </p:nvPr>
        </p:nvSpPr>
        <p:spPr>
          <a:xfrm>
            <a:off x="4813300" y="2110612"/>
            <a:ext cx="3977747" cy="4256849"/>
          </a:xfrm>
        </p:spPr>
        <p:txBody>
          <a:bodyPr vert="horz" lIns="91440" tIns="45720" rIns="91440" bIns="45720" rtlCol="0" anchor="t">
            <a:normAutofit/>
          </a:bodyPr>
          <a:lstStyle/>
          <a:p>
            <a:pPr marL="342900" indent="-228600" algn="l">
              <a:buFont typeface="Arial" panose="020B0604020202020204" pitchFamily="34" charset="0"/>
              <a:buChar char="•"/>
            </a:pPr>
            <a:endParaRPr lang="en-US" altLang="en-US" sz="1600"/>
          </a:p>
          <a:p>
            <a:pPr marL="342900" indent="-228600" algn="l">
              <a:buFont typeface="Arial" panose="020B0604020202020204" pitchFamily="34" charset="0"/>
              <a:buChar char="•"/>
            </a:pPr>
            <a:r>
              <a:rPr lang="en-US" altLang="en-US" sz="1600" dirty="0">
                <a:latin typeface="Arial"/>
                <a:cs typeface="Arial"/>
              </a:rPr>
              <a:t>The Guild is run by students for students.</a:t>
            </a:r>
          </a:p>
          <a:p>
            <a:pPr marL="342900" indent="-228600" algn="l">
              <a:buFont typeface="Arial" panose="020B0604020202020204" pitchFamily="34" charset="0"/>
              <a:buChar char="•"/>
            </a:pPr>
            <a:r>
              <a:rPr lang="en-US" altLang="en-US" sz="1600" dirty="0">
                <a:latin typeface="Arial"/>
                <a:cs typeface="Arial"/>
              </a:rPr>
              <a:t>Students can have their say in which students they want representing them</a:t>
            </a:r>
            <a:endParaRPr lang="en-US" sz="1600" dirty="0">
              <a:latin typeface="Arial"/>
              <a:cs typeface="Arial"/>
            </a:endParaRPr>
          </a:p>
          <a:p>
            <a:pPr marL="342900" indent="-228600" algn="l">
              <a:buFont typeface="Arial" panose="020B0604020202020204" pitchFamily="34" charset="0"/>
              <a:buChar char="•"/>
            </a:pPr>
            <a:r>
              <a:rPr lang="en-US" altLang="en-US" sz="1600" dirty="0">
                <a:latin typeface="Arial"/>
                <a:cs typeface="Arial"/>
              </a:rPr>
              <a:t>7 Elected Full-Time Officers and 6 Elected Part-Time who are elected every year to represent </a:t>
            </a:r>
            <a:r>
              <a:rPr lang="en-US" altLang="en-US" sz="1600" err="1">
                <a:latin typeface="Arial"/>
                <a:cs typeface="Arial"/>
              </a:rPr>
              <a:t>UoB</a:t>
            </a:r>
            <a:r>
              <a:rPr lang="en-US" altLang="en-US" sz="1600" dirty="0">
                <a:latin typeface="Arial"/>
                <a:cs typeface="Arial"/>
              </a:rPr>
              <a:t> students.</a:t>
            </a:r>
          </a:p>
          <a:p>
            <a:pPr marL="342900" indent="-228600" algn="l">
              <a:buFont typeface="Arial" panose="020B0604020202020204" pitchFamily="34" charset="0"/>
              <a:buChar char="•"/>
            </a:pPr>
            <a:r>
              <a:rPr lang="en-US" altLang="en-US" sz="1600" dirty="0">
                <a:latin typeface="Arial"/>
                <a:cs typeface="Arial"/>
              </a:rPr>
              <a:t>As an Officer, although the President is the lead Officer for Guild democracy and elections, ALL Officers still play a HUGE role in Guild democracy.</a:t>
            </a:r>
          </a:p>
          <a:p>
            <a:pPr marL="342900" indent="-228600" algn="l">
              <a:buFont typeface="Arial" panose="020B0604020202020204" pitchFamily="34" charset="0"/>
              <a:buChar char="•"/>
            </a:pPr>
            <a:r>
              <a:rPr lang="en-US" altLang="en-US" sz="1600" dirty="0">
                <a:latin typeface="Arial"/>
                <a:cs typeface="Arial"/>
                <a:hlinkClick r:id="rId3"/>
              </a:rPr>
              <a:t>Find out more about your current Officer Team here</a:t>
            </a:r>
            <a:endParaRPr lang="en-US" altLang="en-US" sz="1600" dirty="0">
              <a:latin typeface="Arial"/>
              <a:cs typeface="Arial"/>
            </a:endParaRPr>
          </a:p>
        </p:txBody>
      </p:sp>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1051442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27307" y="1640163"/>
            <a:ext cx="8021277" cy="899636"/>
          </a:xfrm>
        </p:spPr>
        <p:txBody>
          <a:bodyPr>
            <a:noAutofit/>
          </a:bodyPr>
          <a:lstStyle/>
          <a:p>
            <a:pPr algn="l"/>
            <a:r>
              <a:rPr lang="en-GB" altLang="en-US" sz="4000" b="1" dirty="0">
                <a:solidFill>
                  <a:srgbClr val="221C35"/>
                </a:solidFill>
                <a:latin typeface="Arial" panose="020B0604020202020204" pitchFamily="34" charset="0"/>
                <a:cs typeface="Arial" panose="020B0604020202020204" pitchFamily="34" charset="0"/>
              </a:rPr>
              <a:t>How Can You Find Out More About What UoB Students Care About?</a:t>
            </a:r>
          </a:p>
        </p:txBody>
      </p:sp>
      <p:sp>
        <p:nvSpPr>
          <p:cNvPr id="3" name="Subtitle 2"/>
          <p:cNvSpPr>
            <a:spLocks noGrp="1"/>
          </p:cNvSpPr>
          <p:nvPr>
            <p:ph type="subTitle" idx="1"/>
          </p:nvPr>
        </p:nvSpPr>
        <p:spPr>
          <a:xfrm>
            <a:off x="713865" y="2677297"/>
            <a:ext cx="7735146" cy="3501247"/>
          </a:xfrm>
        </p:spPr>
        <p:txBody>
          <a:bodyPr vert="horz" lIns="91440" tIns="45720" rIns="91440" bIns="45720" rtlCol="0" anchor="t">
            <a:noAutofit/>
          </a:bodyPr>
          <a:lstStyle/>
          <a:p>
            <a:pPr marL="342900" indent="-34290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Student Ideas, Policy &amp; Campaign Submissions</a:t>
            </a:r>
          </a:p>
          <a:p>
            <a:pPr marL="342900" indent="-34290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Decision-Making Committee &amp; All Student Meeting Minutes</a:t>
            </a:r>
          </a:p>
          <a:p>
            <a:pPr marL="342900" indent="-34290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Scrutiny Panel minutes &amp; Officer reports</a:t>
            </a:r>
          </a:p>
          <a:p>
            <a:pPr marL="342900" indent="-34290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NSS, PTES &amp; PRES Data</a:t>
            </a:r>
          </a:p>
          <a:p>
            <a:pPr marL="342900" indent="-34290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Issues raised by Reps/Previous Rep Impacts</a:t>
            </a:r>
          </a:p>
          <a:p>
            <a:pPr marL="342900" indent="-342900" algn="l">
              <a:buFont typeface="Arial" panose="020B0604020202020204" pitchFamily="34" charset="0"/>
              <a:buChar char="•"/>
            </a:pPr>
            <a:r>
              <a:rPr lang="en-GB" altLang="en-US" sz="1400" dirty="0">
                <a:solidFill>
                  <a:srgbClr val="221C35"/>
                </a:solidFill>
                <a:latin typeface="Arial"/>
                <a:cs typeface="Arial"/>
              </a:rPr>
              <a:t>Officer Priority Campaigns &amp; Black Voices Campaign</a:t>
            </a:r>
          </a:p>
          <a:p>
            <a:pPr algn="l"/>
            <a:endParaRPr lang="en-GB" altLang="en-US" sz="1400" dirty="0">
              <a:solidFill>
                <a:srgbClr val="221C35"/>
              </a:solidFill>
              <a:latin typeface="Arial" panose="020B0604020202020204" pitchFamily="34" charset="0"/>
              <a:cs typeface="Arial" panose="020B0604020202020204" pitchFamily="34" charset="0"/>
            </a:endParaRPr>
          </a:p>
          <a:p>
            <a:r>
              <a:rPr lang="en-GB" sz="1400" b="1" dirty="0">
                <a:latin typeface="Arial" panose="020B0604020202020204" pitchFamily="34" charset="0"/>
                <a:cs typeface="Arial" panose="020B0604020202020204" pitchFamily="34" charset="0"/>
              </a:rPr>
              <a:t>We recommend that you include information in your written statement &amp; campaign that is relevant to the role that you are applying for!</a:t>
            </a:r>
            <a:endParaRPr lang="en-GB" altLang="en-US" sz="1400" b="1" dirty="0">
              <a:solidFill>
                <a:srgbClr val="221C35"/>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2791931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16845ee8-ffd6-42a0-a8d3-99c392ceecc1">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0A125C459EA0241B785FE609C2553C2" ma:contentTypeVersion="12" ma:contentTypeDescription="Create a new document." ma:contentTypeScope="" ma:versionID="49f5ed5ff32b272576cc179c9f8e7e21">
  <xsd:schema xmlns:xsd="http://www.w3.org/2001/XMLSchema" xmlns:xs="http://www.w3.org/2001/XMLSchema" xmlns:p="http://schemas.microsoft.com/office/2006/metadata/properties" xmlns:ns2="16845ee8-ffd6-42a0-a8d3-99c392ceecc1" xmlns:ns3="eb4cd42c-eb1f-4c2b-9535-d35a6ada11ab" targetNamespace="http://schemas.microsoft.com/office/2006/metadata/properties" ma:root="true" ma:fieldsID="1d3a79cb54cbf9f0777d0ace054d7c37" ns2:_="" ns3:_="">
    <xsd:import namespace="16845ee8-ffd6-42a0-a8d3-99c392ceecc1"/>
    <xsd:import namespace="eb4cd42c-eb1f-4c2b-9535-d35a6ada11a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2:MediaServiceDateTaken" minOccurs="0"/>
                <xsd:element ref="ns2:MediaServiceOCR"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845ee8-ffd6-42a0-a8d3-99c392ceec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4054fac4-e78f-4fc3-a3b4-431e104fb9fd"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b4cd42c-eb1f-4c2b-9535-d35a6ada11a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49E62E-3806-4D97-9722-98D4882E480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A82BFF8-A217-4A3D-A414-AB4E6E85DDD2}">
  <ds:schemaRefs>
    <ds:schemaRef ds:uri="http://schemas.microsoft.com/sharepoint/v3/contenttype/forms"/>
  </ds:schemaRefs>
</ds:datastoreItem>
</file>

<file path=customXml/itemProps3.xml><?xml version="1.0" encoding="utf-8"?>
<ds:datastoreItem xmlns:ds="http://schemas.openxmlformats.org/officeDocument/2006/customXml" ds:itemID="{FE8876B7-3F9F-45A2-B969-326FED5C5456}"/>
</file>

<file path=docProps/app.xml><?xml version="1.0" encoding="utf-8"?>
<Properties xmlns="http://schemas.openxmlformats.org/officeDocument/2006/extended-properties" xmlns:vt="http://schemas.openxmlformats.org/officeDocument/2006/docPropsVTypes">
  <TotalTime>682</TotalTime>
  <Words>1983</Words>
  <Application>Microsoft Office PowerPoint</Application>
  <PresentationFormat>On-screen Show (4:3)</PresentationFormat>
  <Paragraphs>217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Useful Information About The Guild For Your Written Statement &amp; Campaign</vt:lpstr>
      <vt:lpstr>What is the Guild?</vt:lpstr>
      <vt:lpstr>Guild Strategy 2022-2027</vt:lpstr>
      <vt:lpstr>What is the NUS?</vt:lpstr>
      <vt:lpstr>What Do We Know About UoB Students?</vt:lpstr>
      <vt:lpstr>Guild Democracy</vt:lpstr>
      <vt:lpstr>The Guild’s Democratic System</vt:lpstr>
      <vt:lpstr>Your Elected Officer Team</vt:lpstr>
      <vt:lpstr>How Can You Find Out More About What UoB Students Care About?</vt:lpstr>
      <vt:lpstr>Student Idea &amp; Policy Submissions</vt:lpstr>
      <vt:lpstr>Student Campaign Submissions</vt:lpstr>
      <vt:lpstr>Scrutiny Panel Minutes &amp; Officer Reports</vt:lpstr>
      <vt:lpstr>National Student Survey</vt:lpstr>
      <vt:lpstr>PTES &amp; PRES Surveys</vt:lpstr>
      <vt:lpstr>Issues Raised by Reps</vt:lpstr>
      <vt:lpstr>Officer Priority Campaigns</vt:lpstr>
      <vt:lpstr>Cost of Living Campaign</vt:lpstr>
      <vt:lpstr>Thank-You For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Samuel Whitehouse</dc:creator>
  <cp:lastModifiedBy>Rozena Nadeem</cp:lastModifiedBy>
  <cp:revision>199</cp:revision>
  <dcterms:created xsi:type="dcterms:W3CDTF">2020-09-01T11:32:28Z</dcterms:created>
  <dcterms:modified xsi:type="dcterms:W3CDTF">2024-01-05T14:04:52Z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2057-11.2.0.9635</vt:lpwstr>
  </property>
  <property fmtid="{D5CDD505-2E9C-101B-9397-08002B2CF9AE}" pid="3" name="ContentTypeId">
    <vt:lpwstr>0x0101006F517FB8C53D7843A830F77BC31C2C05</vt:lpwstr>
  </property>
</Properties>
</file>