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4" r:id="rId4"/>
    <p:sldId id="270" r:id="rId5"/>
    <p:sldId id="262" r:id="rId6"/>
    <p:sldId id="263" r:id="rId7"/>
    <p:sldId id="265" r:id="rId8"/>
    <p:sldId id="269" r:id="rId9"/>
    <p:sldId id="267" r:id="rId10"/>
    <p:sldId id="268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BAA2"/>
    <a:srgbClr val="221C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2" autoAdjust="0"/>
    <p:restoredTop sz="94660"/>
  </p:normalViewPr>
  <p:slideViewPr>
    <p:cSldViewPr snapToGrid="0">
      <p:cViewPr varScale="1">
        <p:scale>
          <a:sx n="68" d="100"/>
          <a:sy n="68" d="100"/>
        </p:scale>
        <p:origin x="122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1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1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5/31/2023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entunion.co.uk/changeit#ideas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8000" b="-8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ight Triangle 6"/>
          <p:cNvSpPr/>
          <p:nvPr/>
        </p:nvSpPr>
        <p:spPr>
          <a:xfrm rot="16200000">
            <a:off x="6041073" y="3755073"/>
            <a:ext cx="3102293" cy="3102293"/>
          </a:xfrm>
          <a:prstGeom prst="rtTriangle">
            <a:avLst/>
          </a:prstGeom>
          <a:solidFill>
            <a:srgbClr val="221C35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4" name="Right Triangle 3"/>
          <p:cNvSpPr/>
          <p:nvPr/>
        </p:nvSpPr>
        <p:spPr>
          <a:xfrm rot="5400000">
            <a:off x="0" y="0"/>
            <a:ext cx="3102293" cy="3102293"/>
          </a:xfrm>
          <a:prstGeom prst="rtTriangle">
            <a:avLst/>
          </a:prstGeom>
          <a:solidFill>
            <a:srgbClr val="221C35">
              <a:alpha val="88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7274" y="5478667"/>
            <a:ext cx="6294715" cy="899636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Democracy Review Update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3751" y="6240088"/>
            <a:ext cx="5877322" cy="506254"/>
          </a:xfrm>
        </p:spPr>
        <p:txBody>
          <a:bodyPr/>
          <a:lstStyle/>
          <a:p>
            <a:pPr algn="l"/>
            <a:r>
              <a:rPr lang="en-GB" altLang="en-US" sz="21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May 2023</a:t>
            </a:r>
          </a:p>
        </p:txBody>
      </p:sp>
      <p:pic>
        <p:nvPicPr>
          <p:cNvPr id="5" name="Picture 4" descr="YVOL WHIT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4055" y="6000115"/>
            <a:ext cx="1797050" cy="626110"/>
          </a:xfrm>
          <a:prstGeom prst="rect">
            <a:avLst/>
          </a:prstGeom>
        </p:spPr>
      </p:pic>
      <p:pic>
        <p:nvPicPr>
          <p:cNvPr id="6" name="Picture 5" descr="GOS LOGO WHITE 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685" y="172995"/>
            <a:ext cx="1937916" cy="54742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301" y="163431"/>
            <a:ext cx="6552337" cy="899636"/>
          </a:xfrm>
        </p:spPr>
        <p:txBody>
          <a:bodyPr>
            <a:normAutofit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Recap on Timeline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43" y="1663041"/>
            <a:ext cx="8779327" cy="5031527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2023: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Democratic Structure is fully implemented</a:t>
            </a:r>
            <a:br>
              <a:rPr lang="en-GB" altLang="en-US" sz="1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18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2023 – November 2023: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Consultation on Community Organiser and Liberation Association Changes </a:t>
            </a:r>
            <a:br>
              <a:rPr lang="en-GB" altLang="en-US" sz="1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18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December 2023: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Community Organiser and Liberation Association changes approved, bar feedback in favour of the status quo</a:t>
            </a:r>
            <a:br>
              <a:rPr lang="en-GB" altLang="en-US" sz="1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18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February/March 2024: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sz="18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system implemented in time for Officer Elections 2024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17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964063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21C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5BB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23847" y="2979182"/>
            <a:ext cx="5078231" cy="899636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 Questions?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5BBAA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4029467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0400" y="544530"/>
            <a:ext cx="7734695" cy="899636"/>
          </a:xfrm>
        </p:spPr>
        <p:txBody>
          <a:bodyPr>
            <a:normAutofit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we will cover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43" y="1907258"/>
            <a:ext cx="8779327" cy="3831595"/>
          </a:xfrm>
        </p:spPr>
        <p:txBody>
          <a:bodyPr>
            <a:normAutofit fontScale="92500"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Structure &amp; The Need for a Democracy Review</a:t>
            </a:r>
          </a:p>
          <a:p>
            <a:pPr marL="457200" indent="-457200" algn="l">
              <a:buFont typeface="+mj-lt"/>
              <a:buAutoNum type="arabicPeriod"/>
            </a:pP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Democracy Review Phase 1 Overview</a:t>
            </a:r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the new system was designed through consultation</a:t>
            </a:r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does the new Democratic System look like</a:t>
            </a:r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Democracy Review, as we move into Phase 2 next year</a:t>
            </a:r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 algn="l">
              <a:buFont typeface="+mj-lt"/>
              <a:buAutoNum type="arabicPeriod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Timeline of Implementation</a:t>
            </a:r>
          </a:p>
          <a:p>
            <a:pPr algn="l"/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D187AC6F-2E65-446C-BD74-FEA9EC74099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A02914-9D1E-4337-99FD-DCEBDC508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34" y="1151930"/>
            <a:ext cx="9144000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F453E9C-E3CE-453E-8AD0-8F03C5025CD3}"/>
              </a:ext>
            </a:extLst>
          </p:cNvPr>
          <p:cNvSpPr/>
          <p:nvPr/>
        </p:nvSpPr>
        <p:spPr>
          <a:xfrm>
            <a:off x="1362728" y="114300"/>
            <a:ext cx="663827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Structure</a:t>
            </a:r>
            <a:endParaRPr lang="en-GB" sz="5400" dirty="0"/>
          </a:p>
        </p:txBody>
      </p:sp>
    </p:spTree>
    <p:extLst>
      <p:ext uri="{BB962C8B-B14F-4D97-AF65-F5344CB8AC3E}">
        <p14:creationId xmlns:p14="http://schemas.microsoft.com/office/powerpoint/2010/main" val="104905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155" y="669329"/>
            <a:ext cx="6841043" cy="899636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Need for a Democracy Review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22" y="1521637"/>
            <a:ext cx="8779327" cy="5194324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current democratic system is overcomplicated 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often hard for students to understand.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16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Democratic mandates are often slow to be reached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</a:t>
            </a: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only three All Student Votes a year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Students submitting ideas and proposals are often unclear on outcomes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16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Extremely Low Turnout in Autumn Elections 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 Guild Committees, with tiny mandates </a:t>
            </a: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(sometimes as few as under 15 votes) 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roles often left unfilled.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16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Many Guild Committees are rarely quorate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creating a barrier to change and slowing down sometimes clear decisions. Activities and Education Committees being exceptions.</a:t>
            </a:r>
          </a:p>
          <a:p>
            <a:pPr algn="l"/>
            <a:endParaRPr lang="en-GB" altLang="en-US" sz="16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Similarly, the All Student Meeting has never been quorate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with on one occasion as few as 8 students attending – today being an anomaly. </a:t>
            </a: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time and length of the all student meeting often excludes students from the democratic process.</a:t>
            </a:r>
            <a:b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16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16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Low Engagement from Part Time Officers, </a:t>
            </a:r>
            <a:r>
              <a:rPr lang="en-GB" altLang="en-US" sz="16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 a number of years, as they understandably struggle to balance study, work, &amp; their officer roles.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063258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7155" y="669329"/>
            <a:ext cx="5530717" cy="899636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Democracy </a:t>
            </a:r>
            <a:b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Review – Phase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43" y="1663042"/>
            <a:ext cx="8779327" cy="5194324"/>
          </a:xfrm>
        </p:spPr>
        <p:txBody>
          <a:bodyPr>
            <a:normAutofit/>
          </a:bodyPr>
          <a:lstStyle/>
          <a:p>
            <a:pPr algn="l"/>
            <a: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review of the Guild Democratic System was undertaken by </a:t>
            </a:r>
            <a:r>
              <a:rPr lang="en-GB" altLang="en-US" sz="2200" dirty="0" err="1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Alkhemy</a:t>
            </a:r>
            <a: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(an external SU consultation group) across January – March 2023. The review looked at:</a:t>
            </a:r>
            <a:b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2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Democratic Process </a:t>
            </a:r>
            <a: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does it work?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22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How do we put students at the heart of our democracy</a:t>
            </a:r>
            <a: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2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Part-Time Officers </a:t>
            </a:r>
            <a: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how do we facilitate under-represented voices within the process?</a:t>
            </a:r>
            <a:b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2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Role and Function of Liberation and Representation Associations </a:t>
            </a:r>
            <a: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what barriers do they and students face?</a:t>
            </a:r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3858624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798" y="323340"/>
            <a:ext cx="5530717" cy="899636"/>
          </a:xfrm>
        </p:spPr>
        <p:txBody>
          <a:bodyPr>
            <a:normAutofit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43" y="1362728"/>
            <a:ext cx="8427563" cy="549527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altLang="en-US" sz="2200" dirty="0" err="1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Alkhemy</a:t>
            </a:r>
            <a:r>
              <a:rPr lang="en-GB" altLang="en-US" sz="22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the external consultant, undertook the following consultation across January – March 2023:</a:t>
            </a:r>
          </a:p>
          <a:p>
            <a:pPr algn="l"/>
            <a:endParaRPr lang="en-GB" altLang="en-US" sz="22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 Co-creation sessions </a:t>
            </a:r>
            <a: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15 students demographically reflective of the University of Birmingham student population. </a:t>
            </a:r>
            <a:r>
              <a:rPr lang="en-GB" altLang="en-US" sz="21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Anyone could apply to be involved</a:t>
            </a:r>
            <a: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and we had over 150 applications. Those not chosen were still given the opportunity to contribute.</a:t>
            </a:r>
            <a:b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Interviews </a:t>
            </a:r>
            <a: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with Guild Officers (Full-Time &amp; Part-Time), Liberation Associations and Guild Staff who support the process.</a:t>
            </a:r>
            <a:b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Surveys </a:t>
            </a:r>
            <a: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sent to Committee Members and Committee Chairs across Associations and Student Groups.</a:t>
            </a:r>
            <a:b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Desk Research </a:t>
            </a:r>
            <a: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of 4 other Student Union Democratic processes and systems.</a:t>
            </a:r>
          </a:p>
          <a:p>
            <a:pPr algn="l"/>
            <a:endParaRPr lang="en-GB" altLang="en-US" sz="2100" b="1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/>
            <a:r>
              <a:rPr lang="en-GB" altLang="en-US" sz="2100" dirty="0" err="1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Alkhemy</a:t>
            </a:r>
            <a:r>
              <a:rPr lang="en-GB" altLang="en-US" sz="21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also reviewed models of community organising, a key campaigning model used at the Guild.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</p:spTree>
    <p:extLst>
      <p:ext uri="{BB962C8B-B14F-4D97-AF65-F5344CB8AC3E}">
        <p14:creationId xmlns:p14="http://schemas.microsoft.com/office/powerpoint/2010/main" val="2708036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34798" y="323340"/>
            <a:ext cx="6673526" cy="899636"/>
          </a:xfrm>
        </p:spPr>
        <p:txBody>
          <a:bodyPr>
            <a:normAutofit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Overall Feedback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16816" y="1653615"/>
            <a:ext cx="8779327" cy="4334973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GB" altLang="en-US" sz="21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Feedback 1 = Very Positive, 5 = Very Negative:</a:t>
            </a:r>
          </a:p>
          <a:p>
            <a:pPr algn="l"/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Student Vote (2.4) – </a:t>
            </a:r>
            <a:r>
              <a:rPr lang="en-GB" alt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Accessible and useful, needs more support</a:t>
            </a:r>
            <a:br>
              <a:rPr lang="en-GB" altLang="en-US" sz="21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b="1" dirty="0">
              <a:solidFill>
                <a:srgbClr val="00B05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Scrutiny Panel (3.4) </a:t>
            </a:r>
            <a: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Good, but lack of awareness</a:t>
            </a:r>
            <a:b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Campaigns Submission Form (3.4) </a:t>
            </a:r>
            <a: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Lacking support</a:t>
            </a:r>
            <a:b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Student Meeting (3.4) </a:t>
            </a:r>
            <a: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Lack of accessibility/incentivisation </a:t>
            </a:r>
            <a:b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2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Decision Making Committees (3.5) </a:t>
            </a:r>
            <a: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Lack of quoracy</a:t>
            </a:r>
          </a:p>
          <a:p>
            <a:pPr algn="l"/>
            <a:endParaRPr lang="en-GB" altLang="en-US" sz="2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1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Sorting Process (3.8) </a:t>
            </a:r>
            <a:r>
              <a:rPr lang="en-GB" altLang="en-US" sz="21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– Overly complicated, lack of updates</a:t>
            </a:r>
            <a:endParaRPr lang="en-GB" altLang="en-US" sz="21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1FBB67B-2984-4893-84A3-38D9DF06E247}"/>
              </a:ext>
            </a:extLst>
          </p:cNvPr>
          <p:cNvSpPr txBox="1">
            <a:spLocks/>
          </p:cNvSpPr>
          <p:nvPr/>
        </p:nvSpPr>
        <p:spPr>
          <a:xfrm>
            <a:off x="8873" y="5971669"/>
            <a:ext cx="8427563" cy="8599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Here we can see that the All Student Vote received the most positive feedback, and was the only structure to be seen more positively than negatively.</a:t>
            </a:r>
            <a:endParaRPr lang="en-GB" altLang="en-US" sz="2100" b="1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511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51470" y="297796"/>
            <a:ext cx="5530717" cy="899636"/>
          </a:xfrm>
        </p:spPr>
        <p:txBody>
          <a:bodyPr>
            <a:normAutofit fontScale="90000"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New System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AA1E02-7A6C-461A-8978-99C508C5DF36}"/>
              </a:ext>
            </a:extLst>
          </p:cNvPr>
          <p:cNvSpPr/>
          <p:nvPr/>
        </p:nvSpPr>
        <p:spPr>
          <a:xfrm>
            <a:off x="370702" y="1197432"/>
            <a:ext cx="45972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altLang="en-US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implemented for September 2023: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33810B9-1955-46B1-AC7F-737BD74404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3366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DC831AB-A1D5-4210-8E43-7C2C5E2F648E}"/>
              </a:ext>
            </a:extLst>
          </p:cNvPr>
          <p:cNvSpPr txBox="1"/>
          <p:nvPr/>
        </p:nvSpPr>
        <p:spPr>
          <a:xfrm>
            <a:off x="152991" y="187334"/>
            <a:ext cx="29484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en-US" sz="2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New Democratic Structure, from September 2023</a:t>
            </a:r>
            <a:endParaRPr lang="en-GB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7ADCD9-3CD2-4AD5-923F-26029D2C7057}"/>
              </a:ext>
            </a:extLst>
          </p:cNvPr>
          <p:cNvSpPr txBox="1"/>
          <p:nvPr/>
        </p:nvSpPr>
        <p:spPr>
          <a:xfrm>
            <a:off x="6767190" y="4966070"/>
            <a:ext cx="24805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b="1" dirty="0">
                <a:solidFill>
                  <a:srgbClr val="FF0000"/>
                </a:solidFill>
              </a:rPr>
              <a:t>Note: Scrutiny Panel will also continue within the new structure, but will be operationally reviewed to allow more effective and transparent scrutiny of Officers.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718645F-B17B-43F3-A2EA-32AA68784637}"/>
              </a:ext>
            </a:extLst>
          </p:cNvPr>
          <p:cNvSpPr txBox="1"/>
          <p:nvPr/>
        </p:nvSpPr>
        <p:spPr>
          <a:xfrm>
            <a:off x="1873564" y="6017579"/>
            <a:ext cx="13291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6">
                    <a:lumMod val="75000"/>
                  </a:schemeClr>
                </a:solidFill>
              </a:rPr>
              <a:t>Start Here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8572026-0BAE-485A-B5C3-1FD7B92FB075}"/>
              </a:ext>
            </a:extLst>
          </p:cNvPr>
          <p:cNvCxnSpPr>
            <a:cxnSpLocks/>
          </p:cNvCxnSpPr>
          <p:nvPr/>
        </p:nvCxnSpPr>
        <p:spPr>
          <a:xfrm flipV="1">
            <a:off x="2975002" y="6017579"/>
            <a:ext cx="512916" cy="2172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33BF355D-875E-48E6-BA90-D4D9C4EAEF8C}"/>
              </a:ext>
            </a:extLst>
          </p:cNvPr>
          <p:cNvSpPr/>
          <p:nvPr/>
        </p:nvSpPr>
        <p:spPr>
          <a:xfrm>
            <a:off x="55924" y="4552104"/>
            <a:ext cx="227799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err="1">
                <a:hlinkClick r:id="rId4"/>
              </a:rPr>
              <a:t>ChangeIt</a:t>
            </a:r>
            <a:r>
              <a:rPr lang="en-GB" dirty="0">
                <a:hlinkClick r:id="rId4"/>
              </a:rPr>
              <a:t> | Kent Union</a:t>
            </a:r>
            <a:endParaRPr lang="en-GB" dirty="0"/>
          </a:p>
        </p:txBody>
      </p:sp>
      <p:sp>
        <p:nvSpPr>
          <p:cNvPr id="17" name="Arrow: Down 16">
            <a:extLst>
              <a:ext uri="{FF2B5EF4-FFF2-40B4-BE49-F238E27FC236}">
                <a16:creationId xmlns:a16="http://schemas.microsoft.com/office/drawing/2014/main" id="{1CAEEC15-C131-43B6-A4BA-ACD74C98B312}"/>
              </a:ext>
            </a:extLst>
          </p:cNvPr>
          <p:cNvSpPr/>
          <p:nvPr/>
        </p:nvSpPr>
        <p:spPr>
          <a:xfrm rot="4297708">
            <a:off x="2376811" y="3242016"/>
            <a:ext cx="553547" cy="1724054"/>
          </a:xfrm>
          <a:prstGeom prst="down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EA66BDC-E3C1-4E9D-BA95-F7775595A6C8}"/>
              </a:ext>
            </a:extLst>
          </p:cNvPr>
          <p:cNvSpPr txBox="1"/>
          <p:nvPr/>
        </p:nvSpPr>
        <p:spPr>
          <a:xfrm>
            <a:off x="223730" y="3668052"/>
            <a:ext cx="22472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chemeClr val="accent2"/>
                </a:solidFill>
              </a:rPr>
              <a:t>We will now look at an example…</a:t>
            </a:r>
          </a:p>
        </p:txBody>
      </p:sp>
    </p:spTree>
    <p:extLst>
      <p:ext uri="{BB962C8B-B14F-4D97-AF65-F5344CB8AC3E}">
        <p14:creationId xmlns:p14="http://schemas.microsoft.com/office/powerpoint/2010/main" val="3940445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ight Triangle 11"/>
          <p:cNvSpPr/>
          <p:nvPr/>
        </p:nvSpPr>
        <p:spPr>
          <a:xfrm rot="16200000">
            <a:off x="7780638" y="5494637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28301" y="163431"/>
            <a:ext cx="5530717" cy="899636"/>
          </a:xfrm>
        </p:spPr>
        <p:txBody>
          <a:bodyPr>
            <a:normAutofit/>
          </a:bodyPr>
          <a:lstStyle/>
          <a:p>
            <a:pPr algn="l"/>
            <a:r>
              <a:rPr lang="en-GB" altLang="en-US" sz="54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Phase 2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243" y="1663042"/>
            <a:ext cx="8779327" cy="4568076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Part Time Officers may be upgraded to paid Community Organisers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 7 current volunteer PTO roles in to 5/6 Organiser Roles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Focus on equity and inclusion for marginalised groups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Feed into Full-Time Officer Team</a:t>
            </a:r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altLang="en-US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Liberation and Representation Associations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be consulted again regarding scope and remit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Could continue as is, be partially changed, or be linked with paid community organiser roles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GB" altLang="en-US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 algn="l"/>
            <a:br>
              <a:rPr lang="en-GB" altLang="en-US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GB" altLang="en-US" sz="17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GB" altLang="en-US" sz="2100" dirty="0">
              <a:solidFill>
                <a:srgbClr val="221C3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66333" y="6153665"/>
            <a:ext cx="439237" cy="548051"/>
          </a:xfrm>
          <a:prstGeom prst="rect">
            <a:avLst/>
          </a:prstGeom>
        </p:spPr>
      </p:pic>
      <p:sp>
        <p:nvSpPr>
          <p:cNvPr id="13" name="Right Triangle 12"/>
          <p:cNvSpPr/>
          <p:nvPr/>
        </p:nvSpPr>
        <p:spPr>
          <a:xfrm rot="5400000">
            <a:off x="0" y="0"/>
            <a:ext cx="1362728" cy="1362728"/>
          </a:xfrm>
          <a:prstGeom prst="rtTriangle">
            <a:avLst/>
          </a:prstGeom>
          <a:solidFill>
            <a:srgbClr val="221C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altLang="en-US" sz="120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10CB7E3-B8B2-452A-AE97-5538804BC126}"/>
              </a:ext>
            </a:extLst>
          </p:cNvPr>
          <p:cNvSpPr/>
          <p:nvPr/>
        </p:nvSpPr>
        <p:spPr>
          <a:xfrm>
            <a:off x="0" y="5116265"/>
            <a:ext cx="8931898" cy="10464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GB" altLang="en-US" sz="2200" b="1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Consultation on these changes: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altLang="en-US" sz="2000" dirty="0">
                <a:solidFill>
                  <a:srgbClr val="221C3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September – early November 2023, extensive consultation with Part Time Officers and Liberation associations </a:t>
            </a:r>
          </a:p>
        </p:txBody>
      </p:sp>
    </p:spTree>
    <p:extLst>
      <p:ext uri="{BB962C8B-B14F-4D97-AF65-F5344CB8AC3E}">
        <p14:creationId xmlns:p14="http://schemas.microsoft.com/office/powerpoint/2010/main" val="4066949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773</Words>
  <Application>Microsoft Office PowerPoint</Application>
  <PresentationFormat>On-screen Show (4:3)</PresentationFormat>
  <Paragraphs>80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Democracy Review Update</vt:lpstr>
      <vt:lpstr>What we will cover</vt:lpstr>
      <vt:lpstr>PowerPoint Presentation</vt:lpstr>
      <vt:lpstr>The Need for a Democracy Review</vt:lpstr>
      <vt:lpstr>The Democracy  Review – Phase 1</vt:lpstr>
      <vt:lpstr>Consultation</vt:lpstr>
      <vt:lpstr>Overall Feedback</vt:lpstr>
      <vt:lpstr>The New System</vt:lpstr>
      <vt:lpstr>Phase 2 </vt:lpstr>
      <vt:lpstr>Recap on Timeline</vt:lpstr>
      <vt:lpstr>Any 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Samuel Whitehouse</dc:creator>
  <cp:lastModifiedBy>Scott Dawson</cp:lastModifiedBy>
  <cp:revision>60</cp:revision>
  <dcterms:created xsi:type="dcterms:W3CDTF">2020-09-01T11:32:28Z</dcterms:created>
  <dcterms:modified xsi:type="dcterms:W3CDTF">2023-05-31T08:42:13Z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2057-11.2.0.9635</vt:lpwstr>
  </property>
</Properties>
</file>