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259" r:id="rId3"/>
    <p:sldId id="260" r:id="rId4"/>
    <p:sldId id="276" r:id="rId5"/>
    <p:sldId id="261" r:id="rId6"/>
    <p:sldId id="287" r:id="rId7"/>
    <p:sldId id="272" r:id="rId8"/>
    <p:sldId id="262" r:id="rId9"/>
    <p:sldId id="258" r:id="rId10"/>
    <p:sldId id="273" r:id="rId11"/>
    <p:sldId id="285" r:id="rId12"/>
    <p:sldId id="275" r:id="rId13"/>
    <p:sldId id="267" r:id="rId14"/>
    <p:sldId id="279" r:id="rId15"/>
    <p:sldId id="281" r:id="rId16"/>
    <p:sldId id="282" r:id="rId17"/>
    <p:sldId id="283" r:id="rId18"/>
    <p:sldId id="269" r:id="rId19"/>
    <p:sldId id="277" r:id="rId20"/>
    <p:sldId id="271" r:id="rId21"/>
    <p:sldId id="274" r:id="rId22"/>
    <p:sldId id="270" r:id="rId23"/>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B4F41F5-4195-4CAB-A975-E10901BA6780}">
          <p14:sldIdLst>
            <p14:sldId id="257"/>
            <p14:sldId id="259"/>
            <p14:sldId id="260"/>
            <p14:sldId id="276"/>
            <p14:sldId id="261"/>
            <p14:sldId id="287"/>
            <p14:sldId id="272"/>
            <p14:sldId id="262"/>
            <p14:sldId id="258"/>
            <p14:sldId id="273"/>
            <p14:sldId id="285"/>
            <p14:sldId id="275"/>
            <p14:sldId id="267"/>
            <p14:sldId id="279"/>
            <p14:sldId id="281"/>
            <p14:sldId id="282"/>
            <p14:sldId id="283"/>
            <p14:sldId id="269"/>
            <p14:sldId id="277"/>
            <p14:sldId id="271"/>
            <p14:sldId id="274"/>
            <p14:sldId id="27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C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36" autoAdjust="0"/>
    <p:restoredTop sz="76576" autoAdjust="0"/>
  </p:normalViewPr>
  <p:slideViewPr>
    <p:cSldViewPr>
      <p:cViewPr varScale="1">
        <p:scale>
          <a:sx n="89" d="100"/>
          <a:sy n="89" d="100"/>
        </p:scale>
        <p:origin x="2238"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3C9916-6DDC-4F4A-B99B-5BD5A08909AD}" type="doc">
      <dgm:prSet loTypeId="urn:microsoft.com/office/officeart/2005/8/layout/radial6" loCatId="cycle" qsTypeId="urn:microsoft.com/office/officeart/2005/8/quickstyle/simple4" qsCatId="simple" csTypeId="urn:microsoft.com/office/officeart/2005/8/colors/accent1_2" csCatId="accent1" phldr="1"/>
      <dgm:spPr/>
      <dgm:t>
        <a:bodyPr/>
        <a:lstStyle/>
        <a:p>
          <a:endParaRPr lang="en-GB"/>
        </a:p>
      </dgm:t>
    </dgm:pt>
    <dgm:pt modelId="{7070EA0F-ECE7-407A-812C-50DA7D1B8D00}">
      <dgm:prSet phldrT="[Text]" custT="1"/>
      <dgm:spPr/>
      <dgm:t>
        <a:bodyPr/>
        <a:lstStyle/>
        <a:p>
          <a:r>
            <a:rPr lang="en-GB" sz="2800" dirty="0"/>
            <a:t>The Guild</a:t>
          </a:r>
        </a:p>
      </dgm:t>
    </dgm:pt>
    <dgm:pt modelId="{816E1FFD-B3E9-474F-8197-135D8CD94ECB}" type="parTrans" cxnId="{37486066-4EAA-4FD8-8D22-465FFF72281A}">
      <dgm:prSet/>
      <dgm:spPr/>
      <dgm:t>
        <a:bodyPr/>
        <a:lstStyle/>
        <a:p>
          <a:endParaRPr lang="en-GB" sz="1600"/>
        </a:p>
      </dgm:t>
    </dgm:pt>
    <dgm:pt modelId="{14BA10AC-3762-4522-B545-0BA655E37D02}" type="sibTrans" cxnId="{37486066-4EAA-4FD8-8D22-465FFF72281A}">
      <dgm:prSet/>
      <dgm:spPr/>
      <dgm:t>
        <a:bodyPr/>
        <a:lstStyle/>
        <a:p>
          <a:endParaRPr lang="en-GB" sz="1600"/>
        </a:p>
      </dgm:t>
    </dgm:pt>
    <dgm:pt modelId="{CFEFE30D-F8FA-4951-B76F-CB5174F20275}">
      <dgm:prSet phldrT="[Text]" custT="1"/>
      <dgm:spPr/>
      <dgm:t>
        <a:bodyPr/>
        <a:lstStyle/>
        <a:p>
          <a:r>
            <a:rPr lang="en-GB" sz="1400" dirty="0"/>
            <a:t>Student feedback</a:t>
          </a:r>
        </a:p>
      </dgm:t>
    </dgm:pt>
    <dgm:pt modelId="{DCC27364-2647-4903-9A26-468180471F18}" type="parTrans" cxnId="{D31CD23F-2BCC-484F-A8C9-C668A827960C}">
      <dgm:prSet/>
      <dgm:spPr/>
      <dgm:t>
        <a:bodyPr/>
        <a:lstStyle/>
        <a:p>
          <a:endParaRPr lang="en-GB" sz="1600"/>
        </a:p>
      </dgm:t>
    </dgm:pt>
    <dgm:pt modelId="{3F61132E-CEA2-47B0-B782-9D15E4BE313E}" type="sibTrans" cxnId="{D31CD23F-2BCC-484F-A8C9-C668A827960C}">
      <dgm:prSet/>
      <dgm:spPr/>
      <dgm:t>
        <a:bodyPr/>
        <a:lstStyle/>
        <a:p>
          <a:endParaRPr lang="en-GB" sz="1600"/>
        </a:p>
      </dgm:t>
    </dgm:pt>
    <dgm:pt modelId="{88968BBB-97C4-4E33-BE28-6CA85E68E604}">
      <dgm:prSet phldrT="[Text]" custT="1"/>
      <dgm:spPr/>
      <dgm:t>
        <a:bodyPr/>
        <a:lstStyle/>
        <a:p>
          <a:r>
            <a:rPr lang="en-GB" sz="1200" dirty="0"/>
            <a:t>Rep communicates with staff</a:t>
          </a:r>
        </a:p>
      </dgm:t>
    </dgm:pt>
    <dgm:pt modelId="{B1CC761F-D7E8-4FFC-98D2-EB4053F7D8F7}" type="parTrans" cxnId="{2D54792F-4C5E-4ABF-B6C5-1637ECD82ECF}">
      <dgm:prSet/>
      <dgm:spPr/>
      <dgm:t>
        <a:bodyPr/>
        <a:lstStyle/>
        <a:p>
          <a:endParaRPr lang="en-GB" sz="1600"/>
        </a:p>
      </dgm:t>
    </dgm:pt>
    <dgm:pt modelId="{D60906F8-FE73-4A34-A115-87F4CDF0AF26}" type="sibTrans" cxnId="{2D54792F-4C5E-4ABF-B6C5-1637ECD82ECF}">
      <dgm:prSet/>
      <dgm:spPr/>
      <dgm:t>
        <a:bodyPr/>
        <a:lstStyle/>
        <a:p>
          <a:endParaRPr lang="en-GB" sz="1600"/>
        </a:p>
      </dgm:t>
    </dgm:pt>
    <dgm:pt modelId="{8D4F2BFA-8799-4947-9C47-BCBA875EDC37}">
      <dgm:prSet phldrT="[Text]" custT="1"/>
      <dgm:spPr/>
      <dgm:t>
        <a:bodyPr/>
        <a:lstStyle/>
        <a:p>
          <a:r>
            <a:rPr lang="en-GB" sz="1200" dirty="0"/>
            <a:t>University action</a:t>
          </a:r>
        </a:p>
      </dgm:t>
    </dgm:pt>
    <dgm:pt modelId="{43A0FA59-3FB8-4CF3-8076-C4109EC1D1CE}" type="parTrans" cxnId="{90EECD3C-414A-4DD4-B184-A2F6B65D8DEE}">
      <dgm:prSet/>
      <dgm:spPr/>
      <dgm:t>
        <a:bodyPr/>
        <a:lstStyle/>
        <a:p>
          <a:endParaRPr lang="en-GB" sz="1600"/>
        </a:p>
      </dgm:t>
    </dgm:pt>
    <dgm:pt modelId="{70FCE006-5FFE-4BD5-94C3-E422E8CBB11F}" type="sibTrans" cxnId="{90EECD3C-414A-4DD4-B184-A2F6B65D8DEE}">
      <dgm:prSet/>
      <dgm:spPr/>
      <dgm:t>
        <a:bodyPr/>
        <a:lstStyle/>
        <a:p>
          <a:endParaRPr lang="en-GB" sz="1600"/>
        </a:p>
      </dgm:t>
    </dgm:pt>
    <dgm:pt modelId="{0EA63214-56D4-4AEE-93DB-76EBCC1ED267}">
      <dgm:prSet phldrT="[Text]" custT="1"/>
      <dgm:spPr/>
      <dgm:t>
        <a:bodyPr/>
        <a:lstStyle/>
        <a:p>
          <a:r>
            <a:rPr lang="en-GB" sz="1200" dirty="0"/>
            <a:t>Students experience change</a:t>
          </a:r>
        </a:p>
      </dgm:t>
    </dgm:pt>
    <dgm:pt modelId="{F7FC1950-D16B-4907-9D56-9075BB2CDC32}" type="parTrans" cxnId="{0F7EA0DC-ACAA-442B-8484-AE6B442F3303}">
      <dgm:prSet/>
      <dgm:spPr/>
      <dgm:t>
        <a:bodyPr/>
        <a:lstStyle/>
        <a:p>
          <a:endParaRPr lang="en-GB" sz="1600"/>
        </a:p>
      </dgm:t>
    </dgm:pt>
    <dgm:pt modelId="{C46F19E5-80EF-4B16-8B0D-7DB24715202E}" type="sibTrans" cxnId="{0F7EA0DC-ACAA-442B-8484-AE6B442F3303}">
      <dgm:prSet/>
      <dgm:spPr/>
      <dgm:t>
        <a:bodyPr/>
        <a:lstStyle/>
        <a:p>
          <a:endParaRPr lang="en-GB" sz="1600"/>
        </a:p>
      </dgm:t>
    </dgm:pt>
    <dgm:pt modelId="{E6082F5D-62FE-417A-BE27-5BDCD12D5495}">
      <dgm:prSet phldrT="[Text]" custT="1"/>
      <dgm:spPr/>
      <dgm:t>
        <a:bodyPr/>
        <a:lstStyle/>
        <a:p>
          <a:r>
            <a:rPr lang="en-GB" sz="1200" dirty="0"/>
            <a:t>Rep communicates with students</a:t>
          </a:r>
        </a:p>
      </dgm:t>
    </dgm:pt>
    <dgm:pt modelId="{D6E40B2A-B114-44C1-9927-6101981D592D}" type="parTrans" cxnId="{418F3156-67A1-422D-9812-960824F474BE}">
      <dgm:prSet/>
      <dgm:spPr/>
      <dgm:t>
        <a:bodyPr/>
        <a:lstStyle/>
        <a:p>
          <a:endParaRPr lang="en-GB" sz="1600"/>
        </a:p>
      </dgm:t>
    </dgm:pt>
    <dgm:pt modelId="{06C0AF6D-1D0A-4B4C-BD66-B66832A0C8B3}" type="sibTrans" cxnId="{418F3156-67A1-422D-9812-960824F474BE}">
      <dgm:prSet/>
      <dgm:spPr/>
      <dgm:t>
        <a:bodyPr/>
        <a:lstStyle/>
        <a:p>
          <a:endParaRPr lang="en-GB" sz="1600"/>
        </a:p>
      </dgm:t>
    </dgm:pt>
    <dgm:pt modelId="{B8121CC5-21E9-42D6-8493-86CFEC15CE8A}" type="pres">
      <dgm:prSet presAssocID="{263C9916-6DDC-4F4A-B99B-5BD5A08909AD}" presName="Name0" presStyleCnt="0">
        <dgm:presLayoutVars>
          <dgm:chMax val="1"/>
          <dgm:dir/>
          <dgm:animLvl val="ctr"/>
          <dgm:resizeHandles val="exact"/>
        </dgm:presLayoutVars>
      </dgm:prSet>
      <dgm:spPr/>
      <dgm:t>
        <a:bodyPr/>
        <a:lstStyle/>
        <a:p>
          <a:endParaRPr lang="en-US"/>
        </a:p>
      </dgm:t>
    </dgm:pt>
    <dgm:pt modelId="{8172C9A4-4256-4A93-821F-DCB080772D53}" type="pres">
      <dgm:prSet presAssocID="{7070EA0F-ECE7-407A-812C-50DA7D1B8D00}" presName="centerShape" presStyleLbl="node0" presStyleIdx="0" presStyleCnt="1"/>
      <dgm:spPr/>
      <dgm:t>
        <a:bodyPr/>
        <a:lstStyle/>
        <a:p>
          <a:endParaRPr lang="en-US"/>
        </a:p>
      </dgm:t>
    </dgm:pt>
    <dgm:pt modelId="{9C5122C4-CFFB-4725-A41E-DEBAA1BAD66E}" type="pres">
      <dgm:prSet presAssocID="{CFEFE30D-F8FA-4951-B76F-CB5174F20275}" presName="node" presStyleLbl="node1" presStyleIdx="0" presStyleCnt="5">
        <dgm:presLayoutVars>
          <dgm:bulletEnabled val="1"/>
        </dgm:presLayoutVars>
      </dgm:prSet>
      <dgm:spPr/>
      <dgm:t>
        <a:bodyPr/>
        <a:lstStyle/>
        <a:p>
          <a:endParaRPr lang="en-US"/>
        </a:p>
      </dgm:t>
    </dgm:pt>
    <dgm:pt modelId="{5C69658C-EA27-4BF5-8753-0C8DB06E0D19}" type="pres">
      <dgm:prSet presAssocID="{CFEFE30D-F8FA-4951-B76F-CB5174F20275}" presName="dummy" presStyleCnt="0"/>
      <dgm:spPr/>
    </dgm:pt>
    <dgm:pt modelId="{A5833163-1081-47AD-8C1C-3A06746C9610}" type="pres">
      <dgm:prSet presAssocID="{3F61132E-CEA2-47B0-B782-9D15E4BE313E}" presName="sibTrans" presStyleLbl="sibTrans2D1" presStyleIdx="0" presStyleCnt="5"/>
      <dgm:spPr/>
      <dgm:t>
        <a:bodyPr/>
        <a:lstStyle/>
        <a:p>
          <a:endParaRPr lang="en-US"/>
        </a:p>
      </dgm:t>
    </dgm:pt>
    <dgm:pt modelId="{C4D355AA-F4E7-4A9A-945B-063A1D03E034}" type="pres">
      <dgm:prSet presAssocID="{88968BBB-97C4-4E33-BE28-6CA85E68E604}" presName="node" presStyleLbl="node1" presStyleIdx="1" presStyleCnt="5">
        <dgm:presLayoutVars>
          <dgm:bulletEnabled val="1"/>
        </dgm:presLayoutVars>
      </dgm:prSet>
      <dgm:spPr/>
      <dgm:t>
        <a:bodyPr/>
        <a:lstStyle/>
        <a:p>
          <a:endParaRPr lang="en-US"/>
        </a:p>
      </dgm:t>
    </dgm:pt>
    <dgm:pt modelId="{79C12009-0A33-4186-B0D5-3BC94CCBD55A}" type="pres">
      <dgm:prSet presAssocID="{88968BBB-97C4-4E33-BE28-6CA85E68E604}" presName="dummy" presStyleCnt="0"/>
      <dgm:spPr/>
    </dgm:pt>
    <dgm:pt modelId="{411AAFCD-81BD-4CA8-86C5-CC2B7CC1FA93}" type="pres">
      <dgm:prSet presAssocID="{D60906F8-FE73-4A34-A115-87F4CDF0AF26}" presName="sibTrans" presStyleLbl="sibTrans2D1" presStyleIdx="1" presStyleCnt="5"/>
      <dgm:spPr/>
      <dgm:t>
        <a:bodyPr/>
        <a:lstStyle/>
        <a:p>
          <a:endParaRPr lang="en-US"/>
        </a:p>
      </dgm:t>
    </dgm:pt>
    <dgm:pt modelId="{A2B0859D-A9E4-4746-AAFB-5508C31D2129}" type="pres">
      <dgm:prSet presAssocID="{8D4F2BFA-8799-4947-9C47-BCBA875EDC37}" presName="node" presStyleLbl="node1" presStyleIdx="2" presStyleCnt="5">
        <dgm:presLayoutVars>
          <dgm:bulletEnabled val="1"/>
        </dgm:presLayoutVars>
      </dgm:prSet>
      <dgm:spPr/>
      <dgm:t>
        <a:bodyPr/>
        <a:lstStyle/>
        <a:p>
          <a:endParaRPr lang="en-US"/>
        </a:p>
      </dgm:t>
    </dgm:pt>
    <dgm:pt modelId="{3C5949C9-221E-413E-BA5B-3625E7064A5A}" type="pres">
      <dgm:prSet presAssocID="{8D4F2BFA-8799-4947-9C47-BCBA875EDC37}" presName="dummy" presStyleCnt="0"/>
      <dgm:spPr/>
    </dgm:pt>
    <dgm:pt modelId="{7F40FAD0-CA73-42C7-BDAD-1A3E15C67FE6}" type="pres">
      <dgm:prSet presAssocID="{70FCE006-5FFE-4BD5-94C3-E422E8CBB11F}" presName="sibTrans" presStyleLbl="sibTrans2D1" presStyleIdx="2" presStyleCnt="5"/>
      <dgm:spPr/>
      <dgm:t>
        <a:bodyPr/>
        <a:lstStyle/>
        <a:p>
          <a:endParaRPr lang="en-US"/>
        </a:p>
      </dgm:t>
    </dgm:pt>
    <dgm:pt modelId="{2121DDB1-D2ED-45B8-8979-B0522FBB80D8}" type="pres">
      <dgm:prSet presAssocID="{E6082F5D-62FE-417A-BE27-5BDCD12D5495}" presName="node" presStyleLbl="node1" presStyleIdx="3" presStyleCnt="5">
        <dgm:presLayoutVars>
          <dgm:bulletEnabled val="1"/>
        </dgm:presLayoutVars>
      </dgm:prSet>
      <dgm:spPr/>
      <dgm:t>
        <a:bodyPr/>
        <a:lstStyle/>
        <a:p>
          <a:endParaRPr lang="en-US"/>
        </a:p>
      </dgm:t>
    </dgm:pt>
    <dgm:pt modelId="{ED6B0BD4-EA71-4F00-A9A4-A162B36141A9}" type="pres">
      <dgm:prSet presAssocID="{E6082F5D-62FE-417A-BE27-5BDCD12D5495}" presName="dummy" presStyleCnt="0"/>
      <dgm:spPr/>
    </dgm:pt>
    <dgm:pt modelId="{934D0B4D-9742-4600-8024-C5BEA0F79E30}" type="pres">
      <dgm:prSet presAssocID="{06C0AF6D-1D0A-4B4C-BD66-B66832A0C8B3}" presName="sibTrans" presStyleLbl="sibTrans2D1" presStyleIdx="3" presStyleCnt="5"/>
      <dgm:spPr/>
      <dgm:t>
        <a:bodyPr/>
        <a:lstStyle/>
        <a:p>
          <a:endParaRPr lang="en-US"/>
        </a:p>
      </dgm:t>
    </dgm:pt>
    <dgm:pt modelId="{3F98A9AA-54D0-45F0-AA70-9587A412EB95}" type="pres">
      <dgm:prSet presAssocID="{0EA63214-56D4-4AEE-93DB-76EBCC1ED267}" presName="node" presStyleLbl="node1" presStyleIdx="4" presStyleCnt="5">
        <dgm:presLayoutVars>
          <dgm:bulletEnabled val="1"/>
        </dgm:presLayoutVars>
      </dgm:prSet>
      <dgm:spPr/>
      <dgm:t>
        <a:bodyPr/>
        <a:lstStyle/>
        <a:p>
          <a:endParaRPr lang="en-US"/>
        </a:p>
      </dgm:t>
    </dgm:pt>
    <dgm:pt modelId="{5671BE90-1D09-490D-8CD6-7DC5AE009EE3}" type="pres">
      <dgm:prSet presAssocID="{0EA63214-56D4-4AEE-93DB-76EBCC1ED267}" presName="dummy" presStyleCnt="0"/>
      <dgm:spPr/>
    </dgm:pt>
    <dgm:pt modelId="{5F16F309-284C-4D83-8700-398A5F53A5C3}" type="pres">
      <dgm:prSet presAssocID="{C46F19E5-80EF-4B16-8B0D-7DB24715202E}" presName="sibTrans" presStyleLbl="sibTrans2D1" presStyleIdx="4" presStyleCnt="5"/>
      <dgm:spPr/>
      <dgm:t>
        <a:bodyPr/>
        <a:lstStyle/>
        <a:p>
          <a:endParaRPr lang="en-US"/>
        </a:p>
      </dgm:t>
    </dgm:pt>
  </dgm:ptLst>
  <dgm:cxnLst>
    <dgm:cxn modelId="{D31CD23F-2BCC-484F-A8C9-C668A827960C}" srcId="{7070EA0F-ECE7-407A-812C-50DA7D1B8D00}" destId="{CFEFE30D-F8FA-4951-B76F-CB5174F20275}" srcOrd="0" destOrd="0" parTransId="{DCC27364-2647-4903-9A26-468180471F18}" sibTransId="{3F61132E-CEA2-47B0-B782-9D15E4BE313E}"/>
    <dgm:cxn modelId="{DF449F1A-50BB-4450-881A-2672AD7D319D}" type="presOf" srcId="{06C0AF6D-1D0A-4B4C-BD66-B66832A0C8B3}" destId="{934D0B4D-9742-4600-8024-C5BEA0F79E30}" srcOrd="0" destOrd="0" presId="urn:microsoft.com/office/officeart/2005/8/layout/radial6"/>
    <dgm:cxn modelId="{808AD04C-9D08-4BC3-B37A-1DC996340509}" type="presOf" srcId="{C46F19E5-80EF-4B16-8B0D-7DB24715202E}" destId="{5F16F309-284C-4D83-8700-398A5F53A5C3}" srcOrd="0" destOrd="0" presId="urn:microsoft.com/office/officeart/2005/8/layout/radial6"/>
    <dgm:cxn modelId="{F2ED6628-A671-4667-B607-3AC1B3B30CA3}" type="presOf" srcId="{70FCE006-5FFE-4BD5-94C3-E422E8CBB11F}" destId="{7F40FAD0-CA73-42C7-BDAD-1A3E15C67FE6}" srcOrd="0" destOrd="0" presId="urn:microsoft.com/office/officeart/2005/8/layout/radial6"/>
    <dgm:cxn modelId="{90EECD3C-414A-4DD4-B184-A2F6B65D8DEE}" srcId="{7070EA0F-ECE7-407A-812C-50DA7D1B8D00}" destId="{8D4F2BFA-8799-4947-9C47-BCBA875EDC37}" srcOrd="2" destOrd="0" parTransId="{43A0FA59-3FB8-4CF3-8076-C4109EC1D1CE}" sibTransId="{70FCE006-5FFE-4BD5-94C3-E422E8CBB11F}"/>
    <dgm:cxn modelId="{1DAC3DC5-CCFC-431C-8542-4B46328BE27B}" type="presOf" srcId="{D60906F8-FE73-4A34-A115-87F4CDF0AF26}" destId="{411AAFCD-81BD-4CA8-86C5-CC2B7CC1FA93}" srcOrd="0" destOrd="0" presId="urn:microsoft.com/office/officeart/2005/8/layout/radial6"/>
    <dgm:cxn modelId="{37486066-4EAA-4FD8-8D22-465FFF72281A}" srcId="{263C9916-6DDC-4F4A-B99B-5BD5A08909AD}" destId="{7070EA0F-ECE7-407A-812C-50DA7D1B8D00}" srcOrd="0" destOrd="0" parTransId="{816E1FFD-B3E9-474F-8197-135D8CD94ECB}" sibTransId="{14BA10AC-3762-4522-B545-0BA655E37D02}"/>
    <dgm:cxn modelId="{7BE66065-0EE5-4BCF-BD2B-AB7DF44405DA}" type="presOf" srcId="{3F61132E-CEA2-47B0-B782-9D15E4BE313E}" destId="{A5833163-1081-47AD-8C1C-3A06746C9610}" srcOrd="0" destOrd="0" presId="urn:microsoft.com/office/officeart/2005/8/layout/radial6"/>
    <dgm:cxn modelId="{491F89C0-C093-4642-863F-83E7C5DE23E7}" type="presOf" srcId="{E6082F5D-62FE-417A-BE27-5BDCD12D5495}" destId="{2121DDB1-D2ED-45B8-8979-B0522FBB80D8}" srcOrd="0" destOrd="0" presId="urn:microsoft.com/office/officeart/2005/8/layout/radial6"/>
    <dgm:cxn modelId="{56F3E267-A3A2-467B-8982-3DE697D68C5B}" type="presOf" srcId="{0EA63214-56D4-4AEE-93DB-76EBCC1ED267}" destId="{3F98A9AA-54D0-45F0-AA70-9587A412EB95}" srcOrd="0" destOrd="0" presId="urn:microsoft.com/office/officeart/2005/8/layout/radial6"/>
    <dgm:cxn modelId="{74F6E378-2B63-41BE-ACD9-CFE5B22DAC36}" type="presOf" srcId="{7070EA0F-ECE7-407A-812C-50DA7D1B8D00}" destId="{8172C9A4-4256-4A93-821F-DCB080772D53}" srcOrd="0" destOrd="0" presId="urn:microsoft.com/office/officeart/2005/8/layout/radial6"/>
    <dgm:cxn modelId="{30ABA58B-0589-4A3C-AD1D-5686635E2B3B}" type="presOf" srcId="{8D4F2BFA-8799-4947-9C47-BCBA875EDC37}" destId="{A2B0859D-A9E4-4746-AAFB-5508C31D2129}" srcOrd="0" destOrd="0" presId="urn:microsoft.com/office/officeart/2005/8/layout/radial6"/>
    <dgm:cxn modelId="{7269E6F6-7012-486A-94DE-39F7D9CF9028}" type="presOf" srcId="{88968BBB-97C4-4E33-BE28-6CA85E68E604}" destId="{C4D355AA-F4E7-4A9A-945B-063A1D03E034}" srcOrd="0" destOrd="0" presId="urn:microsoft.com/office/officeart/2005/8/layout/radial6"/>
    <dgm:cxn modelId="{0F7EA0DC-ACAA-442B-8484-AE6B442F3303}" srcId="{7070EA0F-ECE7-407A-812C-50DA7D1B8D00}" destId="{0EA63214-56D4-4AEE-93DB-76EBCC1ED267}" srcOrd="4" destOrd="0" parTransId="{F7FC1950-D16B-4907-9D56-9075BB2CDC32}" sibTransId="{C46F19E5-80EF-4B16-8B0D-7DB24715202E}"/>
    <dgm:cxn modelId="{12809B37-EFF9-48E4-ADC7-CBDD6405F8DF}" type="presOf" srcId="{CFEFE30D-F8FA-4951-B76F-CB5174F20275}" destId="{9C5122C4-CFFB-4725-A41E-DEBAA1BAD66E}" srcOrd="0" destOrd="0" presId="urn:microsoft.com/office/officeart/2005/8/layout/radial6"/>
    <dgm:cxn modelId="{2D54792F-4C5E-4ABF-B6C5-1637ECD82ECF}" srcId="{7070EA0F-ECE7-407A-812C-50DA7D1B8D00}" destId="{88968BBB-97C4-4E33-BE28-6CA85E68E604}" srcOrd="1" destOrd="0" parTransId="{B1CC761F-D7E8-4FFC-98D2-EB4053F7D8F7}" sibTransId="{D60906F8-FE73-4A34-A115-87F4CDF0AF26}"/>
    <dgm:cxn modelId="{418F3156-67A1-422D-9812-960824F474BE}" srcId="{7070EA0F-ECE7-407A-812C-50DA7D1B8D00}" destId="{E6082F5D-62FE-417A-BE27-5BDCD12D5495}" srcOrd="3" destOrd="0" parTransId="{D6E40B2A-B114-44C1-9927-6101981D592D}" sibTransId="{06C0AF6D-1D0A-4B4C-BD66-B66832A0C8B3}"/>
    <dgm:cxn modelId="{26B3494C-F61C-405F-AA7F-BF51DBC16D14}" type="presOf" srcId="{263C9916-6DDC-4F4A-B99B-5BD5A08909AD}" destId="{B8121CC5-21E9-42D6-8493-86CFEC15CE8A}" srcOrd="0" destOrd="0" presId="urn:microsoft.com/office/officeart/2005/8/layout/radial6"/>
    <dgm:cxn modelId="{CCC50101-4C9E-4E85-9468-C56B0E74A4F9}" type="presParOf" srcId="{B8121CC5-21E9-42D6-8493-86CFEC15CE8A}" destId="{8172C9A4-4256-4A93-821F-DCB080772D53}" srcOrd="0" destOrd="0" presId="urn:microsoft.com/office/officeart/2005/8/layout/radial6"/>
    <dgm:cxn modelId="{492EE4CE-58B6-4B8D-B6A0-42AE0CD62A06}" type="presParOf" srcId="{B8121CC5-21E9-42D6-8493-86CFEC15CE8A}" destId="{9C5122C4-CFFB-4725-A41E-DEBAA1BAD66E}" srcOrd="1" destOrd="0" presId="urn:microsoft.com/office/officeart/2005/8/layout/radial6"/>
    <dgm:cxn modelId="{A92080E0-1A0B-4602-86BC-E3953C2BA1A8}" type="presParOf" srcId="{B8121CC5-21E9-42D6-8493-86CFEC15CE8A}" destId="{5C69658C-EA27-4BF5-8753-0C8DB06E0D19}" srcOrd="2" destOrd="0" presId="urn:microsoft.com/office/officeart/2005/8/layout/radial6"/>
    <dgm:cxn modelId="{5F5D7DF5-80EE-4FFE-A9A2-A2215C298A72}" type="presParOf" srcId="{B8121CC5-21E9-42D6-8493-86CFEC15CE8A}" destId="{A5833163-1081-47AD-8C1C-3A06746C9610}" srcOrd="3" destOrd="0" presId="urn:microsoft.com/office/officeart/2005/8/layout/radial6"/>
    <dgm:cxn modelId="{66B4C136-65CA-4AE6-9270-F507776BD519}" type="presParOf" srcId="{B8121CC5-21E9-42D6-8493-86CFEC15CE8A}" destId="{C4D355AA-F4E7-4A9A-945B-063A1D03E034}" srcOrd="4" destOrd="0" presId="urn:microsoft.com/office/officeart/2005/8/layout/radial6"/>
    <dgm:cxn modelId="{57FC2B04-4CC0-4276-8239-D40F78221D1E}" type="presParOf" srcId="{B8121CC5-21E9-42D6-8493-86CFEC15CE8A}" destId="{79C12009-0A33-4186-B0D5-3BC94CCBD55A}" srcOrd="5" destOrd="0" presId="urn:microsoft.com/office/officeart/2005/8/layout/radial6"/>
    <dgm:cxn modelId="{1F1D7A51-6F21-4674-84A6-0092B05076B3}" type="presParOf" srcId="{B8121CC5-21E9-42D6-8493-86CFEC15CE8A}" destId="{411AAFCD-81BD-4CA8-86C5-CC2B7CC1FA93}" srcOrd="6" destOrd="0" presId="urn:microsoft.com/office/officeart/2005/8/layout/radial6"/>
    <dgm:cxn modelId="{1DA154A0-8C47-4322-9442-BC22D57B4FEE}" type="presParOf" srcId="{B8121CC5-21E9-42D6-8493-86CFEC15CE8A}" destId="{A2B0859D-A9E4-4746-AAFB-5508C31D2129}" srcOrd="7" destOrd="0" presId="urn:microsoft.com/office/officeart/2005/8/layout/radial6"/>
    <dgm:cxn modelId="{E159D5E6-0089-46D7-AA76-797FA5559FD0}" type="presParOf" srcId="{B8121CC5-21E9-42D6-8493-86CFEC15CE8A}" destId="{3C5949C9-221E-413E-BA5B-3625E7064A5A}" srcOrd="8" destOrd="0" presId="urn:microsoft.com/office/officeart/2005/8/layout/radial6"/>
    <dgm:cxn modelId="{BCBF61CA-12A3-4054-9900-5C47F3BFEDBD}" type="presParOf" srcId="{B8121CC5-21E9-42D6-8493-86CFEC15CE8A}" destId="{7F40FAD0-CA73-42C7-BDAD-1A3E15C67FE6}" srcOrd="9" destOrd="0" presId="urn:microsoft.com/office/officeart/2005/8/layout/radial6"/>
    <dgm:cxn modelId="{8EAE818E-1C0C-49EC-9C9C-3892F4583132}" type="presParOf" srcId="{B8121CC5-21E9-42D6-8493-86CFEC15CE8A}" destId="{2121DDB1-D2ED-45B8-8979-B0522FBB80D8}" srcOrd="10" destOrd="0" presId="urn:microsoft.com/office/officeart/2005/8/layout/radial6"/>
    <dgm:cxn modelId="{5B269401-6950-4EEA-A4F1-70DDA5FE116B}" type="presParOf" srcId="{B8121CC5-21E9-42D6-8493-86CFEC15CE8A}" destId="{ED6B0BD4-EA71-4F00-A9A4-A162B36141A9}" srcOrd="11" destOrd="0" presId="urn:microsoft.com/office/officeart/2005/8/layout/radial6"/>
    <dgm:cxn modelId="{D5C9CA9C-B48F-458C-A50A-6836ABA8113F}" type="presParOf" srcId="{B8121CC5-21E9-42D6-8493-86CFEC15CE8A}" destId="{934D0B4D-9742-4600-8024-C5BEA0F79E30}" srcOrd="12" destOrd="0" presId="urn:microsoft.com/office/officeart/2005/8/layout/radial6"/>
    <dgm:cxn modelId="{3F900BD4-6E52-463F-8951-79085E98F651}" type="presParOf" srcId="{B8121CC5-21E9-42D6-8493-86CFEC15CE8A}" destId="{3F98A9AA-54D0-45F0-AA70-9587A412EB95}" srcOrd="13" destOrd="0" presId="urn:microsoft.com/office/officeart/2005/8/layout/radial6"/>
    <dgm:cxn modelId="{5B6558F0-7B01-4FB4-A531-C2E4B1F0BF3C}" type="presParOf" srcId="{B8121CC5-21E9-42D6-8493-86CFEC15CE8A}" destId="{5671BE90-1D09-490D-8CD6-7DC5AE009EE3}" srcOrd="14" destOrd="0" presId="urn:microsoft.com/office/officeart/2005/8/layout/radial6"/>
    <dgm:cxn modelId="{C86ABF24-2D32-4688-8534-8330CF140744}" type="presParOf" srcId="{B8121CC5-21E9-42D6-8493-86CFEC15CE8A}" destId="{5F16F309-284C-4D83-8700-398A5F53A5C3}" srcOrd="15" destOrd="0" presId="urn:microsoft.com/office/officeart/2005/8/layout/radial6"/>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16F309-284C-4D83-8700-398A5F53A5C3}">
      <dsp:nvSpPr>
        <dsp:cNvPr id="0" name=""/>
        <dsp:cNvSpPr/>
      </dsp:nvSpPr>
      <dsp:spPr>
        <a:xfrm>
          <a:off x="2325435" y="621528"/>
          <a:ext cx="4148022" cy="4148022"/>
        </a:xfrm>
        <a:prstGeom prst="blockArc">
          <a:avLst>
            <a:gd name="adj1" fmla="val 11880000"/>
            <a:gd name="adj2" fmla="val 16200000"/>
            <a:gd name="adj3" fmla="val 4636"/>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934D0B4D-9742-4600-8024-C5BEA0F79E30}">
      <dsp:nvSpPr>
        <dsp:cNvPr id="0" name=""/>
        <dsp:cNvSpPr/>
      </dsp:nvSpPr>
      <dsp:spPr>
        <a:xfrm>
          <a:off x="2325435" y="621528"/>
          <a:ext cx="4148022" cy="4148022"/>
        </a:xfrm>
        <a:prstGeom prst="blockArc">
          <a:avLst>
            <a:gd name="adj1" fmla="val 7560000"/>
            <a:gd name="adj2" fmla="val 11880000"/>
            <a:gd name="adj3" fmla="val 4636"/>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F40FAD0-CA73-42C7-BDAD-1A3E15C67FE6}">
      <dsp:nvSpPr>
        <dsp:cNvPr id="0" name=""/>
        <dsp:cNvSpPr/>
      </dsp:nvSpPr>
      <dsp:spPr>
        <a:xfrm>
          <a:off x="2325435" y="621528"/>
          <a:ext cx="4148022" cy="4148022"/>
        </a:xfrm>
        <a:prstGeom prst="blockArc">
          <a:avLst>
            <a:gd name="adj1" fmla="val 3240000"/>
            <a:gd name="adj2" fmla="val 7560000"/>
            <a:gd name="adj3" fmla="val 4636"/>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11AAFCD-81BD-4CA8-86C5-CC2B7CC1FA93}">
      <dsp:nvSpPr>
        <dsp:cNvPr id="0" name=""/>
        <dsp:cNvSpPr/>
      </dsp:nvSpPr>
      <dsp:spPr>
        <a:xfrm>
          <a:off x="2325435" y="621528"/>
          <a:ext cx="4148022" cy="4148022"/>
        </a:xfrm>
        <a:prstGeom prst="blockArc">
          <a:avLst>
            <a:gd name="adj1" fmla="val 20520000"/>
            <a:gd name="adj2" fmla="val 3240000"/>
            <a:gd name="adj3" fmla="val 4636"/>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A5833163-1081-47AD-8C1C-3A06746C9610}">
      <dsp:nvSpPr>
        <dsp:cNvPr id="0" name=""/>
        <dsp:cNvSpPr/>
      </dsp:nvSpPr>
      <dsp:spPr>
        <a:xfrm>
          <a:off x="2325435" y="621528"/>
          <a:ext cx="4148022" cy="4148022"/>
        </a:xfrm>
        <a:prstGeom prst="blockArc">
          <a:avLst>
            <a:gd name="adj1" fmla="val 16200000"/>
            <a:gd name="adj2" fmla="val 20520000"/>
            <a:gd name="adj3" fmla="val 4636"/>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172C9A4-4256-4A93-821F-DCB080772D53}">
      <dsp:nvSpPr>
        <dsp:cNvPr id="0" name=""/>
        <dsp:cNvSpPr/>
      </dsp:nvSpPr>
      <dsp:spPr>
        <a:xfrm>
          <a:off x="3445660" y="1741753"/>
          <a:ext cx="1907572" cy="1907572"/>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GB" sz="2800" kern="1200" dirty="0"/>
            <a:t>The Guild</a:t>
          </a:r>
        </a:p>
      </dsp:txBody>
      <dsp:txXfrm>
        <a:off x="3725017" y="2021110"/>
        <a:ext cx="1348858" cy="1348858"/>
      </dsp:txXfrm>
    </dsp:sp>
    <dsp:sp modelId="{9C5122C4-CFFB-4725-A41E-DEBAA1BAD66E}">
      <dsp:nvSpPr>
        <dsp:cNvPr id="0" name=""/>
        <dsp:cNvSpPr/>
      </dsp:nvSpPr>
      <dsp:spPr>
        <a:xfrm>
          <a:off x="3731796" y="1949"/>
          <a:ext cx="1335300" cy="1335300"/>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GB" sz="1400" kern="1200" dirty="0"/>
            <a:t>Student feedback</a:t>
          </a:r>
        </a:p>
      </dsp:txBody>
      <dsp:txXfrm>
        <a:off x="3927346" y="197499"/>
        <a:ext cx="944200" cy="944200"/>
      </dsp:txXfrm>
    </dsp:sp>
    <dsp:sp modelId="{C4D355AA-F4E7-4A9A-945B-063A1D03E034}">
      <dsp:nvSpPr>
        <dsp:cNvPr id="0" name=""/>
        <dsp:cNvSpPr/>
      </dsp:nvSpPr>
      <dsp:spPr>
        <a:xfrm>
          <a:off x="5658580" y="1401839"/>
          <a:ext cx="1335300" cy="1335300"/>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GB" sz="1200" kern="1200" dirty="0"/>
            <a:t>Rep communicates with staff</a:t>
          </a:r>
        </a:p>
      </dsp:txBody>
      <dsp:txXfrm>
        <a:off x="5854130" y="1597389"/>
        <a:ext cx="944200" cy="944200"/>
      </dsp:txXfrm>
    </dsp:sp>
    <dsp:sp modelId="{A2B0859D-A9E4-4746-AAFB-5508C31D2129}">
      <dsp:nvSpPr>
        <dsp:cNvPr id="0" name=""/>
        <dsp:cNvSpPr/>
      </dsp:nvSpPr>
      <dsp:spPr>
        <a:xfrm>
          <a:off x="4922614" y="3666910"/>
          <a:ext cx="1335300" cy="1335300"/>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GB" sz="1200" kern="1200" dirty="0"/>
            <a:t>University action</a:t>
          </a:r>
        </a:p>
      </dsp:txBody>
      <dsp:txXfrm>
        <a:off x="5118164" y="3862460"/>
        <a:ext cx="944200" cy="944200"/>
      </dsp:txXfrm>
    </dsp:sp>
    <dsp:sp modelId="{2121DDB1-D2ED-45B8-8979-B0522FBB80D8}">
      <dsp:nvSpPr>
        <dsp:cNvPr id="0" name=""/>
        <dsp:cNvSpPr/>
      </dsp:nvSpPr>
      <dsp:spPr>
        <a:xfrm>
          <a:off x="2540978" y="3666910"/>
          <a:ext cx="1335300" cy="1335300"/>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GB" sz="1200" kern="1200" dirty="0"/>
            <a:t>Rep communicates with students</a:t>
          </a:r>
        </a:p>
      </dsp:txBody>
      <dsp:txXfrm>
        <a:off x="2736528" y="3862460"/>
        <a:ext cx="944200" cy="944200"/>
      </dsp:txXfrm>
    </dsp:sp>
    <dsp:sp modelId="{3F98A9AA-54D0-45F0-AA70-9587A412EB95}">
      <dsp:nvSpPr>
        <dsp:cNvPr id="0" name=""/>
        <dsp:cNvSpPr/>
      </dsp:nvSpPr>
      <dsp:spPr>
        <a:xfrm>
          <a:off x="1805012" y="1401839"/>
          <a:ext cx="1335300" cy="1335300"/>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GB" sz="1200" kern="1200" dirty="0"/>
            <a:t>Students experience change</a:t>
          </a:r>
        </a:p>
      </dsp:txBody>
      <dsp:txXfrm>
        <a:off x="2000562" y="1597389"/>
        <a:ext cx="944200" cy="944200"/>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1D7817D8-A915-46D1-B78C-2C8BD7F74DD1}" type="datetimeFigureOut">
              <a:rPr lang="en-GB" smtClean="0"/>
              <a:t>19/11/2019</a:t>
            </a:fld>
            <a:endParaRPr lang="en-GB"/>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BF47AB6F-1A23-4864-B0ED-728817D9D527}" type="slidenum">
              <a:rPr lang="en-GB" smtClean="0"/>
              <a:t>‹#›</a:t>
            </a:fld>
            <a:endParaRPr lang="en-GB"/>
          </a:p>
        </p:txBody>
      </p:sp>
    </p:spTree>
    <p:extLst>
      <p:ext uri="{BB962C8B-B14F-4D97-AF65-F5344CB8AC3E}">
        <p14:creationId xmlns:p14="http://schemas.microsoft.com/office/powerpoint/2010/main" val="1347413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sz="1000" dirty="0">
              <a:latin typeface="Century Gothic" pitchFamily="34" charset="0"/>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fld id="{F17CEC57-9913-43D5-865A-A28987CAEA77}" type="slidenum">
              <a:rPr lang="en-US" altLang="en-US" smtClean="0"/>
              <a:pPr/>
              <a:t>1</a:t>
            </a:fld>
            <a:endParaRPr lang="en-US" altLang="en-US"/>
          </a:p>
        </p:txBody>
      </p:sp>
    </p:spTree>
    <p:extLst>
      <p:ext uri="{BB962C8B-B14F-4D97-AF65-F5344CB8AC3E}">
        <p14:creationId xmlns:p14="http://schemas.microsoft.com/office/powerpoint/2010/main" val="552676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F47AB6F-1A23-4864-B0ED-728817D9D527}" type="slidenum">
              <a:rPr lang="en-GB" smtClean="0"/>
              <a:t>2</a:t>
            </a:fld>
            <a:endParaRPr lang="en-GB"/>
          </a:p>
        </p:txBody>
      </p:sp>
    </p:spTree>
    <p:extLst>
      <p:ext uri="{BB962C8B-B14F-4D97-AF65-F5344CB8AC3E}">
        <p14:creationId xmlns:p14="http://schemas.microsoft.com/office/powerpoint/2010/main" val="188803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Socials, thank you, PSA, Enhanced Transcript</a:t>
            </a:r>
          </a:p>
          <a:p>
            <a:endParaRPr lang="en-GB" dirty="0" smtClean="0"/>
          </a:p>
          <a:p>
            <a:r>
              <a:rPr lang="en-GB" dirty="0" err="1" smtClean="0"/>
              <a:t>Masterclass</a:t>
            </a:r>
            <a:r>
              <a:rPr lang="en-GB" baseline="0" dirty="0" smtClean="0"/>
              <a:t> sessions:</a:t>
            </a:r>
          </a:p>
          <a:p>
            <a:endParaRPr lang="en-GB" baseline="0" dirty="0" smtClean="0"/>
          </a:p>
          <a:p>
            <a:r>
              <a:rPr lang="en-GB" baseline="0" dirty="0" smtClean="0"/>
              <a:t>Quality Assurance, Not On, Equality and Diversity</a:t>
            </a:r>
          </a:p>
          <a:p>
            <a:r>
              <a:rPr lang="en-GB" baseline="0" dirty="0" smtClean="0"/>
              <a:t>Leadership, Higher Education Policy, Rep Employability</a:t>
            </a:r>
            <a:endParaRPr lang="en-GB" dirty="0"/>
          </a:p>
        </p:txBody>
      </p:sp>
      <p:sp>
        <p:nvSpPr>
          <p:cNvPr id="4" name="Slide Number Placeholder 3"/>
          <p:cNvSpPr>
            <a:spLocks noGrp="1"/>
          </p:cNvSpPr>
          <p:nvPr>
            <p:ph type="sldNum" sz="quarter" idx="10"/>
          </p:nvPr>
        </p:nvSpPr>
        <p:spPr/>
        <p:txBody>
          <a:bodyPr/>
          <a:lstStyle/>
          <a:p>
            <a:fld id="{BF47AB6F-1A23-4864-B0ED-728817D9D527}" type="slidenum">
              <a:rPr lang="en-GB" smtClean="0"/>
              <a:t>4</a:t>
            </a:fld>
            <a:endParaRPr lang="en-GB"/>
          </a:p>
        </p:txBody>
      </p:sp>
    </p:spTree>
    <p:extLst>
      <p:ext uri="{BB962C8B-B14F-4D97-AF65-F5344CB8AC3E}">
        <p14:creationId xmlns:p14="http://schemas.microsoft.com/office/powerpoint/2010/main" val="2795265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Though note, it is useful</a:t>
            </a:r>
            <a:r>
              <a:rPr lang="en-GB" baseline="0" dirty="0" smtClean="0"/>
              <a:t> to help comes up with solutions to student problems, but it is not your sole responsibility. It might help to attend Student Staff Forums with a solution in mind that is reasonable, but it is always useful to draw attention to a problem even if you don’t have a solution</a:t>
            </a:r>
          </a:p>
          <a:p>
            <a:endParaRPr lang="en-GB" baseline="0" dirty="0" smtClean="0"/>
          </a:p>
          <a:p>
            <a:r>
              <a:rPr lang="en-GB" baseline="0" dirty="0" smtClean="0"/>
              <a:t>Remember that your cohort will include more than just your friendship group on your course. You should consider the needs of other students – i.e. some of you may prefer 5pm lectures to 10am lectures as you may function better in the afternoon, but there may also be commuters or parents/carers on your course who would prefer a 10am lecture so they can get home an hour away while it’s still light or pick up their kids from school etc.</a:t>
            </a:r>
          </a:p>
          <a:p>
            <a:endParaRPr lang="en-GB" baseline="0" dirty="0" smtClean="0"/>
          </a:p>
          <a:p>
            <a:r>
              <a:rPr lang="en-GB" baseline="0" dirty="0" smtClean="0"/>
              <a:t>Without positive feedback, staff won’t know what works well and can be extended to other modules and departments</a:t>
            </a:r>
            <a:endParaRPr lang="en-GB" dirty="0"/>
          </a:p>
        </p:txBody>
      </p:sp>
      <p:sp>
        <p:nvSpPr>
          <p:cNvPr id="4" name="Slide Number Placeholder 3"/>
          <p:cNvSpPr>
            <a:spLocks noGrp="1"/>
          </p:cNvSpPr>
          <p:nvPr>
            <p:ph type="sldNum" sz="quarter" idx="10"/>
          </p:nvPr>
        </p:nvSpPr>
        <p:spPr/>
        <p:txBody>
          <a:bodyPr/>
          <a:lstStyle/>
          <a:p>
            <a:fld id="{BF47AB6F-1A23-4864-B0ED-728817D9D527}" type="slidenum">
              <a:rPr lang="en-GB" smtClean="0"/>
              <a:t>5</a:t>
            </a:fld>
            <a:endParaRPr lang="en-GB"/>
          </a:p>
        </p:txBody>
      </p:sp>
    </p:spTree>
    <p:extLst>
      <p:ext uri="{BB962C8B-B14F-4D97-AF65-F5344CB8AC3E}">
        <p14:creationId xmlns:p14="http://schemas.microsoft.com/office/powerpoint/2010/main" val="1076408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Your job is to represent your cohort’s academic interests, not any of the other stuff, but feel free to signpost students to the following services especially as they may come to you as a friendly and familiar face</a:t>
            </a:r>
          </a:p>
          <a:p>
            <a:endParaRPr lang="en-GB" baseline="0" dirty="0" smtClean="0"/>
          </a:p>
          <a:p>
            <a:r>
              <a:rPr lang="en-GB" baseline="0" dirty="0" smtClean="0"/>
              <a:t>Note that there are also services at the University that you can signpost students to, i.e. the Student Hub in Aston Webb, College Wellbeing Officers etc.</a:t>
            </a:r>
            <a:endParaRPr lang="en-GB" dirty="0" smtClean="0"/>
          </a:p>
          <a:p>
            <a:endParaRPr lang="en-GB" dirty="0"/>
          </a:p>
        </p:txBody>
      </p:sp>
      <p:sp>
        <p:nvSpPr>
          <p:cNvPr id="4" name="Slide Number Placeholder 3"/>
          <p:cNvSpPr>
            <a:spLocks noGrp="1"/>
          </p:cNvSpPr>
          <p:nvPr>
            <p:ph type="sldNum" sz="quarter" idx="10"/>
          </p:nvPr>
        </p:nvSpPr>
        <p:spPr/>
        <p:txBody>
          <a:bodyPr/>
          <a:lstStyle/>
          <a:p>
            <a:fld id="{BF47AB6F-1A23-4864-B0ED-728817D9D527}" type="slidenum">
              <a:rPr lang="en-GB" smtClean="0"/>
              <a:t>6</a:t>
            </a:fld>
            <a:endParaRPr lang="en-GB"/>
          </a:p>
        </p:txBody>
      </p:sp>
    </p:spTree>
    <p:extLst>
      <p:ext uri="{BB962C8B-B14F-4D97-AF65-F5344CB8AC3E}">
        <p14:creationId xmlns:p14="http://schemas.microsoft.com/office/powerpoint/2010/main" val="2901358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you can’t attend a meeting,</a:t>
            </a:r>
            <a:r>
              <a:rPr lang="en-GB" baseline="0" dirty="0" smtClean="0"/>
              <a:t> please send your apologies so that staff know you are unable to attend. If possible, email in any feedback you have gathered so it can still be discussed at the meeting (another Rep can raise it on your behalf, or a staff member can read it out)</a:t>
            </a:r>
            <a:endParaRPr lang="en-GB" dirty="0"/>
          </a:p>
        </p:txBody>
      </p:sp>
      <p:sp>
        <p:nvSpPr>
          <p:cNvPr id="4" name="Slide Number Placeholder 3"/>
          <p:cNvSpPr>
            <a:spLocks noGrp="1"/>
          </p:cNvSpPr>
          <p:nvPr>
            <p:ph type="sldNum" sz="quarter" idx="10"/>
          </p:nvPr>
        </p:nvSpPr>
        <p:spPr/>
        <p:txBody>
          <a:bodyPr/>
          <a:lstStyle/>
          <a:p>
            <a:fld id="{BF47AB6F-1A23-4864-B0ED-728817D9D527}" type="slidenum">
              <a:rPr lang="en-GB" smtClean="0"/>
              <a:t>8</a:t>
            </a:fld>
            <a:endParaRPr lang="en-GB"/>
          </a:p>
        </p:txBody>
      </p:sp>
    </p:spTree>
    <p:extLst>
      <p:ext uri="{BB962C8B-B14F-4D97-AF65-F5344CB8AC3E}">
        <p14:creationId xmlns:p14="http://schemas.microsoft.com/office/powerpoint/2010/main" val="31076289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auto" latinLnBrk="0" hangingPunct="1">
              <a:lnSpc>
                <a:spcPct val="80000"/>
              </a:lnSpc>
              <a:spcBef>
                <a:spcPts val="0"/>
              </a:spcBef>
              <a:spcAft>
                <a:spcPts val="0"/>
              </a:spcAft>
              <a:buClrTx/>
              <a:buSzTx/>
              <a:buFontTx/>
              <a:buNone/>
              <a:tabLst/>
              <a:defRPr/>
            </a:pPr>
            <a:r>
              <a:rPr lang="en-GB" altLang="en-US" sz="900" dirty="0" smtClean="0">
                <a:latin typeface="Century Gothic" pitchFamily="34" charset="0"/>
              </a:rPr>
              <a:t>Electing PGT</a:t>
            </a:r>
            <a:r>
              <a:rPr lang="en-GB" altLang="en-US" sz="900" baseline="0" dirty="0" smtClean="0">
                <a:latin typeface="Century Gothic" pitchFamily="34" charset="0"/>
              </a:rPr>
              <a:t> and PGR College Reps during Autumn cycle – check website for updates throughout the year</a:t>
            </a:r>
            <a:endParaRPr lang="en-GB" altLang="en-US" sz="900" dirty="0" smtClean="0">
              <a:latin typeface="Century Gothic" pitchFamily="34" charset="0"/>
            </a:endParaRPr>
          </a:p>
          <a:p>
            <a:pPr>
              <a:lnSpc>
                <a:spcPct val="80000"/>
              </a:lnSpc>
            </a:pPr>
            <a:endParaRPr lang="en-GB" altLang="en-US" sz="900" dirty="0">
              <a:latin typeface="Century Gothic" pitchFamily="34" charset="0"/>
            </a:endParaRPr>
          </a:p>
        </p:txBody>
      </p:sp>
      <p:sp>
        <p:nvSpPr>
          <p:cNvPr id="368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fld id="{89C4E6B7-0FED-465B-9372-5A5CFB54C50C}" type="slidenum">
              <a:rPr lang="en-US" altLang="en-US" smtClean="0"/>
              <a:pPr/>
              <a:t>9</a:t>
            </a:fld>
            <a:endParaRPr lang="en-US" altLang="en-US"/>
          </a:p>
        </p:txBody>
      </p:sp>
    </p:spTree>
    <p:extLst>
      <p:ext uri="{BB962C8B-B14F-4D97-AF65-F5344CB8AC3E}">
        <p14:creationId xmlns:p14="http://schemas.microsoft.com/office/powerpoint/2010/main" val="4143423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The</a:t>
            </a:r>
            <a:r>
              <a:rPr lang="en-GB" baseline="0" dirty="0" smtClean="0"/>
              <a:t> G</a:t>
            </a:r>
            <a:r>
              <a:rPr lang="en-GB" dirty="0" smtClean="0"/>
              <a:t>uild sits in the middle because if everything works</a:t>
            </a:r>
            <a:r>
              <a:rPr lang="en-GB" baseline="0" dirty="0" smtClean="0"/>
              <a:t> well, we can leave SSFs to it, but if there are issues at any point during this loop or something isn’t happening, please let us know and we can support</a:t>
            </a:r>
            <a:endParaRPr lang="en-GB" dirty="0" smtClean="0"/>
          </a:p>
          <a:p>
            <a:endParaRPr lang="en-GB" dirty="0"/>
          </a:p>
        </p:txBody>
      </p:sp>
      <p:sp>
        <p:nvSpPr>
          <p:cNvPr id="4" name="Slide Number Placeholder 3"/>
          <p:cNvSpPr>
            <a:spLocks noGrp="1"/>
          </p:cNvSpPr>
          <p:nvPr>
            <p:ph type="sldNum" sz="quarter" idx="10"/>
          </p:nvPr>
        </p:nvSpPr>
        <p:spPr/>
        <p:txBody>
          <a:bodyPr/>
          <a:lstStyle/>
          <a:p>
            <a:fld id="{BF47AB6F-1A23-4864-B0ED-728817D9D527}" type="slidenum">
              <a:rPr lang="en-GB" smtClean="0"/>
              <a:t>10</a:t>
            </a:fld>
            <a:endParaRPr lang="en-GB"/>
          </a:p>
        </p:txBody>
      </p:sp>
    </p:spTree>
    <p:extLst>
      <p:ext uri="{BB962C8B-B14F-4D97-AF65-F5344CB8AC3E}">
        <p14:creationId xmlns:p14="http://schemas.microsoft.com/office/powerpoint/2010/main" val="1182118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F47AB6F-1A23-4864-B0ED-728817D9D527}" type="slidenum">
              <a:rPr lang="en-GB" smtClean="0"/>
              <a:t>22</a:t>
            </a:fld>
            <a:endParaRPr lang="en-GB"/>
          </a:p>
        </p:txBody>
      </p:sp>
    </p:spTree>
    <p:extLst>
      <p:ext uri="{BB962C8B-B14F-4D97-AF65-F5344CB8AC3E}">
        <p14:creationId xmlns:p14="http://schemas.microsoft.com/office/powerpoint/2010/main" val="563636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B93D186F-2183-4FD4-9BCD-912ACED20F4E}" type="datetimeFigureOut">
              <a:rPr lang="en-GB" smtClean="0"/>
              <a:t>19/11/2019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9C130CA-648C-48E0-95B5-4A49E23B63A8}" type="slidenum">
              <a:rPr lang="en-GB" smtClean="0"/>
              <a:t>‹#›</a:t>
            </a:fld>
            <a:endParaRPr lang="en-GB"/>
          </a:p>
        </p:txBody>
      </p:sp>
    </p:spTree>
    <p:extLst>
      <p:ext uri="{BB962C8B-B14F-4D97-AF65-F5344CB8AC3E}">
        <p14:creationId xmlns:p14="http://schemas.microsoft.com/office/powerpoint/2010/main" val="3644307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93D186F-2183-4FD4-9BCD-912ACED20F4E}" type="datetimeFigureOut">
              <a:rPr lang="en-GB" smtClean="0"/>
              <a:t>19/11/2019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9C130CA-648C-48E0-95B5-4A49E23B63A8}" type="slidenum">
              <a:rPr lang="en-GB" smtClean="0"/>
              <a:t>‹#›</a:t>
            </a:fld>
            <a:endParaRPr lang="en-GB"/>
          </a:p>
        </p:txBody>
      </p:sp>
    </p:spTree>
    <p:extLst>
      <p:ext uri="{BB962C8B-B14F-4D97-AF65-F5344CB8AC3E}">
        <p14:creationId xmlns:p14="http://schemas.microsoft.com/office/powerpoint/2010/main" val="1243945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93D186F-2183-4FD4-9BCD-912ACED20F4E}" type="datetimeFigureOut">
              <a:rPr lang="en-GB" smtClean="0"/>
              <a:t>19/11/2019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9C130CA-648C-48E0-95B5-4A49E23B63A8}" type="slidenum">
              <a:rPr lang="en-GB" smtClean="0"/>
              <a:t>‹#›</a:t>
            </a:fld>
            <a:endParaRPr lang="en-GB"/>
          </a:p>
        </p:txBody>
      </p:sp>
    </p:spTree>
    <p:extLst>
      <p:ext uri="{BB962C8B-B14F-4D97-AF65-F5344CB8AC3E}">
        <p14:creationId xmlns:p14="http://schemas.microsoft.com/office/powerpoint/2010/main" val="1083219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93D186F-2183-4FD4-9BCD-912ACED20F4E}" type="datetimeFigureOut">
              <a:rPr lang="en-GB" smtClean="0"/>
              <a:t>19/11/2019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9C130CA-648C-48E0-95B5-4A49E23B63A8}" type="slidenum">
              <a:rPr lang="en-GB" smtClean="0"/>
              <a:t>‹#›</a:t>
            </a:fld>
            <a:endParaRPr lang="en-GB"/>
          </a:p>
        </p:txBody>
      </p:sp>
    </p:spTree>
    <p:extLst>
      <p:ext uri="{BB962C8B-B14F-4D97-AF65-F5344CB8AC3E}">
        <p14:creationId xmlns:p14="http://schemas.microsoft.com/office/powerpoint/2010/main" val="1987629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3D186F-2183-4FD4-9BCD-912ACED20F4E}" type="datetimeFigureOut">
              <a:rPr lang="en-GB" smtClean="0"/>
              <a:t>19/11/2019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9C130CA-648C-48E0-95B5-4A49E23B63A8}" type="slidenum">
              <a:rPr lang="en-GB" smtClean="0"/>
              <a:t>‹#›</a:t>
            </a:fld>
            <a:endParaRPr lang="en-GB"/>
          </a:p>
        </p:txBody>
      </p:sp>
    </p:spTree>
    <p:extLst>
      <p:ext uri="{BB962C8B-B14F-4D97-AF65-F5344CB8AC3E}">
        <p14:creationId xmlns:p14="http://schemas.microsoft.com/office/powerpoint/2010/main" val="2704803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B93D186F-2183-4FD4-9BCD-912ACED20F4E}" type="datetimeFigureOut">
              <a:rPr lang="en-GB" smtClean="0"/>
              <a:t>19/11/2019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9C130CA-648C-48E0-95B5-4A49E23B63A8}" type="slidenum">
              <a:rPr lang="en-GB" smtClean="0"/>
              <a:t>‹#›</a:t>
            </a:fld>
            <a:endParaRPr lang="en-GB"/>
          </a:p>
        </p:txBody>
      </p:sp>
    </p:spTree>
    <p:extLst>
      <p:ext uri="{BB962C8B-B14F-4D97-AF65-F5344CB8AC3E}">
        <p14:creationId xmlns:p14="http://schemas.microsoft.com/office/powerpoint/2010/main" val="3621904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B93D186F-2183-4FD4-9BCD-912ACED20F4E}" type="datetimeFigureOut">
              <a:rPr lang="en-GB" smtClean="0"/>
              <a:t>19/11/2019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9C130CA-648C-48E0-95B5-4A49E23B63A8}" type="slidenum">
              <a:rPr lang="en-GB" smtClean="0"/>
              <a:t>‹#›</a:t>
            </a:fld>
            <a:endParaRPr lang="en-GB"/>
          </a:p>
        </p:txBody>
      </p:sp>
    </p:spTree>
    <p:extLst>
      <p:ext uri="{BB962C8B-B14F-4D97-AF65-F5344CB8AC3E}">
        <p14:creationId xmlns:p14="http://schemas.microsoft.com/office/powerpoint/2010/main" val="1494689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B93D186F-2183-4FD4-9BCD-912ACED20F4E}" type="datetimeFigureOut">
              <a:rPr lang="en-GB" smtClean="0"/>
              <a:t>19/11/2019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9C130CA-648C-48E0-95B5-4A49E23B63A8}" type="slidenum">
              <a:rPr lang="en-GB" smtClean="0"/>
              <a:t>‹#›</a:t>
            </a:fld>
            <a:endParaRPr lang="en-GB"/>
          </a:p>
        </p:txBody>
      </p:sp>
    </p:spTree>
    <p:extLst>
      <p:ext uri="{BB962C8B-B14F-4D97-AF65-F5344CB8AC3E}">
        <p14:creationId xmlns:p14="http://schemas.microsoft.com/office/powerpoint/2010/main" val="1246371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3D186F-2183-4FD4-9BCD-912ACED20F4E}" type="datetimeFigureOut">
              <a:rPr lang="en-GB" smtClean="0"/>
              <a:t>19/11/2019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9C130CA-648C-48E0-95B5-4A49E23B63A8}" type="slidenum">
              <a:rPr lang="en-GB" smtClean="0"/>
              <a:t>‹#›</a:t>
            </a:fld>
            <a:endParaRPr lang="en-GB"/>
          </a:p>
        </p:txBody>
      </p:sp>
    </p:spTree>
    <p:extLst>
      <p:ext uri="{BB962C8B-B14F-4D97-AF65-F5344CB8AC3E}">
        <p14:creationId xmlns:p14="http://schemas.microsoft.com/office/powerpoint/2010/main" val="3607487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3D186F-2183-4FD4-9BCD-912ACED20F4E}" type="datetimeFigureOut">
              <a:rPr lang="en-GB" smtClean="0"/>
              <a:t>19/11/2019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9C130CA-648C-48E0-95B5-4A49E23B63A8}" type="slidenum">
              <a:rPr lang="en-GB" smtClean="0"/>
              <a:t>‹#›</a:t>
            </a:fld>
            <a:endParaRPr lang="en-GB"/>
          </a:p>
        </p:txBody>
      </p:sp>
    </p:spTree>
    <p:extLst>
      <p:ext uri="{BB962C8B-B14F-4D97-AF65-F5344CB8AC3E}">
        <p14:creationId xmlns:p14="http://schemas.microsoft.com/office/powerpoint/2010/main" val="661304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3D186F-2183-4FD4-9BCD-912ACED20F4E}" type="datetimeFigureOut">
              <a:rPr lang="en-GB" smtClean="0"/>
              <a:t>19/11/2019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9C130CA-648C-48E0-95B5-4A49E23B63A8}" type="slidenum">
              <a:rPr lang="en-GB" smtClean="0"/>
              <a:t>‹#›</a:t>
            </a:fld>
            <a:endParaRPr lang="en-GB"/>
          </a:p>
        </p:txBody>
      </p:sp>
    </p:spTree>
    <p:extLst>
      <p:ext uri="{BB962C8B-B14F-4D97-AF65-F5344CB8AC3E}">
        <p14:creationId xmlns:p14="http://schemas.microsoft.com/office/powerpoint/2010/main" val="2291454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3D186F-2183-4FD4-9BCD-912ACED20F4E}" type="datetimeFigureOut">
              <a:rPr lang="en-GB" smtClean="0"/>
              <a:t>19/11/2019</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C130CA-648C-48E0-95B5-4A49E23B63A8}" type="slidenum">
              <a:rPr lang="en-GB" smtClean="0"/>
              <a:t>‹#›</a:t>
            </a:fld>
            <a:endParaRPr lang="en-GB"/>
          </a:p>
        </p:txBody>
      </p:sp>
    </p:spTree>
    <p:extLst>
      <p:ext uri="{BB962C8B-B14F-4D97-AF65-F5344CB8AC3E}">
        <p14:creationId xmlns:p14="http://schemas.microsoft.com/office/powerpoint/2010/main" val="34452364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4.png"/><Relationship Id="rId7" Type="http://schemas.openxmlformats.org/officeDocument/2006/relationships/diagramQuickStyle" Target="../diagrams/quickStyle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5.png"/><Relationship Id="rId9" Type="http://schemas.microsoft.com/office/2007/relationships/diagramDrawing" Target="../diagrams/drawing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hyperlink" Target="https://www.guildofstudents.com/studentreps/rephub/repjournal/"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hyperlink" Target="mailto:studentreps@guild.bham.ac.uk"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hyperlink" Target="mailto:h.murray@bham.ac.uk" TargetMode="External"/><Relationship Id="rId3" Type="http://schemas.openxmlformats.org/officeDocument/2006/relationships/image" Target="../media/image5.png"/><Relationship Id="rId7" Type="http://schemas.openxmlformats.org/officeDocument/2006/relationships/hyperlink" Target="mailto:e.j.mushettcole@bham.ac.uk" TargetMode="External"/><Relationship Id="rId12" Type="http://schemas.openxmlformats.org/officeDocument/2006/relationships/hyperlink" Target="mailto:s.f.robertshaw@bham.ac.uk" TargetMode="External"/><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hyperlink" Target="mailto:d.j.lamb@bham.ac.uk" TargetMode="External"/><Relationship Id="rId11" Type="http://schemas.openxmlformats.org/officeDocument/2006/relationships/hyperlink" Target="mailto:r.canty@bham.ac.uk" TargetMode="External"/><Relationship Id="rId5" Type="http://schemas.openxmlformats.org/officeDocument/2006/relationships/hyperlink" Target="mailto:b.k.loyal@bham.ac.uk" TargetMode="External"/><Relationship Id="rId10" Type="http://schemas.openxmlformats.org/officeDocument/2006/relationships/hyperlink" Target="mailto:L.M.Turner@bham.ac.uk" TargetMode="External"/><Relationship Id="rId4" Type="http://schemas.openxmlformats.org/officeDocument/2006/relationships/hyperlink" Target="mailto:A.E.ParkerSmith@bham.ac.uk" TargetMode="External"/><Relationship Id="rId9" Type="http://schemas.openxmlformats.org/officeDocument/2006/relationships/hyperlink" Target="mailto:j.neville@bham.ac.uk"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mailto:NTJ795@student.bham.ac.uk" TargetMode="External"/><Relationship Id="rId13" Type="http://schemas.openxmlformats.org/officeDocument/2006/relationships/hyperlink" Target="mailto:LXP630@student.bham.ac.uk" TargetMode="External"/><Relationship Id="rId3" Type="http://schemas.openxmlformats.org/officeDocument/2006/relationships/image" Target="../media/image5.png"/><Relationship Id="rId7" Type="http://schemas.openxmlformats.org/officeDocument/2006/relationships/hyperlink" Target="mailto:REB770@student.bham.ac.uk" TargetMode="External"/><Relationship Id="rId12" Type="http://schemas.openxmlformats.org/officeDocument/2006/relationships/hyperlink" Target="mailto:LXC876@student.bham.ac.uk" TargetMode="External"/><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hyperlink" Target="mailto:AXT679@student.bham.ac.uk" TargetMode="External"/><Relationship Id="rId11" Type="http://schemas.openxmlformats.org/officeDocument/2006/relationships/hyperlink" Target="mailto:WXT854@student.bham.ac.uk" TargetMode="External"/><Relationship Id="rId5" Type="http://schemas.openxmlformats.org/officeDocument/2006/relationships/hyperlink" Target="mailto:BXO657@student.bham.ac.uk" TargetMode="External"/><Relationship Id="rId15" Type="http://schemas.openxmlformats.org/officeDocument/2006/relationships/hyperlink" Target="mailto:HFC602@student.bham.ac.uk" TargetMode="External"/><Relationship Id="rId10" Type="http://schemas.openxmlformats.org/officeDocument/2006/relationships/hyperlink" Target="mailto:CJE745@student.bham.ac.uk" TargetMode="External"/><Relationship Id="rId4" Type="http://schemas.openxmlformats.org/officeDocument/2006/relationships/hyperlink" Target="mailto:CJM711@student.bham.ac.uk" TargetMode="External"/><Relationship Id="rId9" Type="http://schemas.openxmlformats.org/officeDocument/2006/relationships/hyperlink" Target="mailto:JXK691@student.bham.ac.uk" TargetMode="External"/><Relationship Id="rId14" Type="http://schemas.openxmlformats.org/officeDocument/2006/relationships/hyperlink" Target="mailto:DXA766@student.bham.ac.uk"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hyperlink" Target="mailto:OXO589@student.bham.ac.uk" TargetMode="Externa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hyperlink" Target="mailto:studentreps@guild.bham.ac.uk"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8" Type="http://schemas.openxmlformats.org/officeDocument/2006/relationships/hyperlink" Target="mailto:studentreps@guild.bham.ac.uk" TargetMode="External"/><Relationship Id="rId3" Type="http://schemas.openxmlformats.org/officeDocument/2006/relationships/image" Target="../media/image4.png"/><Relationship Id="rId7" Type="http://schemas.openxmlformats.org/officeDocument/2006/relationships/hyperlink" Target="mailto:education@guild.bham.ac.uk"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hyperlink" Target="mailto:rms685@student.bham.ac.uk"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mailto:lag673@student.bham.ac.uk" TargetMode="External"/><Relationship Id="rId5" Type="http://schemas.openxmlformats.org/officeDocument/2006/relationships/hyperlink" Target="mailto:ols856@student.bham.ac.uk" TargetMode="Externa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Generic foot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3822700"/>
            <a:ext cx="91440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 Box 5"/>
          <p:cNvSpPr txBox="1">
            <a:spLocks noChangeArrowheads="1"/>
          </p:cNvSpPr>
          <p:nvPr/>
        </p:nvSpPr>
        <p:spPr bwMode="auto">
          <a:xfrm>
            <a:off x="0" y="4149080"/>
            <a:ext cx="9144000" cy="1077218"/>
          </a:xfrm>
          <a:prstGeom prst="rect">
            <a:avLst/>
          </a:prstGeom>
          <a:noFill/>
          <a:ln w="9525">
            <a:noFill/>
            <a:miter lim="800000"/>
            <a:headEnd/>
            <a:tailEnd/>
          </a:ln>
        </p:spPr>
        <p:txBody>
          <a:bodyPr wrap="square">
            <a:spAutoFit/>
          </a:bodyPr>
          <a:lstStyle/>
          <a:p>
            <a:pPr algn="ctr" eaLnBrk="1" hangingPunct="1">
              <a:defRPr/>
            </a:pPr>
            <a:r>
              <a:rPr lang="en-GB" sz="3200" b="1" dirty="0">
                <a:solidFill>
                  <a:srgbClr val="009CC7"/>
                </a:solidFill>
                <a:ea typeface="+mn-ea"/>
              </a:rPr>
              <a:t>Guild Central Training 2019</a:t>
            </a:r>
            <a:r>
              <a:rPr lang="en-GB" sz="3200" b="1" i="1" dirty="0">
                <a:solidFill>
                  <a:srgbClr val="009CC7"/>
                </a:solidFill>
                <a:ea typeface="+mn-ea"/>
              </a:rPr>
              <a:t>: </a:t>
            </a:r>
          </a:p>
          <a:p>
            <a:pPr algn="ctr" eaLnBrk="1" hangingPunct="1">
              <a:defRPr/>
            </a:pPr>
            <a:r>
              <a:rPr lang="en-GB" sz="3200" b="1" dirty="0">
                <a:solidFill>
                  <a:srgbClr val="009CC7"/>
                </a:solidFill>
                <a:ea typeface="+mn-ea"/>
              </a:rPr>
              <a:t>College of Arts &amp; Law (CAL)</a:t>
            </a:r>
            <a:endParaRPr lang="en-US" sz="3200" b="1" dirty="0">
              <a:solidFill>
                <a:srgbClr val="009CC7"/>
              </a:solidFill>
              <a:ea typeface="+mn-ea"/>
            </a:endParaRPr>
          </a:p>
        </p:txBody>
      </p:sp>
      <p:pic>
        <p:nvPicPr>
          <p:cNvPr id="2053" name="Picture 2" descr="GOS-Your-SU-Final-(colou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57425" y="476250"/>
            <a:ext cx="4629150"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4" name="Picture 7" descr="Guild Building.psd"/>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492500" y="5732463"/>
            <a:ext cx="2244725"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07308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810000"/>
            <a:ext cx="91440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reeform 3"/>
          <p:cNvSpPr>
            <a:spLocks/>
          </p:cNvSpPr>
          <p:nvPr/>
        </p:nvSpPr>
        <p:spPr bwMode="auto">
          <a:xfrm>
            <a:off x="4500563" y="188913"/>
            <a:ext cx="4643437" cy="576262"/>
          </a:xfrm>
          <a:custGeom>
            <a:avLst/>
            <a:gdLst>
              <a:gd name="T0" fmla="*/ 2147483647 w 2949"/>
              <a:gd name="T1" fmla="*/ 0 h 363"/>
              <a:gd name="T2" fmla="*/ 0 w 2949"/>
              <a:gd name="T3" fmla="*/ 2147483647 h 363"/>
              <a:gd name="T4" fmla="*/ 2147483647 w 2949"/>
              <a:gd name="T5" fmla="*/ 2147483647 h 363"/>
              <a:gd name="T6" fmla="*/ 2147483647 w 2949"/>
              <a:gd name="T7" fmla="*/ 0 h 363"/>
              <a:gd name="T8" fmla="*/ 2147483647 w 2949"/>
              <a:gd name="T9" fmla="*/ 0 h 363"/>
              <a:gd name="T10" fmla="*/ 0 60000 65536"/>
              <a:gd name="T11" fmla="*/ 0 60000 65536"/>
              <a:gd name="T12" fmla="*/ 0 60000 65536"/>
              <a:gd name="T13" fmla="*/ 0 60000 65536"/>
              <a:gd name="T14" fmla="*/ 0 60000 65536"/>
              <a:gd name="T15" fmla="*/ 0 w 2949"/>
              <a:gd name="T16" fmla="*/ 0 h 363"/>
              <a:gd name="T17" fmla="*/ 2949 w 2949"/>
              <a:gd name="T18" fmla="*/ 363 h 363"/>
            </a:gdLst>
            <a:ahLst/>
            <a:cxnLst>
              <a:cxn ang="T10">
                <a:pos x="T0" y="T1"/>
              </a:cxn>
              <a:cxn ang="T11">
                <a:pos x="T2" y="T3"/>
              </a:cxn>
              <a:cxn ang="T12">
                <a:pos x="T4" y="T5"/>
              </a:cxn>
              <a:cxn ang="T13">
                <a:pos x="T6" y="T7"/>
              </a:cxn>
              <a:cxn ang="T14">
                <a:pos x="T8" y="T9"/>
              </a:cxn>
            </a:cxnLst>
            <a:rect l="T15" t="T16" r="T17" b="T18"/>
            <a:pathLst>
              <a:path w="2949" h="363">
                <a:moveTo>
                  <a:pt x="136" y="0"/>
                </a:moveTo>
                <a:lnTo>
                  <a:pt x="0" y="363"/>
                </a:lnTo>
                <a:lnTo>
                  <a:pt x="2949" y="363"/>
                </a:lnTo>
                <a:lnTo>
                  <a:pt x="2949" y="0"/>
                </a:lnTo>
                <a:lnTo>
                  <a:pt x="136" y="0"/>
                </a:lnTo>
                <a:close/>
              </a:path>
            </a:pathLst>
          </a:custGeom>
          <a:solidFill>
            <a:schemeClr val="accent4">
              <a:lumMod val="40000"/>
              <a:lumOff val="60000"/>
            </a:schemeClr>
          </a:solidFill>
          <a:ln>
            <a:noFill/>
          </a:ln>
        </p:spPr>
        <p:txBody>
          <a:bodyPr/>
          <a:lstStyle/>
          <a:p>
            <a:pPr>
              <a:defRPr/>
            </a:pPr>
            <a:endParaRPr lang="en-US">
              <a:latin typeface="Century Gothic" charset="0"/>
              <a:ea typeface="ＭＳ Ｐゴシック" charset="0"/>
              <a:cs typeface="ＭＳ Ｐゴシック" charset="0"/>
            </a:endParaRPr>
          </a:p>
        </p:txBody>
      </p:sp>
      <p:sp>
        <p:nvSpPr>
          <p:cNvPr id="4" name="Text Box 9"/>
          <p:cNvSpPr txBox="1">
            <a:spLocks noChangeArrowheads="1"/>
          </p:cNvSpPr>
          <p:nvPr/>
        </p:nvSpPr>
        <p:spPr bwMode="auto">
          <a:xfrm>
            <a:off x="4824413" y="260350"/>
            <a:ext cx="4176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pPr eaLnBrk="1" hangingPunct="1">
              <a:spcBef>
                <a:spcPct val="50000"/>
              </a:spcBef>
            </a:pPr>
            <a:r>
              <a:rPr lang="en-GB" altLang="en-US" sz="2000" b="1" dirty="0"/>
              <a:t>Guild Central Training: CAL</a:t>
            </a:r>
            <a:endParaRPr lang="en-US" altLang="en-US" sz="2000" b="1" dirty="0"/>
          </a:p>
        </p:txBody>
      </p:sp>
      <p:pic>
        <p:nvPicPr>
          <p:cNvPr id="5" name="Picture 5" descr="GOS-Your-SU-Final-(colou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9388" y="115888"/>
            <a:ext cx="1373187"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a:spLocks noChangeArrowheads="1"/>
          </p:cNvSpPr>
          <p:nvPr/>
        </p:nvSpPr>
        <p:spPr bwMode="auto">
          <a:xfrm>
            <a:off x="395536" y="1484784"/>
            <a:ext cx="8748464" cy="584775"/>
          </a:xfrm>
          <a:prstGeom prst="rect">
            <a:avLst/>
          </a:prstGeom>
          <a:noFill/>
          <a:ln w="9525">
            <a:noFill/>
            <a:miter lim="800000"/>
            <a:headEnd/>
            <a:tailEnd/>
          </a:ln>
        </p:spPr>
        <p:txBody>
          <a:bodyPr wrap="square">
            <a:spAutoFit/>
          </a:bodyPr>
          <a:lstStyle/>
          <a:p>
            <a:pPr eaLnBrk="1" hangingPunct="1">
              <a:defRPr/>
            </a:pPr>
            <a:r>
              <a:rPr lang="en-GB" sz="3200" b="1" dirty="0">
                <a:solidFill>
                  <a:srgbClr val="009CC7"/>
                </a:solidFill>
              </a:rPr>
              <a:t>Feedback Loop</a:t>
            </a:r>
            <a:endParaRPr lang="en-GB" sz="3200" b="1" i="1" dirty="0">
              <a:solidFill>
                <a:srgbClr val="009CC7"/>
              </a:solidFill>
            </a:endParaRPr>
          </a:p>
        </p:txBody>
      </p:sp>
      <p:graphicFrame>
        <p:nvGraphicFramePr>
          <p:cNvPr id="7" name="Content Placeholder 3"/>
          <p:cNvGraphicFramePr>
            <a:graphicFrameLocks/>
          </p:cNvGraphicFramePr>
          <p:nvPr>
            <p:extLst>
              <p:ext uri="{D42A27DB-BD31-4B8C-83A1-F6EECF244321}">
                <p14:modId xmlns:p14="http://schemas.microsoft.com/office/powerpoint/2010/main" val="3175661952"/>
              </p:ext>
            </p:extLst>
          </p:nvPr>
        </p:nvGraphicFramePr>
        <p:xfrm>
          <a:off x="179388" y="1141413"/>
          <a:ext cx="8798894" cy="5040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766476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10000"/>
            <a:ext cx="91440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reeform 3"/>
          <p:cNvSpPr>
            <a:spLocks/>
          </p:cNvSpPr>
          <p:nvPr/>
        </p:nvSpPr>
        <p:spPr bwMode="auto">
          <a:xfrm>
            <a:off x="4500563" y="188913"/>
            <a:ext cx="4643437" cy="576262"/>
          </a:xfrm>
          <a:custGeom>
            <a:avLst/>
            <a:gdLst>
              <a:gd name="T0" fmla="*/ 2147483647 w 2949"/>
              <a:gd name="T1" fmla="*/ 0 h 363"/>
              <a:gd name="T2" fmla="*/ 0 w 2949"/>
              <a:gd name="T3" fmla="*/ 2147483647 h 363"/>
              <a:gd name="T4" fmla="*/ 2147483647 w 2949"/>
              <a:gd name="T5" fmla="*/ 2147483647 h 363"/>
              <a:gd name="T6" fmla="*/ 2147483647 w 2949"/>
              <a:gd name="T7" fmla="*/ 0 h 363"/>
              <a:gd name="T8" fmla="*/ 2147483647 w 2949"/>
              <a:gd name="T9" fmla="*/ 0 h 363"/>
              <a:gd name="T10" fmla="*/ 0 60000 65536"/>
              <a:gd name="T11" fmla="*/ 0 60000 65536"/>
              <a:gd name="T12" fmla="*/ 0 60000 65536"/>
              <a:gd name="T13" fmla="*/ 0 60000 65536"/>
              <a:gd name="T14" fmla="*/ 0 60000 65536"/>
              <a:gd name="T15" fmla="*/ 0 w 2949"/>
              <a:gd name="T16" fmla="*/ 0 h 363"/>
              <a:gd name="T17" fmla="*/ 2949 w 2949"/>
              <a:gd name="T18" fmla="*/ 363 h 363"/>
            </a:gdLst>
            <a:ahLst/>
            <a:cxnLst>
              <a:cxn ang="T10">
                <a:pos x="T0" y="T1"/>
              </a:cxn>
              <a:cxn ang="T11">
                <a:pos x="T2" y="T3"/>
              </a:cxn>
              <a:cxn ang="T12">
                <a:pos x="T4" y="T5"/>
              </a:cxn>
              <a:cxn ang="T13">
                <a:pos x="T6" y="T7"/>
              </a:cxn>
              <a:cxn ang="T14">
                <a:pos x="T8" y="T9"/>
              </a:cxn>
            </a:cxnLst>
            <a:rect l="T15" t="T16" r="T17" b="T18"/>
            <a:pathLst>
              <a:path w="2949" h="363">
                <a:moveTo>
                  <a:pt x="136" y="0"/>
                </a:moveTo>
                <a:lnTo>
                  <a:pt x="0" y="363"/>
                </a:lnTo>
                <a:lnTo>
                  <a:pt x="2949" y="363"/>
                </a:lnTo>
                <a:lnTo>
                  <a:pt x="2949" y="0"/>
                </a:lnTo>
                <a:lnTo>
                  <a:pt x="136" y="0"/>
                </a:lnTo>
                <a:close/>
              </a:path>
            </a:pathLst>
          </a:custGeom>
          <a:solidFill>
            <a:schemeClr val="accent4">
              <a:lumMod val="40000"/>
              <a:lumOff val="60000"/>
            </a:schemeClr>
          </a:solidFill>
          <a:ln>
            <a:noFill/>
          </a:ln>
        </p:spPr>
        <p:txBody>
          <a:bodyPr/>
          <a:lstStyle/>
          <a:p>
            <a:pPr>
              <a:defRPr/>
            </a:pPr>
            <a:endParaRPr lang="en-US">
              <a:latin typeface="Century Gothic" charset="0"/>
              <a:ea typeface="ＭＳ Ｐゴシック" charset="0"/>
              <a:cs typeface="ＭＳ Ｐゴシック" charset="0"/>
            </a:endParaRPr>
          </a:p>
        </p:txBody>
      </p:sp>
      <p:sp>
        <p:nvSpPr>
          <p:cNvPr id="4" name="Text Box 9"/>
          <p:cNvSpPr txBox="1">
            <a:spLocks noChangeArrowheads="1"/>
          </p:cNvSpPr>
          <p:nvPr/>
        </p:nvSpPr>
        <p:spPr bwMode="auto">
          <a:xfrm>
            <a:off x="4824413" y="260350"/>
            <a:ext cx="4176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pPr eaLnBrk="1" hangingPunct="1">
              <a:spcBef>
                <a:spcPct val="50000"/>
              </a:spcBef>
            </a:pPr>
            <a:r>
              <a:rPr lang="en-GB" altLang="en-US" sz="2000" b="1" dirty="0"/>
              <a:t>Guild Central Training: CAL</a:t>
            </a:r>
            <a:endParaRPr lang="en-US" altLang="en-US" sz="2000" b="1" dirty="0"/>
          </a:p>
        </p:txBody>
      </p:sp>
      <p:pic>
        <p:nvPicPr>
          <p:cNvPr id="5" name="Picture 5" descr="GOS-Your-SU-Final-(colou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15888"/>
            <a:ext cx="1373187"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5"/>
          <p:cNvSpPr txBox="1">
            <a:spLocks noChangeArrowheads="1"/>
          </p:cNvSpPr>
          <p:nvPr/>
        </p:nvSpPr>
        <p:spPr bwMode="auto">
          <a:xfrm>
            <a:off x="395536" y="1484784"/>
            <a:ext cx="8748464" cy="584775"/>
          </a:xfrm>
          <a:prstGeom prst="rect">
            <a:avLst/>
          </a:prstGeom>
          <a:noFill/>
          <a:ln w="9525">
            <a:noFill/>
            <a:miter lim="800000"/>
            <a:headEnd/>
            <a:tailEnd/>
          </a:ln>
        </p:spPr>
        <p:txBody>
          <a:bodyPr wrap="square">
            <a:spAutoFit/>
          </a:bodyPr>
          <a:lstStyle/>
          <a:p>
            <a:pPr eaLnBrk="1" hangingPunct="1">
              <a:defRPr/>
            </a:pPr>
            <a:r>
              <a:rPr lang="en-GB" sz="3200" b="1" dirty="0" smtClean="0">
                <a:solidFill>
                  <a:srgbClr val="009CC7"/>
                </a:solidFill>
              </a:rPr>
              <a:t>Feeding back to the Guild</a:t>
            </a:r>
            <a:endParaRPr lang="en-GB" sz="3200" b="1" i="1" dirty="0" smtClean="0">
              <a:solidFill>
                <a:srgbClr val="009CC7"/>
              </a:solidFill>
            </a:endParaRPr>
          </a:p>
        </p:txBody>
      </p:sp>
      <p:sp>
        <p:nvSpPr>
          <p:cNvPr id="9" name="TextBox 8"/>
          <p:cNvSpPr txBox="1"/>
          <p:nvPr/>
        </p:nvSpPr>
        <p:spPr>
          <a:xfrm>
            <a:off x="611560" y="2069559"/>
            <a:ext cx="7776864" cy="2985433"/>
          </a:xfrm>
          <a:prstGeom prst="rect">
            <a:avLst/>
          </a:prstGeom>
          <a:noFill/>
        </p:spPr>
        <p:txBody>
          <a:bodyPr wrap="square" rtlCol="0">
            <a:spAutoFit/>
          </a:bodyPr>
          <a:lstStyle/>
          <a:p>
            <a:pPr marL="285750" indent="-285750">
              <a:buFont typeface="Arial" panose="020B0604020202020204" pitchFamily="34" charset="0"/>
              <a:buChar char="•"/>
            </a:pPr>
            <a:r>
              <a:rPr lang="en-GB" dirty="0" smtClean="0"/>
              <a:t>Helps us identify college-wide and university-wide </a:t>
            </a:r>
            <a:r>
              <a:rPr lang="en-GB" b="1" dirty="0" smtClean="0"/>
              <a:t>trends and themes </a:t>
            </a:r>
            <a:r>
              <a:rPr lang="en-GB" dirty="0" smtClean="0"/>
              <a:t>that your Guild Officers can raise with the University </a:t>
            </a:r>
          </a:p>
          <a:p>
            <a:pPr marL="285750" indent="-285750">
              <a:buFont typeface="Arial" panose="020B0604020202020204" pitchFamily="34" charset="0"/>
              <a:buChar char="•"/>
            </a:pPr>
            <a:r>
              <a:rPr lang="en-GB" dirty="0" smtClean="0"/>
              <a:t>Enables us to share your </a:t>
            </a:r>
            <a:r>
              <a:rPr lang="en-GB" b="1" dirty="0" smtClean="0"/>
              <a:t>successes and impacts </a:t>
            </a:r>
            <a:r>
              <a:rPr lang="en-GB" dirty="0" smtClean="0"/>
              <a:t>with the student body</a:t>
            </a:r>
          </a:p>
          <a:p>
            <a:pPr marL="285750" indent="-285750">
              <a:buFont typeface="Arial" panose="020B0604020202020204" pitchFamily="34" charset="0"/>
              <a:buChar char="•"/>
            </a:pPr>
            <a:endParaRPr lang="en-GB" sz="2000" dirty="0"/>
          </a:p>
          <a:p>
            <a:r>
              <a:rPr lang="en-GB" sz="2400" b="1" dirty="0" smtClean="0"/>
              <a:t>Rep Journals</a:t>
            </a:r>
            <a:endParaRPr lang="en-GB" dirty="0" smtClean="0"/>
          </a:p>
          <a:p>
            <a:pPr marL="285750" indent="-285750">
              <a:buFont typeface="Arial" panose="020B0604020202020204" pitchFamily="34" charset="0"/>
              <a:buChar char="•"/>
            </a:pPr>
            <a:r>
              <a:rPr lang="en-GB" dirty="0" smtClean="0"/>
              <a:t>Key way to feed back to the Guild</a:t>
            </a:r>
          </a:p>
          <a:p>
            <a:pPr marL="285750" indent="-285750">
              <a:buFont typeface="Arial" panose="020B0604020202020204" pitchFamily="34" charset="0"/>
              <a:buChar char="•"/>
            </a:pPr>
            <a:r>
              <a:rPr lang="en-GB" dirty="0" smtClean="0"/>
              <a:t>Each month a Guild Officer and the Rep Coordinators will select a ‘Rep Win of the Month’. If you’re the Rep who gets picked for this, we will give you a</a:t>
            </a:r>
            <a:r>
              <a:rPr lang="en-GB" b="1" dirty="0" smtClean="0"/>
              <a:t> £10 Amazon Voucher </a:t>
            </a:r>
            <a:r>
              <a:rPr lang="en-GB" dirty="0" smtClean="0"/>
              <a:t>in recognition of your work!</a:t>
            </a:r>
          </a:p>
          <a:p>
            <a:pPr marL="285750" indent="-285750">
              <a:buFont typeface="Arial" panose="020B0604020202020204" pitchFamily="34" charset="0"/>
              <a:buChar char="•"/>
            </a:pPr>
            <a:r>
              <a:rPr lang="en-GB" dirty="0" smtClean="0"/>
              <a:t>Find it on the Guild </a:t>
            </a:r>
            <a:r>
              <a:rPr lang="en-GB" dirty="0" smtClean="0">
                <a:hlinkClick r:id="rId4"/>
              </a:rPr>
              <a:t>website </a:t>
            </a:r>
            <a:endParaRPr lang="en-GB" dirty="0"/>
          </a:p>
        </p:txBody>
      </p:sp>
    </p:spTree>
    <p:extLst>
      <p:ext uri="{BB962C8B-B14F-4D97-AF65-F5344CB8AC3E}">
        <p14:creationId xmlns:p14="http://schemas.microsoft.com/office/powerpoint/2010/main" val="24599238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10000"/>
            <a:ext cx="91440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reeform 3"/>
          <p:cNvSpPr>
            <a:spLocks/>
          </p:cNvSpPr>
          <p:nvPr/>
        </p:nvSpPr>
        <p:spPr bwMode="auto">
          <a:xfrm>
            <a:off x="4500563" y="188913"/>
            <a:ext cx="4643437" cy="576262"/>
          </a:xfrm>
          <a:custGeom>
            <a:avLst/>
            <a:gdLst>
              <a:gd name="T0" fmla="*/ 2147483647 w 2949"/>
              <a:gd name="T1" fmla="*/ 0 h 363"/>
              <a:gd name="T2" fmla="*/ 0 w 2949"/>
              <a:gd name="T3" fmla="*/ 2147483647 h 363"/>
              <a:gd name="T4" fmla="*/ 2147483647 w 2949"/>
              <a:gd name="T5" fmla="*/ 2147483647 h 363"/>
              <a:gd name="T6" fmla="*/ 2147483647 w 2949"/>
              <a:gd name="T7" fmla="*/ 0 h 363"/>
              <a:gd name="T8" fmla="*/ 2147483647 w 2949"/>
              <a:gd name="T9" fmla="*/ 0 h 363"/>
              <a:gd name="T10" fmla="*/ 0 60000 65536"/>
              <a:gd name="T11" fmla="*/ 0 60000 65536"/>
              <a:gd name="T12" fmla="*/ 0 60000 65536"/>
              <a:gd name="T13" fmla="*/ 0 60000 65536"/>
              <a:gd name="T14" fmla="*/ 0 60000 65536"/>
              <a:gd name="T15" fmla="*/ 0 w 2949"/>
              <a:gd name="T16" fmla="*/ 0 h 363"/>
              <a:gd name="T17" fmla="*/ 2949 w 2949"/>
              <a:gd name="T18" fmla="*/ 363 h 363"/>
            </a:gdLst>
            <a:ahLst/>
            <a:cxnLst>
              <a:cxn ang="T10">
                <a:pos x="T0" y="T1"/>
              </a:cxn>
              <a:cxn ang="T11">
                <a:pos x="T2" y="T3"/>
              </a:cxn>
              <a:cxn ang="T12">
                <a:pos x="T4" y="T5"/>
              </a:cxn>
              <a:cxn ang="T13">
                <a:pos x="T6" y="T7"/>
              </a:cxn>
              <a:cxn ang="T14">
                <a:pos x="T8" y="T9"/>
              </a:cxn>
            </a:cxnLst>
            <a:rect l="T15" t="T16" r="T17" b="T18"/>
            <a:pathLst>
              <a:path w="2949" h="363">
                <a:moveTo>
                  <a:pt x="136" y="0"/>
                </a:moveTo>
                <a:lnTo>
                  <a:pt x="0" y="363"/>
                </a:lnTo>
                <a:lnTo>
                  <a:pt x="2949" y="363"/>
                </a:lnTo>
                <a:lnTo>
                  <a:pt x="2949" y="0"/>
                </a:lnTo>
                <a:lnTo>
                  <a:pt x="136" y="0"/>
                </a:lnTo>
                <a:close/>
              </a:path>
            </a:pathLst>
          </a:custGeom>
          <a:solidFill>
            <a:schemeClr val="accent4">
              <a:lumMod val="40000"/>
              <a:lumOff val="60000"/>
            </a:schemeClr>
          </a:solidFill>
          <a:ln>
            <a:noFill/>
          </a:ln>
        </p:spPr>
        <p:txBody>
          <a:bodyPr/>
          <a:lstStyle/>
          <a:p>
            <a:pPr>
              <a:defRPr/>
            </a:pPr>
            <a:endParaRPr lang="en-US">
              <a:latin typeface="Century Gothic" charset="0"/>
              <a:ea typeface="ＭＳ Ｐゴシック" charset="0"/>
              <a:cs typeface="ＭＳ Ｐゴシック" charset="0"/>
            </a:endParaRPr>
          </a:p>
        </p:txBody>
      </p:sp>
      <p:sp>
        <p:nvSpPr>
          <p:cNvPr id="4" name="Text Box 9"/>
          <p:cNvSpPr txBox="1">
            <a:spLocks noChangeArrowheads="1"/>
          </p:cNvSpPr>
          <p:nvPr/>
        </p:nvSpPr>
        <p:spPr bwMode="auto">
          <a:xfrm>
            <a:off x="4824413" y="260350"/>
            <a:ext cx="4176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pPr eaLnBrk="1" hangingPunct="1">
              <a:spcBef>
                <a:spcPct val="50000"/>
              </a:spcBef>
            </a:pPr>
            <a:r>
              <a:rPr lang="en-GB" altLang="en-US" sz="2000" b="1" dirty="0"/>
              <a:t>Guild Central Training: CAL</a:t>
            </a:r>
            <a:endParaRPr lang="en-US" altLang="en-US" sz="2000" b="1" dirty="0"/>
          </a:p>
        </p:txBody>
      </p:sp>
      <p:pic>
        <p:nvPicPr>
          <p:cNvPr id="5" name="Picture 5" descr="GOS-Your-SU-Final-(colou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15888"/>
            <a:ext cx="1373187"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5"/>
          <p:cNvSpPr txBox="1">
            <a:spLocks noChangeArrowheads="1"/>
          </p:cNvSpPr>
          <p:nvPr/>
        </p:nvSpPr>
        <p:spPr bwMode="auto">
          <a:xfrm>
            <a:off x="395536" y="1484784"/>
            <a:ext cx="8748464" cy="584775"/>
          </a:xfrm>
          <a:prstGeom prst="rect">
            <a:avLst/>
          </a:prstGeom>
          <a:noFill/>
          <a:ln w="9525">
            <a:noFill/>
            <a:miter lim="800000"/>
            <a:headEnd/>
            <a:tailEnd/>
          </a:ln>
        </p:spPr>
        <p:txBody>
          <a:bodyPr wrap="square">
            <a:spAutoFit/>
          </a:bodyPr>
          <a:lstStyle/>
          <a:p>
            <a:pPr eaLnBrk="1" hangingPunct="1">
              <a:defRPr/>
            </a:pPr>
            <a:r>
              <a:rPr lang="en-GB" sz="3200" b="1" dirty="0">
                <a:solidFill>
                  <a:srgbClr val="009CC7"/>
                </a:solidFill>
              </a:rPr>
              <a:t>Rep Fund</a:t>
            </a:r>
            <a:endParaRPr lang="en-GB" sz="3200" b="1" i="1" dirty="0">
              <a:solidFill>
                <a:srgbClr val="009CC7"/>
              </a:solidFill>
            </a:endParaRPr>
          </a:p>
        </p:txBody>
      </p:sp>
      <p:sp>
        <p:nvSpPr>
          <p:cNvPr id="7" name="TextBox 6"/>
          <p:cNvSpPr txBox="1"/>
          <p:nvPr/>
        </p:nvSpPr>
        <p:spPr>
          <a:xfrm>
            <a:off x="431540" y="2276872"/>
            <a:ext cx="8280920" cy="2554545"/>
          </a:xfrm>
          <a:prstGeom prst="rect">
            <a:avLst/>
          </a:prstGeom>
          <a:noFill/>
        </p:spPr>
        <p:txBody>
          <a:bodyPr wrap="square" rtlCol="0">
            <a:spAutoFit/>
          </a:bodyPr>
          <a:lstStyle/>
          <a:p>
            <a:pPr marL="285750" indent="-285750">
              <a:buFont typeface="Arial" panose="020B0604020202020204" pitchFamily="34" charset="0"/>
              <a:buChar char="•"/>
            </a:pPr>
            <a:r>
              <a:rPr lang="en-GB" sz="2000" dirty="0"/>
              <a:t>Any Student/PGR Rep can apply for up to £150 per term to gather feedback from their cohort</a:t>
            </a:r>
          </a:p>
          <a:p>
            <a:pPr marL="285750" indent="-285750">
              <a:buFont typeface="Arial" panose="020B0604020202020204" pitchFamily="34" charset="0"/>
              <a:buChar char="•"/>
            </a:pPr>
            <a:r>
              <a:rPr lang="en-GB" sz="2000" dirty="0"/>
              <a:t>The event/idea must be used to gather feedback from your cohort about academic issues</a:t>
            </a:r>
          </a:p>
          <a:p>
            <a:pPr marL="285750" indent="-285750">
              <a:buFont typeface="Arial" panose="020B0604020202020204" pitchFamily="34" charset="0"/>
              <a:buChar char="•"/>
            </a:pPr>
            <a:r>
              <a:rPr lang="en-GB" sz="2000" dirty="0"/>
              <a:t>The application is reviewed by a panel who will approve or suggest amendments for the event</a:t>
            </a:r>
          </a:p>
          <a:p>
            <a:pPr marL="285750" indent="-285750">
              <a:buFont typeface="Arial" panose="020B0604020202020204" pitchFamily="34" charset="0"/>
              <a:buChar char="•"/>
            </a:pPr>
            <a:r>
              <a:rPr lang="en-GB" sz="2000" dirty="0"/>
              <a:t>You can find an application form for this fund on the Guild website, or email </a:t>
            </a:r>
            <a:r>
              <a:rPr lang="en-GB" sz="2000" dirty="0">
                <a:hlinkClick r:id="rId4"/>
              </a:rPr>
              <a:t>studentreps@guild.bham.ac.uk</a:t>
            </a:r>
            <a:r>
              <a:rPr lang="en-GB" sz="2000" dirty="0"/>
              <a:t>  </a:t>
            </a:r>
            <a:endParaRPr lang="en-GB" sz="1600" dirty="0"/>
          </a:p>
        </p:txBody>
      </p:sp>
    </p:spTree>
    <p:extLst>
      <p:ext uri="{BB962C8B-B14F-4D97-AF65-F5344CB8AC3E}">
        <p14:creationId xmlns:p14="http://schemas.microsoft.com/office/powerpoint/2010/main" val="4921965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10000"/>
            <a:ext cx="91440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reeform 3"/>
          <p:cNvSpPr>
            <a:spLocks/>
          </p:cNvSpPr>
          <p:nvPr/>
        </p:nvSpPr>
        <p:spPr bwMode="auto">
          <a:xfrm>
            <a:off x="4500563" y="188913"/>
            <a:ext cx="4643437" cy="576262"/>
          </a:xfrm>
          <a:custGeom>
            <a:avLst/>
            <a:gdLst>
              <a:gd name="T0" fmla="*/ 2147483647 w 2949"/>
              <a:gd name="T1" fmla="*/ 0 h 363"/>
              <a:gd name="T2" fmla="*/ 0 w 2949"/>
              <a:gd name="T3" fmla="*/ 2147483647 h 363"/>
              <a:gd name="T4" fmla="*/ 2147483647 w 2949"/>
              <a:gd name="T5" fmla="*/ 2147483647 h 363"/>
              <a:gd name="T6" fmla="*/ 2147483647 w 2949"/>
              <a:gd name="T7" fmla="*/ 0 h 363"/>
              <a:gd name="T8" fmla="*/ 2147483647 w 2949"/>
              <a:gd name="T9" fmla="*/ 0 h 363"/>
              <a:gd name="T10" fmla="*/ 0 60000 65536"/>
              <a:gd name="T11" fmla="*/ 0 60000 65536"/>
              <a:gd name="T12" fmla="*/ 0 60000 65536"/>
              <a:gd name="T13" fmla="*/ 0 60000 65536"/>
              <a:gd name="T14" fmla="*/ 0 60000 65536"/>
              <a:gd name="T15" fmla="*/ 0 w 2949"/>
              <a:gd name="T16" fmla="*/ 0 h 363"/>
              <a:gd name="T17" fmla="*/ 2949 w 2949"/>
              <a:gd name="T18" fmla="*/ 363 h 363"/>
            </a:gdLst>
            <a:ahLst/>
            <a:cxnLst>
              <a:cxn ang="T10">
                <a:pos x="T0" y="T1"/>
              </a:cxn>
              <a:cxn ang="T11">
                <a:pos x="T2" y="T3"/>
              </a:cxn>
              <a:cxn ang="T12">
                <a:pos x="T4" y="T5"/>
              </a:cxn>
              <a:cxn ang="T13">
                <a:pos x="T6" y="T7"/>
              </a:cxn>
              <a:cxn ang="T14">
                <a:pos x="T8" y="T9"/>
              </a:cxn>
            </a:cxnLst>
            <a:rect l="T15" t="T16" r="T17" b="T18"/>
            <a:pathLst>
              <a:path w="2949" h="363">
                <a:moveTo>
                  <a:pt x="136" y="0"/>
                </a:moveTo>
                <a:lnTo>
                  <a:pt x="0" y="363"/>
                </a:lnTo>
                <a:lnTo>
                  <a:pt x="2949" y="363"/>
                </a:lnTo>
                <a:lnTo>
                  <a:pt x="2949" y="0"/>
                </a:lnTo>
                <a:lnTo>
                  <a:pt x="136" y="0"/>
                </a:lnTo>
                <a:close/>
              </a:path>
            </a:pathLst>
          </a:custGeom>
          <a:solidFill>
            <a:schemeClr val="accent4">
              <a:lumMod val="40000"/>
              <a:lumOff val="60000"/>
            </a:schemeClr>
          </a:solidFill>
          <a:ln>
            <a:noFill/>
          </a:ln>
        </p:spPr>
        <p:txBody>
          <a:bodyPr/>
          <a:lstStyle/>
          <a:p>
            <a:pPr>
              <a:defRPr/>
            </a:pPr>
            <a:endParaRPr lang="en-US">
              <a:latin typeface="Century Gothic" charset="0"/>
              <a:ea typeface="ＭＳ Ｐゴシック" charset="0"/>
              <a:cs typeface="ＭＳ Ｐゴシック" charset="0"/>
            </a:endParaRPr>
          </a:p>
        </p:txBody>
      </p:sp>
      <p:sp>
        <p:nvSpPr>
          <p:cNvPr id="4" name="Text Box 9"/>
          <p:cNvSpPr txBox="1">
            <a:spLocks noChangeArrowheads="1"/>
          </p:cNvSpPr>
          <p:nvPr/>
        </p:nvSpPr>
        <p:spPr bwMode="auto">
          <a:xfrm>
            <a:off x="4824413" y="260350"/>
            <a:ext cx="4176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pPr eaLnBrk="1" hangingPunct="1">
              <a:spcBef>
                <a:spcPct val="50000"/>
              </a:spcBef>
            </a:pPr>
            <a:r>
              <a:rPr lang="en-GB" altLang="en-US" sz="2000" b="1" dirty="0"/>
              <a:t>Guild Central Training: CAL</a:t>
            </a:r>
            <a:endParaRPr lang="en-US" altLang="en-US" sz="2000" b="1" dirty="0"/>
          </a:p>
        </p:txBody>
      </p:sp>
      <p:pic>
        <p:nvPicPr>
          <p:cNvPr id="5" name="Picture 5" descr="GOS-Your-SU-Final-(colou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15888"/>
            <a:ext cx="1373187"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539551" y="1271855"/>
            <a:ext cx="8064897" cy="5863144"/>
          </a:xfrm>
          <a:prstGeom prst="rect">
            <a:avLst/>
          </a:prstGeom>
          <a:noFill/>
        </p:spPr>
        <p:txBody>
          <a:bodyPr wrap="square" rtlCol="0">
            <a:spAutoFit/>
          </a:bodyPr>
          <a:lstStyle/>
          <a:p>
            <a:r>
              <a:rPr lang="en-GB" b="1" dirty="0" smtClean="0"/>
              <a:t>Student Experience Team – key priorities in 2019/20</a:t>
            </a:r>
            <a:endParaRPr lang="en-GB" b="1" dirty="0"/>
          </a:p>
          <a:p>
            <a:pPr marL="285750" indent="-285750">
              <a:buFont typeface="Arial" panose="020B0604020202020204" pitchFamily="34" charset="0"/>
              <a:buChar char="•"/>
            </a:pPr>
            <a:r>
              <a:rPr lang="en-GB" dirty="0" smtClean="0"/>
              <a:t>Inclusivity</a:t>
            </a:r>
          </a:p>
          <a:p>
            <a:pPr marL="285750" indent="-285750">
              <a:buFont typeface="Arial" panose="020B0604020202020204" pitchFamily="34" charset="0"/>
              <a:buChar char="•"/>
            </a:pPr>
            <a:r>
              <a:rPr lang="en-GB" dirty="0" smtClean="0"/>
              <a:t>Staff - student community</a:t>
            </a:r>
          </a:p>
          <a:p>
            <a:pPr marL="285750" indent="-285750">
              <a:buFont typeface="Arial" panose="020B0604020202020204" pitchFamily="34" charset="0"/>
              <a:buChar char="•"/>
            </a:pPr>
            <a:r>
              <a:rPr lang="en-GB" dirty="0" smtClean="0"/>
              <a:t>Communications &amp; </a:t>
            </a:r>
            <a:r>
              <a:rPr lang="en-GB" dirty="0"/>
              <a:t>S</a:t>
            </a:r>
            <a:r>
              <a:rPr lang="en-GB" dirty="0" smtClean="0"/>
              <a:t>tudent Voice</a:t>
            </a:r>
          </a:p>
          <a:p>
            <a:pPr marL="285750" indent="-285750">
              <a:buFont typeface="Arial" panose="020B0604020202020204" pitchFamily="34" charset="0"/>
              <a:buChar char="•"/>
            </a:pPr>
            <a:r>
              <a:rPr lang="en-GB" dirty="0" smtClean="0"/>
              <a:t>Improving the research culture and monitoring use of desk spaces for PGRs</a:t>
            </a:r>
          </a:p>
          <a:p>
            <a:pPr marL="285750" indent="-285750">
              <a:buFont typeface="Arial" panose="020B0604020202020204" pitchFamily="34" charset="0"/>
              <a:buChar char="•"/>
            </a:pPr>
            <a:endParaRPr lang="en-GB" sz="1100" b="1" dirty="0" smtClean="0"/>
          </a:p>
          <a:p>
            <a:r>
              <a:rPr lang="en-GB" b="1" dirty="0" smtClean="0"/>
              <a:t>Extend your knowledge of the College and get involved</a:t>
            </a:r>
            <a:endParaRPr lang="en-GB" b="1" dirty="0"/>
          </a:p>
          <a:p>
            <a:r>
              <a:rPr lang="en-GB" dirty="0" smtClean="0"/>
              <a:t>Get to know your School Student Experience Officer and the PGT/PGR Student Experience Officer and what they do.</a:t>
            </a:r>
          </a:p>
          <a:p>
            <a:r>
              <a:rPr lang="en-GB" dirty="0" smtClean="0"/>
              <a:t>Get to know our Student Experience Ambassadors and our College Equality &amp; Diversity Ambassador and what they do.</a:t>
            </a:r>
          </a:p>
          <a:p>
            <a:endParaRPr lang="en-GB" sz="1100" dirty="0"/>
          </a:p>
          <a:p>
            <a:r>
              <a:rPr lang="en-GB" b="1" dirty="0" smtClean="0"/>
              <a:t>What we can do to help you</a:t>
            </a:r>
          </a:p>
          <a:p>
            <a:r>
              <a:rPr lang="en-GB" dirty="0" smtClean="0"/>
              <a:t>Put out calls for student feedback (via Canvas announcements) on your behalf</a:t>
            </a:r>
          </a:p>
          <a:p>
            <a:r>
              <a:rPr lang="en-GB" dirty="0" smtClean="0"/>
              <a:t>Help with feeding back updates to students from SSFs</a:t>
            </a:r>
          </a:p>
          <a:p>
            <a:r>
              <a:rPr lang="en-GB" dirty="0" err="1" smtClean="0"/>
              <a:t>Minuting</a:t>
            </a:r>
            <a:r>
              <a:rPr lang="en-GB" dirty="0" smtClean="0"/>
              <a:t> of meetings – new PGR role</a:t>
            </a:r>
          </a:p>
          <a:p>
            <a:r>
              <a:rPr lang="en-GB" dirty="0" smtClean="0"/>
              <a:t>CAL Rep socials</a:t>
            </a:r>
          </a:p>
          <a:p>
            <a:endParaRPr lang="en-GB" sz="1100" dirty="0" smtClean="0"/>
          </a:p>
          <a:p>
            <a:r>
              <a:rPr lang="en-GB" b="1" dirty="0" smtClean="0"/>
              <a:t>How you can help us</a:t>
            </a:r>
          </a:p>
          <a:p>
            <a:r>
              <a:rPr lang="en-GB" dirty="0" smtClean="0"/>
              <a:t>Share what you learn with the SSF</a:t>
            </a:r>
          </a:p>
          <a:p>
            <a:r>
              <a:rPr lang="en-GB" dirty="0" smtClean="0"/>
              <a:t>Be part of the </a:t>
            </a:r>
            <a:r>
              <a:rPr lang="en-GB" dirty="0" err="1" smtClean="0"/>
              <a:t>comms</a:t>
            </a:r>
            <a:r>
              <a:rPr lang="en-GB" dirty="0" smtClean="0"/>
              <a:t> channel to other students</a:t>
            </a:r>
            <a:endParaRPr lang="en-GB" dirty="0"/>
          </a:p>
          <a:p>
            <a:endParaRPr lang="en-GB" b="1" dirty="0"/>
          </a:p>
        </p:txBody>
      </p:sp>
    </p:spTree>
    <p:extLst>
      <p:ext uri="{BB962C8B-B14F-4D97-AF65-F5344CB8AC3E}">
        <p14:creationId xmlns:p14="http://schemas.microsoft.com/office/powerpoint/2010/main" val="9215534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10000"/>
            <a:ext cx="91440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reeform 3"/>
          <p:cNvSpPr>
            <a:spLocks/>
          </p:cNvSpPr>
          <p:nvPr/>
        </p:nvSpPr>
        <p:spPr bwMode="auto">
          <a:xfrm>
            <a:off x="4500563" y="188913"/>
            <a:ext cx="4643437" cy="576262"/>
          </a:xfrm>
          <a:custGeom>
            <a:avLst/>
            <a:gdLst>
              <a:gd name="T0" fmla="*/ 2147483647 w 2949"/>
              <a:gd name="T1" fmla="*/ 0 h 363"/>
              <a:gd name="T2" fmla="*/ 0 w 2949"/>
              <a:gd name="T3" fmla="*/ 2147483647 h 363"/>
              <a:gd name="T4" fmla="*/ 2147483647 w 2949"/>
              <a:gd name="T5" fmla="*/ 2147483647 h 363"/>
              <a:gd name="T6" fmla="*/ 2147483647 w 2949"/>
              <a:gd name="T7" fmla="*/ 0 h 363"/>
              <a:gd name="T8" fmla="*/ 2147483647 w 2949"/>
              <a:gd name="T9" fmla="*/ 0 h 363"/>
              <a:gd name="T10" fmla="*/ 0 60000 65536"/>
              <a:gd name="T11" fmla="*/ 0 60000 65536"/>
              <a:gd name="T12" fmla="*/ 0 60000 65536"/>
              <a:gd name="T13" fmla="*/ 0 60000 65536"/>
              <a:gd name="T14" fmla="*/ 0 60000 65536"/>
              <a:gd name="T15" fmla="*/ 0 w 2949"/>
              <a:gd name="T16" fmla="*/ 0 h 363"/>
              <a:gd name="T17" fmla="*/ 2949 w 2949"/>
              <a:gd name="T18" fmla="*/ 363 h 363"/>
            </a:gdLst>
            <a:ahLst/>
            <a:cxnLst>
              <a:cxn ang="T10">
                <a:pos x="T0" y="T1"/>
              </a:cxn>
              <a:cxn ang="T11">
                <a:pos x="T2" y="T3"/>
              </a:cxn>
              <a:cxn ang="T12">
                <a:pos x="T4" y="T5"/>
              </a:cxn>
              <a:cxn ang="T13">
                <a:pos x="T6" y="T7"/>
              </a:cxn>
              <a:cxn ang="T14">
                <a:pos x="T8" y="T9"/>
              </a:cxn>
            </a:cxnLst>
            <a:rect l="T15" t="T16" r="T17" b="T18"/>
            <a:pathLst>
              <a:path w="2949" h="363">
                <a:moveTo>
                  <a:pt x="136" y="0"/>
                </a:moveTo>
                <a:lnTo>
                  <a:pt x="0" y="363"/>
                </a:lnTo>
                <a:lnTo>
                  <a:pt x="2949" y="363"/>
                </a:lnTo>
                <a:lnTo>
                  <a:pt x="2949" y="0"/>
                </a:lnTo>
                <a:lnTo>
                  <a:pt x="136" y="0"/>
                </a:lnTo>
                <a:close/>
              </a:path>
            </a:pathLst>
          </a:custGeom>
          <a:solidFill>
            <a:schemeClr val="accent4">
              <a:lumMod val="40000"/>
              <a:lumOff val="60000"/>
            </a:schemeClr>
          </a:solidFill>
          <a:ln>
            <a:noFill/>
          </a:ln>
        </p:spPr>
        <p:txBody>
          <a:bodyPr/>
          <a:lstStyle/>
          <a:p>
            <a:pPr>
              <a:defRPr/>
            </a:pPr>
            <a:endParaRPr lang="en-US">
              <a:latin typeface="Century Gothic" charset="0"/>
              <a:ea typeface="ＭＳ Ｐゴシック" charset="0"/>
              <a:cs typeface="ＭＳ Ｐゴシック" charset="0"/>
            </a:endParaRPr>
          </a:p>
        </p:txBody>
      </p:sp>
      <p:sp>
        <p:nvSpPr>
          <p:cNvPr id="4" name="Text Box 9"/>
          <p:cNvSpPr txBox="1">
            <a:spLocks noChangeArrowheads="1"/>
          </p:cNvSpPr>
          <p:nvPr/>
        </p:nvSpPr>
        <p:spPr bwMode="auto">
          <a:xfrm>
            <a:off x="4824413" y="260350"/>
            <a:ext cx="4176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pPr eaLnBrk="1" hangingPunct="1">
              <a:spcBef>
                <a:spcPct val="50000"/>
              </a:spcBef>
            </a:pPr>
            <a:r>
              <a:rPr lang="en-GB" altLang="en-US" sz="2000" b="1" dirty="0"/>
              <a:t>Guild Central Training: CAL</a:t>
            </a:r>
            <a:endParaRPr lang="en-US" altLang="en-US" sz="2000" b="1" dirty="0"/>
          </a:p>
        </p:txBody>
      </p:sp>
      <p:pic>
        <p:nvPicPr>
          <p:cNvPr id="5" name="Picture 5" descr="GOS-Your-SU-Final-(colou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15888"/>
            <a:ext cx="1373187"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539551" y="1076702"/>
            <a:ext cx="8064897" cy="369332"/>
          </a:xfrm>
          <a:prstGeom prst="rect">
            <a:avLst/>
          </a:prstGeom>
          <a:noFill/>
        </p:spPr>
        <p:txBody>
          <a:bodyPr wrap="square" rtlCol="0">
            <a:spAutoFit/>
          </a:bodyPr>
          <a:lstStyle/>
          <a:p>
            <a:r>
              <a:rPr lang="en-GB" b="1" dirty="0" smtClean="0"/>
              <a:t>Student Experience Team</a:t>
            </a:r>
          </a:p>
        </p:txBody>
      </p:sp>
      <p:graphicFrame>
        <p:nvGraphicFramePr>
          <p:cNvPr id="2" name="Table 1"/>
          <p:cNvGraphicFramePr>
            <a:graphicFrameLocks noGrp="1"/>
          </p:cNvGraphicFramePr>
          <p:nvPr>
            <p:extLst>
              <p:ext uri="{D42A27DB-BD31-4B8C-83A1-F6EECF244321}">
                <p14:modId xmlns:p14="http://schemas.microsoft.com/office/powerpoint/2010/main" val="1953080208"/>
              </p:ext>
            </p:extLst>
          </p:nvPr>
        </p:nvGraphicFramePr>
        <p:xfrm>
          <a:off x="401382" y="1545828"/>
          <a:ext cx="8229600" cy="3855720"/>
        </p:xfrm>
        <a:graphic>
          <a:graphicData uri="http://schemas.openxmlformats.org/drawingml/2006/table">
            <a:tbl>
              <a:tblPr firstRow="1" firstCol="1" bandRow="1">
                <a:tableStyleId>{5C22544A-7EE6-4342-B048-85BDC9FD1C3A}</a:tableStyleId>
              </a:tblPr>
              <a:tblGrid>
                <a:gridCol w="1865699">
                  <a:extLst>
                    <a:ext uri="{9D8B030D-6E8A-4147-A177-3AD203B41FA5}">
                      <a16:colId xmlns:a16="http://schemas.microsoft.com/office/drawing/2014/main" xmlns="" val="3429095382"/>
                    </a:ext>
                  </a:extLst>
                </a:gridCol>
                <a:gridCol w="1178960">
                  <a:extLst>
                    <a:ext uri="{9D8B030D-6E8A-4147-A177-3AD203B41FA5}">
                      <a16:colId xmlns:a16="http://schemas.microsoft.com/office/drawing/2014/main" xmlns="" val="4060809943"/>
                    </a:ext>
                  </a:extLst>
                </a:gridCol>
                <a:gridCol w="1509361">
                  <a:extLst>
                    <a:ext uri="{9D8B030D-6E8A-4147-A177-3AD203B41FA5}">
                      <a16:colId xmlns:a16="http://schemas.microsoft.com/office/drawing/2014/main" xmlns="" val="1860668769"/>
                    </a:ext>
                  </a:extLst>
                </a:gridCol>
                <a:gridCol w="1597318">
                  <a:extLst>
                    <a:ext uri="{9D8B030D-6E8A-4147-A177-3AD203B41FA5}">
                      <a16:colId xmlns:a16="http://schemas.microsoft.com/office/drawing/2014/main" xmlns="" val="457716630"/>
                    </a:ext>
                  </a:extLst>
                </a:gridCol>
                <a:gridCol w="2078262">
                  <a:extLst>
                    <a:ext uri="{9D8B030D-6E8A-4147-A177-3AD203B41FA5}">
                      <a16:colId xmlns:a16="http://schemas.microsoft.com/office/drawing/2014/main" xmlns="" val="4238697380"/>
                    </a:ext>
                  </a:extLst>
                </a:gridCol>
              </a:tblGrid>
              <a:tr h="342355">
                <a:tc>
                  <a:txBody>
                    <a:bodyPr/>
                    <a:lstStyle/>
                    <a:p>
                      <a:pPr>
                        <a:lnSpc>
                          <a:spcPct val="115000"/>
                        </a:lnSpc>
                        <a:spcAft>
                          <a:spcPts val="0"/>
                        </a:spcAft>
                      </a:pPr>
                      <a:r>
                        <a:rPr lang="en-GB" sz="1000">
                          <a:effectLst/>
                        </a:rPr>
                        <a:t>Name</a:t>
                      </a:r>
                    </a:p>
                    <a:p>
                      <a:pPr>
                        <a:lnSpc>
                          <a:spcPct val="115000"/>
                        </a:lnSpc>
                        <a:spcAft>
                          <a:spcPts val="0"/>
                        </a:spcAft>
                      </a:pPr>
                      <a:r>
                        <a:rPr lang="en-GB" sz="1000">
                          <a:effectLst/>
                        </a:rPr>
                        <a:t>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0893" marR="60893" marT="0" marB="0"/>
                </a:tc>
                <a:tc>
                  <a:txBody>
                    <a:bodyPr/>
                    <a:lstStyle/>
                    <a:p>
                      <a:pPr>
                        <a:lnSpc>
                          <a:spcPct val="115000"/>
                        </a:lnSpc>
                        <a:spcAft>
                          <a:spcPts val="0"/>
                        </a:spcAft>
                      </a:pPr>
                      <a:r>
                        <a:rPr lang="en-GB" sz="1000">
                          <a:effectLst/>
                        </a:rPr>
                        <a:t>Location</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0893" marR="60893" marT="0" marB="0"/>
                </a:tc>
                <a:tc>
                  <a:txBody>
                    <a:bodyPr/>
                    <a:lstStyle/>
                    <a:p>
                      <a:pPr>
                        <a:lnSpc>
                          <a:spcPct val="115000"/>
                        </a:lnSpc>
                        <a:spcAft>
                          <a:spcPts val="0"/>
                        </a:spcAft>
                      </a:pPr>
                      <a:r>
                        <a:rPr lang="en-GB" sz="1000">
                          <a:effectLst/>
                        </a:rPr>
                        <a:t>Phone number</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0893" marR="60893" marT="0" marB="0"/>
                </a:tc>
                <a:tc>
                  <a:txBody>
                    <a:bodyPr/>
                    <a:lstStyle/>
                    <a:p>
                      <a:pPr>
                        <a:lnSpc>
                          <a:spcPct val="115000"/>
                        </a:lnSpc>
                        <a:spcAft>
                          <a:spcPts val="0"/>
                        </a:spcAft>
                      </a:pPr>
                      <a:r>
                        <a:rPr lang="en-GB" sz="1000">
                          <a:effectLst/>
                        </a:rPr>
                        <a:t>Email address</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0893" marR="60893" marT="0" marB="0"/>
                </a:tc>
                <a:tc>
                  <a:txBody>
                    <a:bodyPr/>
                    <a:lstStyle/>
                    <a:p>
                      <a:pPr>
                        <a:lnSpc>
                          <a:spcPct val="115000"/>
                        </a:lnSpc>
                        <a:spcAft>
                          <a:spcPts val="0"/>
                        </a:spcAft>
                      </a:pPr>
                      <a:r>
                        <a:rPr lang="en-GB" sz="1000">
                          <a:effectLst/>
                        </a:rPr>
                        <a:t>Days of work</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0893" marR="60893" marT="0" marB="0"/>
                </a:tc>
                <a:extLst>
                  <a:ext uri="{0D108BD9-81ED-4DB2-BD59-A6C34878D82A}">
                    <a16:rowId xmlns:a16="http://schemas.microsoft.com/office/drawing/2014/main" xmlns="" val="2069613230"/>
                  </a:ext>
                </a:extLst>
              </a:tr>
              <a:tr h="359236">
                <a:tc>
                  <a:txBody>
                    <a:bodyPr/>
                    <a:lstStyle/>
                    <a:p>
                      <a:pPr>
                        <a:lnSpc>
                          <a:spcPct val="115000"/>
                        </a:lnSpc>
                        <a:spcAft>
                          <a:spcPts val="0"/>
                        </a:spcAft>
                      </a:pPr>
                      <a:r>
                        <a:rPr lang="en-GB" sz="1000">
                          <a:effectLst/>
                        </a:rPr>
                        <a:t>Antonia Parker Smith (Administrative Officer)</a:t>
                      </a:r>
                    </a:p>
                    <a:p>
                      <a:pPr>
                        <a:lnSpc>
                          <a:spcPct val="115000"/>
                        </a:lnSpc>
                        <a:spcAft>
                          <a:spcPts val="0"/>
                        </a:spcAft>
                      </a:pPr>
                      <a:r>
                        <a:rPr lang="en-GB" sz="1000">
                          <a:effectLst/>
                        </a:rPr>
                        <a:t>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0893" marR="60893" marT="0" marB="0"/>
                </a:tc>
                <a:tc>
                  <a:txBody>
                    <a:bodyPr/>
                    <a:lstStyle/>
                    <a:p>
                      <a:pPr>
                        <a:lnSpc>
                          <a:spcPct val="115000"/>
                        </a:lnSpc>
                        <a:spcAft>
                          <a:spcPts val="0"/>
                        </a:spcAft>
                      </a:pPr>
                      <a:r>
                        <a:rPr lang="en-GB" sz="1000">
                          <a:effectLst/>
                        </a:rPr>
                        <a:t>Arts 107</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0893" marR="60893" marT="0" marB="0"/>
                </a:tc>
                <a:tc>
                  <a:txBody>
                    <a:bodyPr/>
                    <a:lstStyle/>
                    <a:p>
                      <a:pPr>
                        <a:spcAft>
                          <a:spcPts val="0"/>
                        </a:spcAft>
                      </a:pPr>
                      <a:r>
                        <a:rPr lang="en-GB" sz="1000" dirty="0">
                          <a:effectLst/>
                        </a:rPr>
                        <a:t>0121 4148714</a:t>
                      </a:r>
                    </a:p>
                    <a:p>
                      <a:pPr>
                        <a:spcAft>
                          <a:spcPts val="0"/>
                        </a:spcAft>
                      </a:pPr>
                      <a:r>
                        <a:rPr lang="en-GB" sz="1000" dirty="0">
                          <a:effectLst/>
                        </a:rPr>
                        <a:t> </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0893" marR="60893" marT="0" marB="0"/>
                </a:tc>
                <a:tc>
                  <a:txBody>
                    <a:bodyPr/>
                    <a:lstStyle/>
                    <a:p>
                      <a:pPr>
                        <a:lnSpc>
                          <a:spcPct val="115000"/>
                        </a:lnSpc>
                        <a:spcAft>
                          <a:spcPts val="0"/>
                        </a:spcAft>
                      </a:pPr>
                      <a:r>
                        <a:rPr lang="en-GB" sz="1000" u="sng">
                          <a:effectLst/>
                          <a:hlinkClick r:id="rId4"/>
                        </a:rPr>
                        <a:t>A.E.ParkerSmith@bham.ac.uk</a:t>
                      </a:r>
                      <a:r>
                        <a:rPr lang="en-GB" sz="1000">
                          <a:effectLst/>
                        </a:rPr>
                        <a:t>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0893" marR="60893" marT="0" marB="0"/>
                </a:tc>
                <a:tc>
                  <a:txBody>
                    <a:bodyPr/>
                    <a:lstStyle/>
                    <a:p>
                      <a:pPr>
                        <a:lnSpc>
                          <a:spcPct val="115000"/>
                        </a:lnSpc>
                        <a:spcAft>
                          <a:spcPts val="0"/>
                        </a:spcAft>
                      </a:pPr>
                      <a:r>
                        <a:rPr lang="en-GB" sz="1000">
                          <a:effectLst/>
                        </a:rPr>
                        <a:t>Mon-Fri</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0893" marR="60893" marT="0" marB="0"/>
                </a:tc>
                <a:extLst>
                  <a:ext uri="{0D108BD9-81ED-4DB2-BD59-A6C34878D82A}">
                    <a16:rowId xmlns:a16="http://schemas.microsoft.com/office/drawing/2014/main" xmlns="" val="999881984"/>
                  </a:ext>
                </a:extLst>
              </a:tr>
              <a:tr h="419807">
                <a:tc>
                  <a:txBody>
                    <a:bodyPr/>
                    <a:lstStyle/>
                    <a:p>
                      <a:pPr>
                        <a:lnSpc>
                          <a:spcPct val="115000"/>
                        </a:lnSpc>
                        <a:spcAft>
                          <a:spcPts val="0"/>
                        </a:spcAft>
                      </a:pPr>
                      <a:r>
                        <a:rPr lang="en-GB" sz="1000">
                          <a:effectLst/>
                        </a:rPr>
                        <a:t>Bal Loyal (PTR SEO)</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0893" marR="60893" marT="0" marB="0"/>
                </a:tc>
                <a:tc>
                  <a:txBody>
                    <a:bodyPr/>
                    <a:lstStyle/>
                    <a:p>
                      <a:pPr>
                        <a:lnSpc>
                          <a:spcPct val="115000"/>
                        </a:lnSpc>
                        <a:spcAft>
                          <a:spcPts val="0"/>
                        </a:spcAft>
                      </a:pPr>
                      <a:r>
                        <a:rPr lang="en-GB" sz="1000">
                          <a:effectLst/>
                        </a:rPr>
                        <a:t>ERI 257</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0893" marR="60893" marT="0" marB="0"/>
                </a:tc>
                <a:tc>
                  <a:txBody>
                    <a:bodyPr/>
                    <a:lstStyle/>
                    <a:p>
                      <a:pPr>
                        <a:lnSpc>
                          <a:spcPct val="115000"/>
                        </a:lnSpc>
                        <a:spcAft>
                          <a:spcPts val="0"/>
                        </a:spcAft>
                      </a:pPr>
                      <a:r>
                        <a:rPr lang="en-GB" sz="1000">
                          <a:effectLst/>
                        </a:rPr>
                        <a:t>0121 41 45994</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0893" marR="60893" marT="0" marB="0"/>
                </a:tc>
                <a:tc>
                  <a:txBody>
                    <a:bodyPr/>
                    <a:lstStyle/>
                    <a:p>
                      <a:pPr>
                        <a:lnSpc>
                          <a:spcPct val="115000"/>
                        </a:lnSpc>
                        <a:spcAft>
                          <a:spcPts val="0"/>
                        </a:spcAft>
                      </a:pPr>
                      <a:r>
                        <a:rPr lang="en-GB" sz="1000" u="sng">
                          <a:effectLst/>
                          <a:hlinkClick r:id="rId5"/>
                        </a:rPr>
                        <a:t>b.k.loyal@bham.ac.uk</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0893" marR="60893" marT="0" marB="0"/>
                </a:tc>
                <a:tc>
                  <a:txBody>
                    <a:bodyPr/>
                    <a:lstStyle/>
                    <a:p>
                      <a:pPr>
                        <a:lnSpc>
                          <a:spcPct val="115000"/>
                        </a:lnSpc>
                        <a:spcAft>
                          <a:spcPts val="0"/>
                        </a:spcAft>
                      </a:pPr>
                      <a:r>
                        <a:rPr lang="en-GB" sz="1000">
                          <a:effectLst/>
                        </a:rPr>
                        <a:t>Monday, Tuesday: 10am – 2.30pm</a:t>
                      </a:r>
                    </a:p>
                    <a:p>
                      <a:pPr>
                        <a:lnSpc>
                          <a:spcPct val="115000"/>
                        </a:lnSpc>
                        <a:spcAft>
                          <a:spcPts val="0"/>
                        </a:spcAft>
                      </a:pPr>
                      <a:r>
                        <a:rPr lang="en-GB" sz="1000">
                          <a:effectLst/>
                        </a:rPr>
                        <a:t>Wednesday: 10am-2pm</a:t>
                      </a:r>
                    </a:p>
                    <a:p>
                      <a:pPr>
                        <a:lnSpc>
                          <a:spcPct val="115000"/>
                        </a:lnSpc>
                        <a:spcAft>
                          <a:spcPts val="0"/>
                        </a:spcAft>
                      </a:pPr>
                      <a:r>
                        <a:rPr lang="en-GB" sz="1000">
                          <a:effectLst/>
                        </a:rPr>
                        <a:t>Thursday: 9.30am – 5.30pm</a:t>
                      </a:r>
                    </a:p>
                    <a:p>
                      <a:pPr>
                        <a:lnSpc>
                          <a:spcPct val="115000"/>
                        </a:lnSpc>
                        <a:spcAft>
                          <a:spcPts val="0"/>
                        </a:spcAft>
                      </a:pPr>
                      <a:r>
                        <a:rPr lang="en-GB" sz="1000">
                          <a:effectLst/>
                        </a:rPr>
                        <a:t>Friday: 10am – 2pm</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0893" marR="60893" marT="0" marB="0"/>
                </a:tc>
                <a:extLst>
                  <a:ext uri="{0D108BD9-81ED-4DB2-BD59-A6C34878D82A}">
                    <a16:rowId xmlns:a16="http://schemas.microsoft.com/office/drawing/2014/main" xmlns="" val="1516271494"/>
                  </a:ext>
                </a:extLst>
              </a:tr>
              <a:tr h="171177">
                <a:tc>
                  <a:txBody>
                    <a:bodyPr/>
                    <a:lstStyle/>
                    <a:p>
                      <a:pPr>
                        <a:lnSpc>
                          <a:spcPct val="115000"/>
                        </a:lnSpc>
                        <a:spcAft>
                          <a:spcPts val="0"/>
                        </a:spcAft>
                      </a:pPr>
                      <a:r>
                        <a:rPr lang="en-GB" sz="1000">
                          <a:effectLst/>
                        </a:rPr>
                        <a:t>Dorothy Lamb (LCAHM SEO)</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0893" marR="60893" marT="0" marB="0"/>
                </a:tc>
                <a:tc>
                  <a:txBody>
                    <a:bodyPr/>
                    <a:lstStyle/>
                    <a:p>
                      <a:pPr>
                        <a:lnSpc>
                          <a:spcPct val="115000"/>
                        </a:lnSpc>
                        <a:spcAft>
                          <a:spcPts val="0"/>
                        </a:spcAft>
                      </a:pPr>
                      <a:r>
                        <a:rPr lang="en-GB" sz="1000">
                          <a:effectLst/>
                        </a:rPr>
                        <a:t>Ashley G05</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0893" marR="60893" marT="0" marB="0"/>
                </a:tc>
                <a:tc>
                  <a:txBody>
                    <a:bodyPr/>
                    <a:lstStyle/>
                    <a:p>
                      <a:pPr>
                        <a:lnSpc>
                          <a:spcPct val="115000"/>
                        </a:lnSpc>
                        <a:spcAft>
                          <a:spcPts val="0"/>
                        </a:spcAft>
                      </a:pPr>
                      <a:r>
                        <a:rPr lang="en-GB" sz="1000">
                          <a:effectLst/>
                        </a:rPr>
                        <a:t>0121 4144734</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0893" marR="60893" marT="0" marB="0"/>
                </a:tc>
                <a:tc>
                  <a:txBody>
                    <a:bodyPr/>
                    <a:lstStyle/>
                    <a:p>
                      <a:pPr>
                        <a:lnSpc>
                          <a:spcPct val="115000"/>
                        </a:lnSpc>
                        <a:spcAft>
                          <a:spcPts val="0"/>
                        </a:spcAft>
                      </a:pPr>
                      <a:r>
                        <a:rPr lang="en-GB" sz="1000" u="sng">
                          <a:effectLst/>
                          <a:hlinkClick r:id="rId6"/>
                        </a:rPr>
                        <a:t>d.j.lamb@bham.ac.uk</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0893" marR="60893" marT="0" marB="0"/>
                </a:tc>
                <a:tc>
                  <a:txBody>
                    <a:bodyPr/>
                    <a:lstStyle/>
                    <a:p>
                      <a:pPr>
                        <a:lnSpc>
                          <a:spcPct val="115000"/>
                        </a:lnSpc>
                        <a:spcAft>
                          <a:spcPts val="0"/>
                        </a:spcAft>
                      </a:pPr>
                      <a:r>
                        <a:rPr lang="en-GB" sz="1000">
                          <a:effectLst/>
                        </a:rPr>
                        <a:t>Tues - Thurs</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0893" marR="60893" marT="0" marB="0"/>
                </a:tc>
                <a:extLst>
                  <a:ext uri="{0D108BD9-81ED-4DB2-BD59-A6C34878D82A}">
                    <a16:rowId xmlns:a16="http://schemas.microsoft.com/office/drawing/2014/main" xmlns="" val="894419142"/>
                  </a:ext>
                </a:extLst>
              </a:tr>
              <a:tr h="342355">
                <a:tc>
                  <a:txBody>
                    <a:bodyPr/>
                    <a:lstStyle/>
                    <a:p>
                      <a:pPr>
                        <a:lnSpc>
                          <a:spcPct val="115000"/>
                        </a:lnSpc>
                        <a:spcAft>
                          <a:spcPts val="0"/>
                        </a:spcAft>
                      </a:pPr>
                      <a:r>
                        <a:rPr lang="en-GB" sz="1000">
                          <a:effectLst/>
                        </a:rPr>
                        <a:t>Edward Mushett Cole  </a:t>
                      </a:r>
                    </a:p>
                    <a:p>
                      <a:pPr>
                        <a:lnSpc>
                          <a:spcPct val="115000"/>
                        </a:lnSpc>
                        <a:spcAft>
                          <a:spcPts val="0"/>
                        </a:spcAft>
                      </a:pPr>
                      <a:r>
                        <a:rPr lang="en-GB" sz="1000">
                          <a:effectLst/>
                        </a:rPr>
                        <a:t>(PGR/PGT SEO)</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0893" marR="60893" marT="0" marB="0"/>
                </a:tc>
                <a:tc>
                  <a:txBody>
                    <a:bodyPr/>
                    <a:lstStyle/>
                    <a:p>
                      <a:pPr>
                        <a:lnSpc>
                          <a:spcPct val="115000"/>
                        </a:lnSpc>
                        <a:spcAft>
                          <a:spcPts val="0"/>
                        </a:spcAft>
                      </a:pPr>
                      <a:r>
                        <a:rPr lang="en-GB" sz="1000">
                          <a:effectLst/>
                        </a:rPr>
                        <a:t>Arts G7</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0893" marR="60893" marT="0" marB="0"/>
                </a:tc>
                <a:tc>
                  <a:txBody>
                    <a:bodyPr/>
                    <a:lstStyle/>
                    <a:p>
                      <a:pPr>
                        <a:lnSpc>
                          <a:spcPct val="115000"/>
                        </a:lnSpc>
                        <a:spcAft>
                          <a:spcPts val="0"/>
                        </a:spcAft>
                      </a:pPr>
                      <a:r>
                        <a:rPr lang="en-GB" sz="1000">
                          <a:effectLst/>
                        </a:rPr>
                        <a:t>0121 414 9582</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0893" marR="60893" marT="0" marB="0"/>
                </a:tc>
                <a:tc>
                  <a:txBody>
                    <a:bodyPr/>
                    <a:lstStyle/>
                    <a:p>
                      <a:pPr>
                        <a:lnSpc>
                          <a:spcPct val="115000"/>
                        </a:lnSpc>
                        <a:spcAft>
                          <a:spcPts val="0"/>
                        </a:spcAft>
                      </a:pPr>
                      <a:r>
                        <a:rPr lang="en-GB" sz="1000" u="sng">
                          <a:effectLst/>
                          <a:hlinkClick r:id="rId7"/>
                        </a:rPr>
                        <a:t>e.j.mushettcole@bham.ac.uk</a:t>
                      </a:r>
                      <a:endParaRPr lang="en-GB" sz="1000">
                        <a:effectLst/>
                      </a:endParaRPr>
                    </a:p>
                    <a:p>
                      <a:pPr>
                        <a:lnSpc>
                          <a:spcPct val="115000"/>
                        </a:lnSpc>
                        <a:spcAft>
                          <a:spcPts val="0"/>
                        </a:spcAft>
                      </a:pPr>
                      <a:r>
                        <a:rPr lang="en-GB" sz="1000">
                          <a:effectLst/>
                        </a:rPr>
                        <a:t>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0893" marR="60893" marT="0" marB="0"/>
                </a:tc>
                <a:tc>
                  <a:txBody>
                    <a:bodyPr/>
                    <a:lstStyle/>
                    <a:p>
                      <a:pPr>
                        <a:lnSpc>
                          <a:spcPct val="115000"/>
                        </a:lnSpc>
                        <a:spcAft>
                          <a:spcPts val="0"/>
                        </a:spcAft>
                      </a:pPr>
                      <a:r>
                        <a:rPr lang="en-GB" sz="1000">
                          <a:effectLst/>
                        </a:rPr>
                        <a:t>Various</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0893" marR="60893" marT="0" marB="0"/>
                </a:tc>
                <a:extLst>
                  <a:ext uri="{0D108BD9-81ED-4DB2-BD59-A6C34878D82A}">
                    <a16:rowId xmlns:a16="http://schemas.microsoft.com/office/drawing/2014/main" xmlns="" val="4006059107"/>
                  </a:ext>
                </a:extLst>
              </a:tr>
              <a:tr h="342355">
                <a:tc>
                  <a:txBody>
                    <a:bodyPr/>
                    <a:lstStyle/>
                    <a:p>
                      <a:pPr>
                        <a:lnSpc>
                          <a:spcPct val="115000"/>
                        </a:lnSpc>
                        <a:spcAft>
                          <a:spcPts val="0"/>
                        </a:spcAft>
                      </a:pPr>
                      <a:r>
                        <a:rPr lang="en-GB" sz="1000">
                          <a:effectLst/>
                        </a:rPr>
                        <a:t>Helen Murray (SE Manager)</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0893" marR="60893" marT="0" marB="0"/>
                </a:tc>
                <a:tc>
                  <a:txBody>
                    <a:bodyPr/>
                    <a:lstStyle/>
                    <a:p>
                      <a:pPr>
                        <a:lnSpc>
                          <a:spcPct val="115000"/>
                        </a:lnSpc>
                        <a:spcAft>
                          <a:spcPts val="0"/>
                        </a:spcAft>
                      </a:pPr>
                      <a:r>
                        <a:rPr lang="en-GB" sz="1000">
                          <a:effectLst/>
                        </a:rPr>
                        <a:t>Arts 252</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0893" marR="60893" marT="0" marB="0"/>
                </a:tc>
                <a:tc>
                  <a:txBody>
                    <a:bodyPr/>
                    <a:lstStyle/>
                    <a:p>
                      <a:pPr>
                        <a:lnSpc>
                          <a:spcPct val="115000"/>
                        </a:lnSpc>
                        <a:spcAft>
                          <a:spcPts val="0"/>
                        </a:spcAft>
                      </a:pPr>
                      <a:r>
                        <a:rPr lang="en-GB" sz="1000">
                          <a:effectLst/>
                        </a:rPr>
                        <a:t>0121 4146432</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0893" marR="60893" marT="0" marB="0"/>
                </a:tc>
                <a:tc>
                  <a:txBody>
                    <a:bodyPr/>
                    <a:lstStyle/>
                    <a:p>
                      <a:pPr>
                        <a:lnSpc>
                          <a:spcPct val="115000"/>
                        </a:lnSpc>
                        <a:spcAft>
                          <a:spcPts val="0"/>
                        </a:spcAft>
                      </a:pPr>
                      <a:r>
                        <a:rPr lang="en-GB" sz="1000" u="sng">
                          <a:effectLst/>
                          <a:hlinkClick r:id="rId8"/>
                        </a:rPr>
                        <a:t>h.murray@bham.ac.uk</a:t>
                      </a:r>
                      <a:endParaRPr lang="en-GB" sz="1000">
                        <a:effectLst/>
                      </a:endParaRPr>
                    </a:p>
                    <a:p>
                      <a:pPr>
                        <a:lnSpc>
                          <a:spcPct val="115000"/>
                        </a:lnSpc>
                        <a:spcAft>
                          <a:spcPts val="0"/>
                        </a:spcAft>
                      </a:pPr>
                      <a:r>
                        <a:rPr lang="en-GB" sz="1000">
                          <a:effectLst/>
                        </a:rPr>
                        <a:t>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0893" marR="60893" marT="0" marB="0"/>
                </a:tc>
                <a:tc>
                  <a:txBody>
                    <a:bodyPr/>
                    <a:lstStyle/>
                    <a:p>
                      <a:pPr>
                        <a:lnSpc>
                          <a:spcPct val="115000"/>
                        </a:lnSpc>
                        <a:spcAft>
                          <a:spcPts val="0"/>
                        </a:spcAft>
                      </a:pPr>
                      <a:r>
                        <a:rPr lang="en-GB" sz="1000">
                          <a:effectLst/>
                        </a:rPr>
                        <a:t>Mon-Fri (term time)</a:t>
                      </a:r>
                    </a:p>
                    <a:p>
                      <a:pPr>
                        <a:lnSpc>
                          <a:spcPct val="115000"/>
                        </a:lnSpc>
                        <a:spcAft>
                          <a:spcPts val="0"/>
                        </a:spcAft>
                      </a:pPr>
                      <a:r>
                        <a:rPr lang="en-GB" sz="1000">
                          <a:effectLst/>
                        </a:rPr>
                        <a:t>Mon, Tues, Thurs, Fri (vacation)</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0893" marR="60893" marT="0" marB="0"/>
                </a:tc>
                <a:extLst>
                  <a:ext uri="{0D108BD9-81ED-4DB2-BD59-A6C34878D82A}">
                    <a16:rowId xmlns:a16="http://schemas.microsoft.com/office/drawing/2014/main" xmlns="" val="95366527"/>
                  </a:ext>
                </a:extLst>
              </a:tr>
              <a:tr h="342355">
                <a:tc>
                  <a:txBody>
                    <a:bodyPr/>
                    <a:lstStyle/>
                    <a:p>
                      <a:pPr>
                        <a:lnSpc>
                          <a:spcPct val="115000"/>
                        </a:lnSpc>
                        <a:spcAft>
                          <a:spcPts val="0"/>
                        </a:spcAft>
                      </a:pPr>
                      <a:r>
                        <a:rPr lang="en-GB" sz="1000">
                          <a:effectLst/>
                        </a:rPr>
                        <a:t>Jodie Neville (SHaC SEO)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0893" marR="60893" marT="0" marB="0"/>
                </a:tc>
                <a:tc>
                  <a:txBody>
                    <a:bodyPr/>
                    <a:lstStyle/>
                    <a:p>
                      <a:pPr>
                        <a:lnSpc>
                          <a:spcPct val="115000"/>
                        </a:lnSpc>
                        <a:spcAft>
                          <a:spcPts val="0"/>
                        </a:spcAft>
                      </a:pPr>
                      <a:r>
                        <a:rPr lang="en-GB" sz="1000">
                          <a:effectLst/>
                        </a:rPr>
                        <a:t>Arts 347</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0893" marR="60893" marT="0" marB="0"/>
                </a:tc>
                <a:tc>
                  <a:txBody>
                    <a:bodyPr/>
                    <a:lstStyle/>
                    <a:p>
                      <a:pPr>
                        <a:lnSpc>
                          <a:spcPct val="115000"/>
                        </a:lnSpc>
                        <a:spcAft>
                          <a:spcPts val="0"/>
                        </a:spcAft>
                      </a:pPr>
                      <a:r>
                        <a:rPr lang="en-GB" sz="1000">
                          <a:effectLst/>
                        </a:rPr>
                        <a:t>0121 41 44075</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0893" marR="60893" marT="0" marB="0"/>
                </a:tc>
                <a:tc>
                  <a:txBody>
                    <a:bodyPr/>
                    <a:lstStyle/>
                    <a:p>
                      <a:pPr>
                        <a:lnSpc>
                          <a:spcPct val="115000"/>
                        </a:lnSpc>
                        <a:spcAft>
                          <a:spcPts val="0"/>
                        </a:spcAft>
                      </a:pPr>
                      <a:r>
                        <a:rPr lang="en-GB" sz="1000" u="sng">
                          <a:effectLst/>
                          <a:hlinkClick r:id="rId9"/>
                        </a:rPr>
                        <a:t>j.neville@bham.ac.uk</a:t>
                      </a:r>
                      <a:endParaRPr lang="en-GB" sz="1000">
                        <a:effectLst/>
                      </a:endParaRPr>
                    </a:p>
                    <a:p>
                      <a:pPr>
                        <a:lnSpc>
                          <a:spcPct val="115000"/>
                        </a:lnSpc>
                        <a:spcAft>
                          <a:spcPts val="0"/>
                        </a:spcAft>
                      </a:pPr>
                      <a:r>
                        <a:rPr lang="en-GB" sz="1000">
                          <a:effectLst/>
                        </a:rPr>
                        <a:t>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0893" marR="60893" marT="0" marB="0"/>
                </a:tc>
                <a:tc>
                  <a:txBody>
                    <a:bodyPr/>
                    <a:lstStyle/>
                    <a:p>
                      <a:pPr>
                        <a:lnSpc>
                          <a:spcPct val="115000"/>
                        </a:lnSpc>
                        <a:spcAft>
                          <a:spcPts val="0"/>
                        </a:spcAft>
                      </a:pPr>
                      <a:r>
                        <a:rPr lang="en-GB" sz="1000">
                          <a:effectLst/>
                        </a:rPr>
                        <a:t>Mon-Fri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0893" marR="60893" marT="0" marB="0"/>
                </a:tc>
                <a:extLst>
                  <a:ext uri="{0D108BD9-81ED-4DB2-BD59-A6C34878D82A}">
                    <a16:rowId xmlns:a16="http://schemas.microsoft.com/office/drawing/2014/main" xmlns="" val="977488249"/>
                  </a:ext>
                </a:extLst>
              </a:tr>
              <a:tr h="342355">
                <a:tc>
                  <a:txBody>
                    <a:bodyPr/>
                    <a:lstStyle/>
                    <a:p>
                      <a:pPr>
                        <a:lnSpc>
                          <a:spcPct val="115000"/>
                        </a:lnSpc>
                        <a:spcAft>
                          <a:spcPts val="0"/>
                        </a:spcAft>
                      </a:pPr>
                      <a:r>
                        <a:rPr lang="en-GB" sz="1000">
                          <a:effectLst/>
                        </a:rPr>
                        <a:t>Liana Turner (Law SEO)</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0893" marR="60893" marT="0" marB="0"/>
                </a:tc>
                <a:tc>
                  <a:txBody>
                    <a:bodyPr/>
                    <a:lstStyle/>
                    <a:p>
                      <a:pPr>
                        <a:lnSpc>
                          <a:spcPct val="115000"/>
                        </a:lnSpc>
                        <a:spcAft>
                          <a:spcPts val="0"/>
                        </a:spcAft>
                      </a:pPr>
                      <a:r>
                        <a:rPr lang="en-GB" sz="1000">
                          <a:effectLst/>
                        </a:rPr>
                        <a:t>Law G19</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0893" marR="60893" marT="0" marB="0"/>
                </a:tc>
                <a:tc>
                  <a:txBody>
                    <a:bodyPr/>
                    <a:lstStyle/>
                    <a:p>
                      <a:pPr>
                        <a:lnSpc>
                          <a:spcPct val="115000"/>
                        </a:lnSpc>
                        <a:spcAft>
                          <a:spcPts val="0"/>
                        </a:spcAft>
                      </a:pPr>
                      <a:r>
                        <a:rPr lang="en-GB" sz="1000">
                          <a:effectLst/>
                        </a:rPr>
                        <a:t>0121 414 6720</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0893" marR="60893" marT="0" marB="0"/>
                </a:tc>
                <a:tc>
                  <a:txBody>
                    <a:bodyPr/>
                    <a:lstStyle/>
                    <a:p>
                      <a:pPr>
                        <a:spcAft>
                          <a:spcPts val="0"/>
                        </a:spcAft>
                      </a:pPr>
                      <a:r>
                        <a:rPr lang="en-GB" sz="1000" u="sng">
                          <a:effectLst/>
                          <a:hlinkClick r:id="rId10"/>
                        </a:rPr>
                        <a:t>L.M.Turner@bham.ac.uk</a:t>
                      </a:r>
                      <a:endParaRPr lang="en-GB" sz="1000">
                        <a:effectLst/>
                      </a:endParaRPr>
                    </a:p>
                    <a:p>
                      <a:pPr>
                        <a:lnSpc>
                          <a:spcPct val="115000"/>
                        </a:lnSpc>
                        <a:spcAft>
                          <a:spcPts val="0"/>
                        </a:spcAft>
                      </a:pPr>
                      <a:r>
                        <a:rPr lang="en-GB" sz="1000">
                          <a:effectLst/>
                        </a:rPr>
                        <a:t>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0893" marR="60893" marT="0" marB="0"/>
                </a:tc>
                <a:tc>
                  <a:txBody>
                    <a:bodyPr/>
                    <a:lstStyle/>
                    <a:p>
                      <a:pPr>
                        <a:lnSpc>
                          <a:spcPct val="115000"/>
                        </a:lnSpc>
                        <a:spcAft>
                          <a:spcPts val="0"/>
                        </a:spcAft>
                      </a:pPr>
                      <a:r>
                        <a:rPr lang="en-GB" sz="1000">
                          <a:effectLst/>
                        </a:rPr>
                        <a:t>Mon-Fri </a:t>
                      </a:r>
                    </a:p>
                    <a:p>
                      <a:pPr>
                        <a:lnSpc>
                          <a:spcPct val="115000"/>
                        </a:lnSpc>
                        <a:spcAft>
                          <a:spcPts val="0"/>
                        </a:spcAft>
                      </a:pPr>
                      <a:r>
                        <a:rPr lang="en-GB" sz="1000">
                          <a:effectLst/>
                        </a:rPr>
                        <a:t>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0893" marR="60893" marT="0" marB="0"/>
                </a:tc>
                <a:extLst>
                  <a:ext uri="{0D108BD9-81ED-4DB2-BD59-A6C34878D82A}">
                    <a16:rowId xmlns:a16="http://schemas.microsoft.com/office/drawing/2014/main" xmlns="" val="1827123900"/>
                  </a:ext>
                </a:extLst>
              </a:tr>
              <a:tr h="342355">
                <a:tc>
                  <a:txBody>
                    <a:bodyPr/>
                    <a:lstStyle/>
                    <a:p>
                      <a:pPr algn="just">
                        <a:lnSpc>
                          <a:spcPct val="115000"/>
                        </a:lnSpc>
                        <a:spcAft>
                          <a:spcPts val="0"/>
                        </a:spcAft>
                      </a:pPr>
                      <a:r>
                        <a:rPr lang="en-GB" sz="1000">
                          <a:effectLst/>
                        </a:rPr>
                        <a:t>Rachel Canty (Head of Ops)</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0893" marR="60893" marT="0" marB="0"/>
                </a:tc>
                <a:tc>
                  <a:txBody>
                    <a:bodyPr/>
                    <a:lstStyle/>
                    <a:p>
                      <a:pPr algn="just">
                        <a:lnSpc>
                          <a:spcPct val="115000"/>
                        </a:lnSpc>
                        <a:spcAft>
                          <a:spcPts val="0"/>
                        </a:spcAft>
                      </a:pPr>
                      <a:r>
                        <a:rPr lang="en-GB" sz="1000">
                          <a:effectLst/>
                        </a:rPr>
                        <a:t>Arts 252</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0893" marR="60893" marT="0" marB="0"/>
                </a:tc>
                <a:tc>
                  <a:txBody>
                    <a:bodyPr/>
                    <a:lstStyle/>
                    <a:p>
                      <a:pPr algn="just">
                        <a:lnSpc>
                          <a:spcPct val="115000"/>
                        </a:lnSpc>
                        <a:spcAft>
                          <a:spcPts val="0"/>
                        </a:spcAft>
                      </a:pPr>
                      <a:r>
                        <a:rPr lang="en-GB" sz="1000">
                          <a:effectLst/>
                        </a:rPr>
                        <a:t>0121 414 5678</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0893" marR="60893" marT="0" marB="0"/>
                </a:tc>
                <a:tc>
                  <a:txBody>
                    <a:bodyPr/>
                    <a:lstStyle/>
                    <a:p>
                      <a:pPr>
                        <a:lnSpc>
                          <a:spcPct val="115000"/>
                        </a:lnSpc>
                        <a:spcAft>
                          <a:spcPts val="0"/>
                        </a:spcAft>
                      </a:pPr>
                      <a:r>
                        <a:rPr lang="en-GB" sz="1000" u="sng">
                          <a:effectLst/>
                          <a:hlinkClick r:id="rId11"/>
                        </a:rPr>
                        <a:t>r.canty@bham.ac.uk</a:t>
                      </a:r>
                      <a:endParaRPr lang="en-GB" sz="1000">
                        <a:effectLst/>
                      </a:endParaRPr>
                    </a:p>
                    <a:p>
                      <a:pPr>
                        <a:lnSpc>
                          <a:spcPct val="115000"/>
                        </a:lnSpc>
                        <a:spcAft>
                          <a:spcPts val="0"/>
                        </a:spcAft>
                      </a:pPr>
                      <a:r>
                        <a:rPr lang="en-GB" sz="1000">
                          <a:effectLst/>
                        </a:rPr>
                        <a:t>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0893" marR="60893" marT="0" marB="0"/>
                </a:tc>
                <a:tc>
                  <a:txBody>
                    <a:bodyPr/>
                    <a:lstStyle/>
                    <a:p>
                      <a:pPr algn="just">
                        <a:lnSpc>
                          <a:spcPct val="115000"/>
                        </a:lnSpc>
                        <a:spcAft>
                          <a:spcPts val="0"/>
                        </a:spcAft>
                      </a:pPr>
                      <a:r>
                        <a:rPr lang="en-GB" sz="1000">
                          <a:effectLst/>
                        </a:rPr>
                        <a:t>Mon-Fri</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0893" marR="60893" marT="0" marB="0"/>
                </a:tc>
                <a:extLst>
                  <a:ext uri="{0D108BD9-81ED-4DB2-BD59-A6C34878D82A}">
                    <a16:rowId xmlns:a16="http://schemas.microsoft.com/office/drawing/2014/main" xmlns="" val="2913241196"/>
                  </a:ext>
                </a:extLst>
              </a:tr>
              <a:tr h="171177">
                <a:tc>
                  <a:txBody>
                    <a:bodyPr/>
                    <a:lstStyle/>
                    <a:p>
                      <a:pPr>
                        <a:lnSpc>
                          <a:spcPct val="115000"/>
                        </a:lnSpc>
                        <a:spcAft>
                          <a:spcPts val="0"/>
                        </a:spcAft>
                      </a:pPr>
                      <a:r>
                        <a:rPr lang="en-GB" sz="1000">
                          <a:effectLst/>
                        </a:rPr>
                        <a:t>Sophia Robertshaw (EDACS SEO)</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0893" marR="60893" marT="0" marB="0"/>
                </a:tc>
                <a:tc>
                  <a:txBody>
                    <a:bodyPr/>
                    <a:lstStyle/>
                    <a:p>
                      <a:pPr>
                        <a:lnSpc>
                          <a:spcPct val="115000"/>
                        </a:lnSpc>
                        <a:spcAft>
                          <a:spcPts val="0"/>
                        </a:spcAft>
                      </a:pPr>
                      <a:r>
                        <a:rPr lang="en-GB" sz="1000">
                          <a:effectLst/>
                        </a:rPr>
                        <a:t>Arts 107</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0893" marR="60893" marT="0" marB="0"/>
                </a:tc>
                <a:tc>
                  <a:txBody>
                    <a:bodyPr/>
                    <a:lstStyle/>
                    <a:p>
                      <a:pPr>
                        <a:lnSpc>
                          <a:spcPct val="115000"/>
                        </a:lnSpc>
                        <a:spcAft>
                          <a:spcPts val="0"/>
                        </a:spcAft>
                      </a:pPr>
                      <a:r>
                        <a:rPr lang="en-GB" sz="1000">
                          <a:effectLst/>
                        </a:rPr>
                        <a:t>0121 4147517</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0893" marR="60893" marT="0" marB="0"/>
                </a:tc>
                <a:tc>
                  <a:txBody>
                    <a:bodyPr/>
                    <a:lstStyle/>
                    <a:p>
                      <a:pPr>
                        <a:lnSpc>
                          <a:spcPct val="115000"/>
                        </a:lnSpc>
                        <a:spcAft>
                          <a:spcPts val="0"/>
                        </a:spcAft>
                      </a:pPr>
                      <a:r>
                        <a:rPr lang="en-GB" sz="1000" u="sng">
                          <a:effectLst/>
                          <a:hlinkClick r:id="rId12"/>
                        </a:rPr>
                        <a:t>s.f.robertshaw@bham.ac.uk</a:t>
                      </a:r>
                      <a:r>
                        <a:rPr lang="en-GB" sz="1000">
                          <a:effectLst/>
                        </a:rPr>
                        <a:t> </a:t>
                      </a:r>
                      <a:endParaRPr lang="en-GB" sz="1000">
                        <a:effectLst/>
                        <a:latin typeface="Calibri" panose="020F0502020204030204" pitchFamily="34" charset="0"/>
                        <a:ea typeface="Calibri" panose="020F0502020204030204" pitchFamily="34" charset="0"/>
                        <a:cs typeface="Times New Roman" panose="02020603050405020304" pitchFamily="18" charset="0"/>
                      </a:endParaRPr>
                    </a:p>
                  </a:txBody>
                  <a:tcPr marL="60893" marR="60893" marT="0" marB="0"/>
                </a:tc>
                <a:tc>
                  <a:txBody>
                    <a:bodyPr/>
                    <a:lstStyle/>
                    <a:p>
                      <a:pPr>
                        <a:lnSpc>
                          <a:spcPct val="115000"/>
                        </a:lnSpc>
                        <a:spcAft>
                          <a:spcPts val="0"/>
                        </a:spcAft>
                      </a:pPr>
                      <a:r>
                        <a:rPr lang="en-GB" sz="1000" dirty="0">
                          <a:effectLst/>
                        </a:rPr>
                        <a:t>Mon pm, Tues-Thurs, Fri pm</a:t>
                      </a:r>
                      <a:endParaRPr lang="en-GB"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0893" marR="60893" marT="0" marB="0"/>
                </a:tc>
                <a:extLst>
                  <a:ext uri="{0D108BD9-81ED-4DB2-BD59-A6C34878D82A}">
                    <a16:rowId xmlns:a16="http://schemas.microsoft.com/office/drawing/2014/main" xmlns="" val="1710245611"/>
                  </a:ext>
                </a:extLst>
              </a:tr>
            </a:tbl>
          </a:graphicData>
        </a:graphic>
      </p:graphicFrame>
    </p:spTree>
    <p:extLst>
      <p:ext uri="{BB962C8B-B14F-4D97-AF65-F5344CB8AC3E}">
        <p14:creationId xmlns:p14="http://schemas.microsoft.com/office/powerpoint/2010/main" val="13615253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10000"/>
            <a:ext cx="91440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reeform 3"/>
          <p:cNvSpPr>
            <a:spLocks/>
          </p:cNvSpPr>
          <p:nvPr/>
        </p:nvSpPr>
        <p:spPr bwMode="auto">
          <a:xfrm>
            <a:off x="4500563" y="188913"/>
            <a:ext cx="4643437" cy="576262"/>
          </a:xfrm>
          <a:custGeom>
            <a:avLst/>
            <a:gdLst>
              <a:gd name="T0" fmla="*/ 2147483647 w 2949"/>
              <a:gd name="T1" fmla="*/ 0 h 363"/>
              <a:gd name="T2" fmla="*/ 0 w 2949"/>
              <a:gd name="T3" fmla="*/ 2147483647 h 363"/>
              <a:gd name="T4" fmla="*/ 2147483647 w 2949"/>
              <a:gd name="T5" fmla="*/ 2147483647 h 363"/>
              <a:gd name="T6" fmla="*/ 2147483647 w 2949"/>
              <a:gd name="T7" fmla="*/ 0 h 363"/>
              <a:gd name="T8" fmla="*/ 2147483647 w 2949"/>
              <a:gd name="T9" fmla="*/ 0 h 363"/>
              <a:gd name="T10" fmla="*/ 0 60000 65536"/>
              <a:gd name="T11" fmla="*/ 0 60000 65536"/>
              <a:gd name="T12" fmla="*/ 0 60000 65536"/>
              <a:gd name="T13" fmla="*/ 0 60000 65536"/>
              <a:gd name="T14" fmla="*/ 0 60000 65536"/>
              <a:gd name="T15" fmla="*/ 0 w 2949"/>
              <a:gd name="T16" fmla="*/ 0 h 363"/>
              <a:gd name="T17" fmla="*/ 2949 w 2949"/>
              <a:gd name="T18" fmla="*/ 363 h 363"/>
            </a:gdLst>
            <a:ahLst/>
            <a:cxnLst>
              <a:cxn ang="T10">
                <a:pos x="T0" y="T1"/>
              </a:cxn>
              <a:cxn ang="T11">
                <a:pos x="T2" y="T3"/>
              </a:cxn>
              <a:cxn ang="T12">
                <a:pos x="T4" y="T5"/>
              </a:cxn>
              <a:cxn ang="T13">
                <a:pos x="T6" y="T7"/>
              </a:cxn>
              <a:cxn ang="T14">
                <a:pos x="T8" y="T9"/>
              </a:cxn>
            </a:cxnLst>
            <a:rect l="T15" t="T16" r="T17" b="T18"/>
            <a:pathLst>
              <a:path w="2949" h="363">
                <a:moveTo>
                  <a:pt x="136" y="0"/>
                </a:moveTo>
                <a:lnTo>
                  <a:pt x="0" y="363"/>
                </a:lnTo>
                <a:lnTo>
                  <a:pt x="2949" y="363"/>
                </a:lnTo>
                <a:lnTo>
                  <a:pt x="2949" y="0"/>
                </a:lnTo>
                <a:lnTo>
                  <a:pt x="136" y="0"/>
                </a:lnTo>
                <a:close/>
              </a:path>
            </a:pathLst>
          </a:custGeom>
          <a:solidFill>
            <a:schemeClr val="accent4">
              <a:lumMod val="40000"/>
              <a:lumOff val="60000"/>
            </a:schemeClr>
          </a:solidFill>
          <a:ln>
            <a:noFill/>
          </a:ln>
        </p:spPr>
        <p:txBody>
          <a:bodyPr/>
          <a:lstStyle/>
          <a:p>
            <a:pPr>
              <a:defRPr/>
            </a:pPr>
            <a:endParaRPr lang="en-US">
              <a:latin typeface="Century Gothic" charset="0"/>
              <a:ea typeface="ＭＳ Ｐゴシック" charset="0"/>
              <a:cs typeface="ＭＳ Ｐゴシック" charset="0"/>
            </a:endParaRPr>
          </a:p>
        </p:txBody>
      </p:sp>
      <p:sp>
        <p:nvSpPr>
          <p:cNvPr id="4" name="Text Box 9"/>
          <p:cNvSpPr txBox="1">
            <a:spLocks noChangeArrowheads="1"/>
          </p:cNvSpPr>
          <p:nvPr/>
        </p:nvSpPr>
        <p:spPr bwMode="auto">
          <a:xfrm>
            <a:off x="4824413" y="260350"/>
            <a:ext cx="4176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pPr eaLnBrk="1" hangingPunct="1">
              <a:spcBef>
                <a:spcPct val="50000"/>
              </a:spcBef>
            </a:pPr>
            <a:r>
              <a:rPr lang="en-GB" altLang="en-US" sz="2000" b="1" dirty="0"/>
              <a:t>Guild Central Training: CAL</a:t>
            </a:r>
            <a:endParaRPr lang="en-US" altLang="en-US" sz="2000" b="1" dirty="0"/>
          </a:p>
        </p:txBody>
      </p:sp>
      <p:pic>
        <p:nvPicPr>
          <p:cNvPr id="5" name="Picture 5" descr="GOS-Your-SU-Final-(colou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15888"/>
            <a:ext cx="1373187"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539551" y="1076702"/>
            <a:ext cx="8064897" cy="369332"/>
          </a:xfrm>
          <a:prstGeom prst="rect">
            <a:avLst/>
          </a:prstGeom>
          <a:noFill/>
        </p:spPr>
        <p:txBody>
          <a:bodyPr wrap="square" rtlCol="0">
            <a:spAutoFit/>
          </a:bodyPr>
          <a:lstStyle/>
          <a:p>
            <a:r>
              <a:rPr lang="en-GB" b="1" dirty="0" smtClean="0"/>
              <a:t>Student Experience Ambassadors 2019-20</a:t>
            </a:r>
          </a:p>
        </p:txBody>
      </p:sp>
      <p:graphicFrame>
        <p:nvGraphicFramePr>
          <p:cNvPr id="6" name="Table 5"/>
          <p:cNvGraphicFramePr>
            <a:graphicFrameLocks noGrp="1"/>
          </p:cNvGraphicFramePr>
          <p:nvPr>
            <p:extLst>
              <p:ext uri="{D42A27DB-BD31-4B8C-83A1-F6EECF244321}">
                <p14:modId xmlns:p14="http://schemas.microsoft.com/office/powerpoint/2010/main" val="187552459"/>
              </p:ext>
            </p:extLst>
          </p:nvPr>
        </p:nvGraphicFramePr>
        <p:xfrm>
          <a:off x="617696" y="1758666"/>
          <a:ext cx="6204585" cy="2922397"/>
        </p:xfrm>
        <a:graphic>
          <a:graphicData uri="http://schemas.openxmlformats.org/drawingml/2006/table">
            <a:tbl>
              <a:tblPr firstRow="1" firstCol="1" bandRow="1">
                <a:tableStyleId>{5C22544A-7EE6-4342-B048-85BDC9FD1C3A}</a:tableStyleId>
              </a:tblPr>
              <a:tblGrid>
                <a:gridCol w="1884045">
                  <a:extLst>
                    <a:ext uri="{9D8B030D-6E8A-4147-A177-3AD203B41FA5}">
                      <a16:colId xmlns:a16="http://schemas.microsoft.com/office/drawing/2014/main" xmlns="" val="1525581915"/>
                    </a:ext>
                  </a:extLst>
                </a:gridCol>
                <a:gridCol w="2070100">
                  <a:extLst>
                    <a:ext uri="{9D8B030D-6E8A-4147-A177-3AD203B41FA5}">
                      <a16:colId xmlns:a16="http://schemas.microsoft.com/office/drawing/2014/main" xmlns="" val="2142335891"/>
                    </a:ext>
                  </a:extLst>
                </a:gridCol>
                <a:gridCol w="2250440">
                  <a:extLst>
                    <a:ext uri="{9D8B030D-6E8A-4147-A177-3AD203B41FA5}">
                      <a16:colId xmlns:a16="http://schemas.microsoft.com/office/drawing/2014/main" xmlns="" val="472064350"/>
                    </a:ext>
                  </a:extLst>
                </a:gridCol>
              </a:tblGrid>
              <a:tr h="200025">
                <a:tc>
                  <a:txBody>
                    <a:bodyPr/>
                    <a:lstStyle/>
                    <a:p>
                      <a:pPr>
                        <a:lnSpc>
                          <a:spcPct val="115000"/>
                        </a:lnSpc>
                        <a:spcAft>
                          <a:spcPts val="0"/>
                        </a:spcAft>
                      </a:pPr>
                      <a:r>
                        <a:rPr lang="en-GB" sz="1100">
                          <a:effectLst/>
                        </a:rPr>
                        <a:t>Name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spcAft>
                          <a:spcPts val="0"/>
                        </a:spcAft>
                      </a:pPr>
                      <a:r>
                        <a:rPr lang="en-GB" sz="1100">
                          <a:effectLst/>
                        </a:rPr>
                        <a:t>School</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spcAft>
                          <a:spcPts val="0"/>
                        </a:spcAft>
                      </a:pPr>
                      <a:r>
                        <a:rPr lang="en-GB" sz="1100">
                          <a:effectLst/>
                        </a:rPr>
                        <a:t>Email</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xmlns="" val="2140644276"/>
                  </a:ext>
                </a:extLst>
              </a:tr>
              <a:tr h="190500">
                <a:tc>
                  <a:txBody>
                    <a:bodyPr/>
                    <a:lstStyle/>
                    <a:p>
                      <a:pPr>
                        <a:lnSpc>
                          <a:spcPct val="115000"/>
                        </a:lnSpc>
                        <a:spcAft>
                          <a:spcPts val="0"/>
                        </a:spcAft>
                      </a:pPr>
                      <a:r>
                        <a:rPr lang="en-GB" sz="1100">
                          <a:effectLst/>
                        </a:rPr>
                        <a:t>Christopher Morrall</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n-GB" sz="1100">
                          <a:effectLst/>
                        </a:rPr>
                        <a:t>EDACS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n-GB" sz="1100" u="sng">
                          <a:effectLst/>
                          <a:hlinkClick r:id="rId4"/>
                        </a:rPr>
                        <a:t>CJM711@student.bham.ac.uk</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71672035"/>
                  </a:ext>
                </a:extLst>
              </a:tr>
              <a:tr h="190500">
                <a:tc>
                  <a:txBody>
                    <a:bodyPr/>
                    <a:lstStyle/>
                    <a:p>
                      <a:pPr>
                        <a:lnSpc>
                          <a:spcPct val="115000"/>
                        </a:lnSpc>
                        <a:spcAft>
                          <a:spcPts val="0"/>
                        </a:spcAft>
                      </a:pPr>
                      <a:r>
                        <a:rPr lang="en-GB" sz="1100">
                          <a:effectLst/>
                        </a:rPr>
                        <a:t>Bethany O’Brien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n-GB" sz="1100">
                          <a:effectLst/>
                        </a:rPr>
                        <a:t>EDACS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n-GB" sz="1100" u="sng">
                          <a:effectLst/>
                          <a:hlinkClick r:id="rId5"/>
                        </a:rPr>
                        <a:t>BXO657@student.bham.ac.uk</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4248708437"/>
                  </a:ext>
                </a:extLst>
              </a:tr>
              <a:tr h="190500">
                <a:tc>
                  <a:txBody>
                    <a:bodyPr/>
                    <a:lstStyle/>
                    <a:p>
                      <a:pPr>
                        <a:lnSpc>
                          <a:spcPct val="115000"/>
                        </a:lnSpc>
                        <a:spcAft>
                          <a:spcPts val="0"/>
                        </a:spcAft>
                      </a:pPr>
                      <a:r>
                        <a:rPr lang="en-GB" sz="1100">
                          <a:effectLst/>
                        </a:rPr>
                        <a:t>Amy Townsend-Kennedy</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n-GB" sz="1100">
                          <a:effectLst/>
                        </a:rPr>
                        <a:t>EDACS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n-GB" sz="1100" u="sng">
                          <a:effectLst/>
                          <a:hlinkClick r:id="rId6"/>
                        </a:rPr>
                        <a:t>AXT679@student.bham.ac.uk</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222999573"/>
                  </a:ext>
                </a:extLst>
              </a:tr>
              <a:tr h="190500">
                <a:tc>
                  <a:txBody>
                    <a:bodyPr/>
                    <a:lstStyle/>
                    <a:p>
                      <a:pPr>
                        <a:lnSpc>
                          <a:spcPct val="115000"/>
                        </a:lnSpc>
                        <a:spcAft>
                          <a:spcPts val="0"/>
                        </a:spcAft>
                      </a:pPr>
                      <a:r>
                        <a:rPr lang="en-GB" sz="1100">
                          <a:effectLst/>
                        </a:rPr>
                        <a:t>Rosie Butler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n-GB" sz="1100">
                          <a:effectLst/>
                        </a:rPr>
                        <a:t>SHaC</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n-GB" sz="1100" u="sng">
                          <a:effectLst/>
                          <a:hlinkClick r:id="rId7"/>
                        </a:rPr>
                        <a:t>REB770@student.bham.ac.uk</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4278614768"/>
                  </a:ext>
                </a:extLst>
              </a:tr>
              <a:tr h="190500">
                <a:tc>
                  <a:txBody>
                    <a:bodyPr/>
                    <a:lstStyle/>
                    <a:p>
                      <a:pPr>
                        <a:lnSpc>
                          <a:spcPct val="115000"/>
                        </a:lnSpc>
                        <a:spcAft>
                          <a:spcPts val="0"/>
                        </a:spcAft>
                      </a:pPr>
                      <a:r>
                        <a:rPr lang="en-GB" sz="1100">
                          <a:effectLst/>
                        </a:rPr>
                        <a:t>Nathan Jopling</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n-GB" sz="1100">
                          <a:effectLst/>
                        </a:rPr>
                        <a:t>SHaC</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n-GB" sz="1100" u="sng">
                          <a:effectLst/>
                          <a:hlinkClick r:id="rId8"/>
                        </a:rPr>
                        <a:t>NTJ795@student.bham.ac.uk</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3218753719"/>
                  </a:ext>
                </a:extLst>
              </a:tr>
              <a:tr h="190500">
                <a:tc>
                  <a:txBody>
                    <a:bodyPr/>
                    <a:lstStyle/>
                    <a:p>
                      <a:pPr>
                        <a:lnSpc>
                          <a:spcPct val="115000"/>
                        </a:lnSpc>
                        <a:spcAft>
                          <a:spcPts val="0"/>
                        </a:spcAft>
                      </a:pPr>
                      <a:r>
                        <a:rPr lang="en-GB" sz="1100">
                          <a:effectLst/>
                        </a:rPr>
                        <a:t>Janat Kanwal</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n-GB" sz="1100">
                          <a:effectLst/>
                        </a:rPr>
                        <a:t>PTR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n-GB" sz="1100" u="sng">
                          <a:effectLst/>
                          <a:hlinkClick r:id="rId9"/>
                        </a:rPr>
                        <a:t>JXK691@student.bham.ac.uk</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99582285"/>
                  </a:ext>
                </a:extLst>
              </a:tr>
              <a:tr h="190500">
                <a:tc>
                  <a:txBody>
                    <a:bodyPr/>
                    <a:lstStyle/>
                    <a:p>
                      <a:pPr>
                        <a:lnSpc>
                          <a:spcPct val="115000"/>
                        </a:lnSpc>
                        <a:spcAft>
                          <a:spcPts val="0"/>
                        </a:spcAft>
                      </a:pPr>
                      <a:r>
                        <a:rPr lang="en-GB" sz="1100">
                          <a:effectLst/>
                        </a:rPr>
                        <a:t>Caitlin Evans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n-GB" sz="1100">
                          <a:effectLst/>
                        </a:rPr>
                        <a:t>PTR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n-GB" sz="1100" u="sng">
                          <a:effectLst/>
                          <a:hlinkClick r:id="rId10"/>
                        </a:rPr>
                        <a:t>CJE745@student.bham.ac.uk</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454104214"/>
                  </a:ext>
                </a:extLst>
              </a:tr>
              <a:tr h="190500">
                <a:tc>
                  <a:txBody>
                    <a:bodyPr/>
                    <a:lstStyle/>
                    <a:p>
                      <a:pPr>
                        <a:lnSpc>
                          <a:spcPct val="115000"/>
                        </a:lnSpc>
                        <a:spcAft>
                          <a:spcPts val="0"/>
                        </a:spcAft>
                      </a:pPr>
                      <a:r>
                        <a:rPr lang="en-GB" sz="1100">
                          <a:effectLst/>
                        </a:rPr>
                        <a:t>William Taylor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n-GB" sz="1100">
                          <a:effectLst/>
                        </a:rPr>
                        <a:t>LCAHM</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n-GB" sz="1100" u="sng">
                          <a:effectLst/>
                          <a:hlinkClick r:id="rId11"/>
                        </a:rPr>
                        <a:t>WXT854@student.bham.ac.uk</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221745874"/>
                  </a:ext>
                </a:extLst>
              </a:tr>
              <a:tr h="190500">
                <a:tc>
                  <a:txBody>
                    <a:bodyPr/>
                    <a:lstStyle/>
                    <a:p>
                      <a:pPr>
                        <a:lnSpc>
                          <a:spcPct val="115000"/>
                        </a:lnSpc>
                        <a:spcAft>
                          <a:spcPts val="0"/>
                        </a:spcAft>
                      </a:pPr>
                      <a:r>
                        <a:rPr lang="en-GB" sz="1100">
                          <a:effectLst/>
                        </a:rPr>
                        <a:t>Luca Campopiano</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n-GB" sz="1100">
                          <a:effectLst/>
                        </a:rPr>
                        <a:t>LCAHM</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n-GB" sz="1100" u="sng">
                          <a:effectLst/>
                          <a:hlinkClick r:id="rId12"/>
                        </a:rPr>
                        <a:t>LXC876@student.bham.ac.uk</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3297532624"/>
                  </a:ext>
                </a:extLst>
              </a:tr>
              <a:tr h="190500">
                <a:tc>
                  <a:txBody>
                    <a:bodyPr/>
                    <a:lstStyle/>
                    <a:p>
                      <a:pPr>
                        <a:lnSpc>
                          <a:spcPct val="115000"/>
                        </a:lnSpc>
                        <a:spcAft>
                          <a:spcPts val="0"/>
                        </a:spcAft>
                      </a:pPr>
                      <a:r>
                        <a:rPr lang="en-GB" sz="1100">
                          <a:effectLst/>
                        </a:rPr>
                        <a:t>Lucy Painter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n-GB" sz="1100">
                          <a:effectLst/>
                        </a:rPr>
                        <a:t>LCAHM</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n-GB" sz="1100" u="sng">
                          <a:effectLst/>
                          <a:hlinkClick r:id="rId13"/>
                        </a:rPr>
                        <a:t>LXP630@student.bham.ac.uk</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683381244"/>
                  </a:ext>
                </a:extLst>
              </a:tr>
              <a:tr h="190500">
                <a:tc>
                  <a:txBody>
                    <a:bodyPr/>
                    <a:lstStyle/>
                    <a:p>
                      <a:pPr>
                        <a:lnSpc>
                          <a:spcPct val="115000"/>
                        </a:lnSpc>
                        <a:spcAft>
                          <a:spcPts val="0"/>
                        </a:spcAft>
                      </a:pPr>
                      <a:r>
                        <a:rPr lang="en-GB" sz="1100">
                          <a:effectLst/>
                        </a:rPr>
                        <a:t>Dilraj Ahmed</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n-GB" sz="1100">
                          <a:effectLst/>
                        </a:rPr>
                        <a:t>Law</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n-GB" sz="1100" u="sng">
                          <a:effectLst/>
                          <a:hlinkClick r:id="rId14"/>
                        </a:rPr>
                        <a:t>DXA766@student.bham.ac.uk</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3451334415"/>
                  </a:ext>
                </a:extLst>
              </a:tr>
              <a:tr h="200025">
                <a:tc>
                  <a:txBody>
                    <a:bodyPr/>
                    <a:lstStyle/>
                    <a:p>
                      <a:pPr>
                        <a:lnSpc>
                          <a:spcPct val="115000"/>
                        </a:lnSpc>
                        <a:spcAft>
                          <a:spcPts val="0"/>
                        </a:spcAft>
                      </a:pPr>
                      <a:r>
                        <a:rPr lang="en-GB" sz="1100">
                          <a:effectLst/>
                        </a:rPr>
                        <a:t>Hannah Cottam</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n-GB" sz="1100">
                          <a:effectLst/>
                        </a:rPr>
                        <a:t>Law</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n-GB" sz="1100" u="sng">
                          <a:effectLst/>
                          <a:hlinkClick r:id="rId15"/>
                        </a:rPr>
                        <a:t>HFC602@student.bham.ac.uk</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3828208346"/>
                  </a:ext>
                </a:extLst>
              </a:tr>
              <a:tr h="190500">
                <a:tc>
                  <a:txBody>
                    <a:bodyPr/>
                    <a:lstStyle/>
                    <a:p>
                      <a:pPr>
                        <a:lnSpc>
                          <a:spcPct val="115000"/>
                        </a:lnSpc>
                        <a:spcAft>
                          <a:spcPts val="0"/>
                        </a:spcAft>
                      </a:pPr>
                      <a:r>
                        <a:rPr lang="en-GB" sz="1100">
                          <a:effectLst/>
                        </a:rPr>
                        <a:t>Yasmin Vetter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n-GB" sz="1100">
                          <a:effectLst/>
                        </a:rPr>
                        <a:t>PG</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n-GB" sz="1100" u="sng">
                          <a:effectLst/>
                        </a:rPr>
                        <a:t>YXV830@student.bham.ac.uk</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3985615327"/>
                  </a:ext>
                </a:extLst>
              </a:tr>
              <a:tr h="208915">
                <a:tc>
                  <a:txBody>
                    <a:bodyPr/>
                    <a:lstStyle/>
                    <a:p>
                      <a:pPr>
                        <a:lnSpc>
                          <a:spcPct val="115000"/>
                        </a:lnSpc>
                        <a:spcAft>
                          <a:spcPts val="0"/>
                        </a:spcAft>
                      </a:pPr>
                      <a:r>
                        <a:rPr lang="en-GB" sz="1100">
                          <a:effectLst/>
                        </a:rPr>
                        <a:t>Alice Williams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n-GB" sz="1100">
                          <a:effectLst/>
                        </a:rPr>
                        <a:t>PG</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n-GB" sz="1100" u="sng" dirty="0">
                          <a:effectLst/>
                        </a:rPr>
                        <a:t>AKW429@student.bham.ac.uk</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054503900"/>
                  </a:ext>
                </a:extLst>
              </a:tr>
            </a:tbl>
          </a:graphicData>
        </a:graphic>
      </p:graphicFrame>
    </p:spTree>
    <p:extLst>
      <p:ext uri="{BB962C8B-B14F-4D97-AF65-F5344CB8AC3E}">
        <p14:creationId xmlns:p14="http://schemas.microsoft.com/office/powerpoint/2010/main" val="8351932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10000"/>
            <a:ext cx="91440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reeform 3"/>
          <p:cNvSpPr>
            <a:spLocks/>
          </p:cNvSpPr>
          <p:nvPr/>
        </p:nvSpPr>
        <p:spPr bwMode="auto">
          <a:xfrm>
            <a:off x="4500563" y="188913"/>
            <a:ext cx="4643437" cy="576262"/>
          </a:xfrm>
          <a:custGeom>
            <a:avLst/>
            <a:gdLst>
              <a:gd name="T0" fmla="*/ 2147483647 w 2949"/>
              <a:gd name="T1" fmla="*/ 0 h 363"/>
              <a:gd name="T2" fmla="*/ 0 w 2949"/>
              <a:gd name="T3" fmla="*/ 2147483647 h 363"/>
              <a:gd name="T4" fmla="*/ 2147483647 w 2949"/>
              <a:gd name="T5" fmla="*/ 2147483647 h 363"/>
              <a:gd name="T6" fmla="*/ 2147483647 w 2949"/>
              <a:gd name="T7" fmla="*/ 0 h 363"/>
              <a:gd name="T8" fmla="*/ 2147483647 w 2949"/>
              <a:gd name="T9" fmla="*/ 0 h 363"/>
              <a:gd name="T10" fmla="*/ 0 60000 65536"/>
              <a:gd name="T11" fmla="*/ 0 60000 65536"/>
              <a:gd name="T12" fmla="*/ 0 60000 65536"/>
              <a:gd name="T13" fmla="*/ 0 60000 65536"/>
              <a:gd name="T14" fmla="*/ 0 60000 65536"/>
              <a:gd name="T15" fmla="*/ 0 w 2949"/>
              <a:gd name="T16" fmla="*/ 0 h 363"/>
              <a:gd name="T17" fmla="*/ 2949 w 2949"/>
              <a:gd name="T18" fmla="*/ 363 h 363"/>
            </a:gdLst>
            <a:ahLst/>
            <a:cxnLst>
              <a:cxn ang="T10">
                <a:pos x="T0" y="T1"/>
              </a:cxn>
              <a:cxn ang="T11">
                <a:pos x="T2" y="T3"/>
              </a:cxn>
              <a:cxn ang="T12">
                <a:pos x="T4" y="T5"/>
              </a:cxn>
              <a:cxn ang="T13">
                <a:pos x="T6" y="T7"/>
              </a:cxn>
              <a:cxn ang="T14">
                <a:pos x="T8" y="T9"/>
              </a:cxn>
            </a:cxnLst>
            <a:rect l="T15" t="T16" r="T17" b="T18"/>
            <a:pathLst>
              <a:path w="2949" h="363">
                <a:moveTo>
                  <a:pt x="136" y="0"/>
                </a:moveTo>
                <a:lnTo>
                  <a:pt x="0" y="363"/>
                </a:lnTo>
                <a:lnTo>
                  <a:pt x="2949" y="363"/>
                </a:lnTo>
                <a:lnTo>
                  <a:pt x="2949" y="0"/>
                </a:lnTo>
                <a:lnTo>
                  <a:pt x="136" y="0"/>
                </a:lnTo>
                <a:close/>
              </a:path>
            </a:pathLst>
          </a:custGeom>
          <a:solidFill>
            <a:schemeClr val="accent4">
              <a:lumMod val="40000"/>
              <a:lumOff val="60000"/>
            </a:schemeClr>
          </a:solidFill>
          <a:ln>
            <a:noFill/>
          </a:ln>
        </p:spPr>
        <p:txBody>
          <a:bodyPr/>
          <a:lstStyle/>
          <a:p>
            <a:pPr>
              <a:defRPr/>
            </a:pPr>
            <a:endParaRPr lang="en-US">
              <a:latin typeface="Century Gothic" charset="0"/>
              <a:ea typeface="ＭＳ Ｐゴシック" charset="0"/>
              <a:cs typeface="ＭＳ Ｐゴシック" charset="0"/>
            </a:endParaRPr>
          </a:p>
        </p:txBody>
      </p:sp>
      <p:sp>
        <p:nvSpPr>
          <p:cNvPr id="4" name="Text Box 9"/>
          <p:cNvSpPr txBox="1">
            <a:spLocks noChangeArrowheads="1"/>
          </p:cNvSpPr>
          <p:nvPr/>
        </p:nvSpPr>
        <p:spPr bwMode="auto">
          <a:xfrm>
            <a:off x="4824413" y="260350"/>
            <a:ext cx="4176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pPr eaLnBrk="1" hangingPunct="1">
              <a:spcBef>
                <a:spcPct val="50000"/>
              </a:spcBef>
            </a:pPr>
            <a:r>
              <a:rPr lang="en-GB" altLang="en-US" sz="2000" b="1" dirty="0"/>
              <a:t>Guild Central Training: CAL</a:t>
            </a:r>
            <a:endParaRPr lang="en-US" altLang="en-US" sz="2000" b="1" dirty="0"/>
          </a:p>
        </p:txBody>
      </p:sp>
      <p:pic>
        <p:nvPicPr>
          <p:cNvPr id="5" name="Picture 5" descr="GOS-Your-SU-Final-(colou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15888"/>
            <a:ext cx="1373187"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539551" y="1076702"/>
            <a:ext cx="8064897" cy="369332"/>
          </a:xfrm>
          <a:prstGeom prst="rect">
            <a:avLst/>
          </a:prstGeom>
          <a:noFill/>
        </p:spPr>
        <p:txBody>
          <a:bodyPr wrap="square" rtlCol="0">
            <a:spAutoFit/>
          </a:bodyPr>
          <a:lstStyle/>
          <a:p>
            <a:r>
              <a:rPr lang="en-GB" b="1" dirty="0" smtClean="0"/>
              <a:t>Student Experience Ambassadors 2019-20</a:t>
            </a: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3568" y="1710979"/>
            <a:ext cx="5688632" cy="3792421"/>
          </a:xfrm>
          <a:prstGeom prst="rect">
            <a:avLst/>
          </a:prstGeom>
        </p:spPr>
      </p:pic>
    </p:spTree>
    <p:extLst>
      <p:ext uri="{BB962C8B-B14F-4D97-AF65-F5344CB8AC3E}">
        <p14:creationId xmlns:p14="http://schemas.microsoft.com/office/powerpoint/2010/main" val="19414279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10000"/>
            <a:ext cx="91440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reeform 3"/>
          <p:cNvSpPr>
            <a:spLocks/>
          </p:cNvSpPr>
          <p:nvPr/>
        </p:nvSpPr>
        <p:spPr bwMode="auto">
          <a:xfrm>
            <a:off x="4500563" y="188913"/>
            <a:ext cx="4643437" cy="576262"/>
          </a:xfrm>
          <a:custGeom>
            <a:avLst/>
            <a:gdLst>
              <a:gd name="T0" fmla="*/ 2147483647 w 2949"/>
              <a:gd name="T1" fmla="*/ 0 h 363"/>
              <a:gd name="T2" fmla="*/ 0 w 2949"/>
              <a:gd name="T3" fmla="*/ 2147483647 h 363"/>
              <a:gd name="T4" fmla="*/ 2147483647 w 2949"/>
              <a:gd name="T5" fmla="*/ 2147483647 h 363"/>
              <a:gd name="T6" fmla="*/ 2147483647 w 2949"/>
              <a:gd name="T7" fmla="*/ 0 h 363"/>
              <a:gd name="T8" fmla="*/ 2147483647 w 2949"/>
              <a:gd name="T9" fmla="*/ 0 h 363"/>
              <a:gd name="T10" fmla="*/ 0 60000 65536"/>
              <a:gd name="T11" fmla="*/ 0 60000 65536"/>
              <a:gd name="T12" fmla="*/ 0 60000 65536"/>
              <a:gd name="T13" fmla="*/ 0 60000 65536"/>
              <a:gd name="T14" fmla="*/ 0 60000 65536"/>
              <a:gd name="T15" fmla="*/ 0 w 2949"/>
              <a:gd name="T16" fmla="*/ 0 h 363"/>
              <a:gd name="T17" fmla="*/ 2949 w 2949"/>
              <a:gd name="T18" fmla="*/ 363 h 363"/>
            </a:gdLst>
            <a:ahLst/>
            <a:cxnLst>
              <a:cxn ang="T10">
                <a:pos x="T0" y="T1"/>
              </a:cxn>
              <a:cxn ang="T11">
                <a:pos x="T2" y="T3"/>
              </a:cxn>
              <a:cxn ang="T12">
                <a:pos x="T4" y="T5"/>
              </a:cxn>
              <a:cxn ang="T13">
                <a:pos x="T6" y="T7"/>
              </a:cxn>
              <a:cxn ang="T14">
                <a:pos x="T8" y="T9"/>
              </a:cxn>
            </a:cxnLst>
            <a:rect l="T15" t="T16" r="T17" b="T18"/>
            <a:pathLst>
              <a:path w="2949" h="363">
                <a:moveTo>
                  <a:pt x="136" y="0"/>
                </a:moveTo>
                <a:lnTo>
                  <a:pt x="0" y="363"/>
                </a:lnTo>
                <a:lnTo>
                  <a:pt x="2949" y="363"/>
                </a:lnTo>
                <a:lnTo>
                  <a:pt x="2949" y="0"/>
                </a:lnTo>
                <a:lnTo>
                  <a:pt x="136" y="0"/>
                </a:lnTo>
                <a:close/>
              </a:path>
            </a:pathLst>
          </a:custGeom>
          <a:solidFill>
            <a:schemeClr val="accent4">
              <a:lumMod val="40000"/>
              <a:lumOff val="60000"/>
            </a:schemeClr>
          </a:solidFill>
          <a:ln>
            <a:noFill/>
          </a:ln>
        </p:spPr>
        <p:txBody>
          <a:bodyPr/>
          <a:lstStyle/>
          <a:p>
            <a:pPr>
              <a:defRPr/>
            </a:pPr>
            <a:endParaRPr lang="en-US">
              <a:latin typeface="Century Gothic" charset="0"/>
              <a:ea typeface="ＭＳ Ｐゴシック" charset="0"/>
              <a:cs typeface="ＭＳ Ｐゴシック" charset="0"/>
            </a:endParaRPr>
          </a:p>
        </p:txBody>
      </p:sp>
      <p:sp>
        <p:nvSpPr>
          <p:cNvPr id="4" name="Text Box 9"/>
          <p:cNvSpPr txBox="1">
            <a:spLocks noChangeArrowheads="1"/>
          </p:cNvSpPr>
          <p:nvPr/>
        </p:nvSpPr>
        <p:spPr bwMode="auto">
          <a:xfrm>
            <a:off x="4824413" y="260350"/>
            <a:ext cx="4176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pPr eaLnBrk="1" hangingPunct="1">
              <a:spcBef>
                <a:spcPct val="50000"/>
              </a:spcBef>
            </a:pPr>
            <a:r>
              <a:rPr lang="en-GB" altLang="en-US" sz="2000" b="1" dirty="0"/>
              <a:t>Guild Central Training: CAL</a:t>
            </a:r>
            <a:endParaRPr lang="en-US" altLang="en-US" sz="2000" b="1" dirty="0"/>
          </a:p>
        </p:txBody>
      </p:sp>
      <p:pic>
        <p:nvPicPr>
          <p:cNvPr id="5" name="Picture 5" descr="GOS-Your-SU-Final-(colou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15888"/>
            <a:ext cx="1373187"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539551" y="1076702"/>
            <a:ext cx="8064897" cy="369332"/>
          </a:xfrm>
          <a:prstGeom prst="rect">
            <a:avLst/>
          </a:prstGeom>
          <a:noFill/>
        </p:spPr>
        <p:txBody>
          <a:bodyPr wrap="square" rtlCol="0">
            <a:spAutoFit/>
          </a:bodyPr>
          <a:lstStyle/>
          <a:p>
            <a:r>
              <a:rPr lang="en-GB" b="1" dirty="0" smtClean="0"/>
              <a:t>CAL Equality &amp; Diversity Ambassador 2019-20</a:t>
            </a:r>
          </a:p>
        </p:txBody>
      </p:sp>
      <p:pic>
        <p:nvPicPr>
          <p:cNvPr id="3074"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8874" y="2406847"/>
            <a:ext cx="3943326" cy="241857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39551" y="1634461"/>
            <a:ext cx="8064897" cy="369332"/>
          </a:xfrm>
          <a:prstGeom prst="rect">
            <a:avLst/>
          </a:prstGeom>
        </p:spPr>
        <p:txBody>
          <a:bodyPr wrap="square">
            <a:spAutoFit/>
          </a:bodyPr>
          <a:lstStyle/>
          <a:p>
            <a:pPr algn="ctr"/>
            <a:r>
              <a:rPr lang="en-GB" b="1" dirty="0" smtClean="0"/>
              <a:t>Oluwaronke </a:t>
            </a:r>
            <a:r>
              <a:rPr lang="en-GB" b="1" dirty="0"/>
              <a:t>(</a:t>
            </a:r>
            <a:r>
              <a:rPr lang="en-GB" b="1" dirty="0" err="1"/>
              <a:t>Ronke</a:t>
            </a:r>
            <a:r>
              <a:rPr lang="en-GB" b="1" dirty="0"/>
              <a:t>) </a:t>
            </a:r>
            <a:r>
              <a:rPr lang="en-GB" b="1" dirty="0" smtClean="0"/>
              <a:t>Oladele - </a:t>
            </a:r>
            <a:r>
              <a:rPr lang="en-GB" u="sng" dirty="0">
                <a:hlinkClick r:id="rId5"/>
              </a:rPr>
              <a:t>OXO589@student.bham.ac.uk</a:t>
            </a:r>
            <a:endParaRPr lang="en-GB" b="1" dirty="0"/>
          </a:p>
        </p:txBody>
      </p:sp>
    </p:spTree>
    <p:extLst>
      <p:ext uri="{BB962C8B-B14F-4D97-AF65-F5344CB8AC3E}">
        <p14:creationId xmlns:p14="http://schemas.microsoft.com/office/powerpoint/2010/main" val="10288951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10000"/>
            <a:ext cx="91440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reeform 3"/>
          <p:cNvSpPr>
            <a:spLocks/>
          </p:cNvSpPr>
          <p:nvPr/>
        </p:nvSpPr>
        <p:spPr bwMode="auto">
          <a:xfrm>
            <a:off x="4500563" y="188913"/>
            <a:ext cx="4643437" cy="576262"/>
          </a:xfrm>
          <a:custGeom>
            <a:avLst/>
            <a:gdLst>
              <a:gd name="T0" fmla="*/ 2147483647 w 2949"/>
              <a:gd name="T1" fmla="*/ 0 h 363"/>
              <a:gd name="T2" fmla="*/ 0 w 2949"/>
              <a:gd name="T3" fmla="*/ 2147483647 h 363"/>
              <a:gd name="T4" fmla="*/ 2147483647 w 2949"/>
              <a:gd name="T5" fmla="*/ 2147483647 h 363"/>
              <a:gd name="T6" fmla="*/ 2147483647 w 2949"/>
              <a:gd name="T7" fmla="*/ 0 h 363"/>
              <a:gd name="T8" fmla="*/ 2147483647 w 2949"/>
              <a:gd name="T9" fmla="*/ 0 h 363"/>
              <a:gd name="T10" fmla="*/ 0 60000 65536"/>
              <a:gd name="T11" fmla="*/ 0 60000 65536"/>
              <a:gd name="T12" fmla="*/ 0 60000 65536"/>
              <a:gd name="T13" fmla="*/ 0 60000 65536"/>
              <a:gd name="T14" fmla="*/ 0 60000 65536"/>
              <a:gd name="T15" fmla="*/ 0 w 2949"/>
              <a:gd name="T16" fmla="*/ 0 h 363"/>
              <a:gd name="T17" fmla="*/ 2949 w 2949"/>
              <a:gd name="T18" fmla="*/ 363 h 363"/>
            </a:gdLst>
            <a:ahLst/>
            <a:cxnLst>
              <a:cxn ang="T10">
                <a:pos x="T0" y="T1"/>
              </a:cxn>
              <a:cxn ang="T11">
                <a:pos x="T2" y="T3"/>
              </a:cxn>
              <a:cxn ang="T12">
                <a:pos x="T4" y="T5"/>
              </a:cxn>
              <a:cxn ang="T13">
                <a:pos x="T6" y="T7"/>
              </a:cxn>
              <a:cxn ang="T14">
                <a:pos x="T8" y="T9"/>
              </a:cxn>
            </a:cxnLst>
            <a:rect l="T15" t="T16" r="T17" b="T18"/>
            <a:pathLst>
              <a:path w="2949" h="363">
                <a:moveTo>
                  <a:pt x="136" y="0"/>
                </a:moveTo>
                <a:lnTo>
                  <a:pt x="0" y="363"/>
                </a:lnTo>
                <a:lnTo>
                  <a:pt x="2949" y="363"/>
                </a:lnTo>
                <a:lnTo>
                  <a:pt x="2949" y="0"/>
                </a:lnTo>
                <a:lnTo>
                  <a:pt x="136" y="0"/>
                </a:lnTo>
                <a:close/>
              </a:path>
            </a:pathLst>
          </a:custGeom>
          <a:solidFill>
            <a:schemeClr val="accent4">
              <a:lumMod val="40000"/>
              <a:lumOff val="60000"/>
            </a:schemeClr>
          </a:solidFill>
          <a:ln>
            <a:noFill/>
          </a:ln>
        </p:spPr>
        <p:txBody>
          <a:bodyPr/>
          <a:lstStyle/>
          <a:p>
            <a:pPr>
              <a:defRPr/>
            </a:pPr>
            <a:endParaRPr lang="en-US">
              <a:latin typeface="Century Gothic" charset="0"/>
              <a:ea typeface="ＭＳ Ｐゴシック" charset="0"/>
              <a:cs typeface="ＭＳ Ｐゴシック" charset="0"/>
            </a:endParaRPr>
          </a:p>
        </p:txBody>
      </p:sp>
      <p:sp>
        <p:nvSpPr>
          <p:cNvPr id="4" name="Text Box 9"/>
          <p:cNvSpPr txBox="1">
            <a:spLocks noChangeArrowheads="1"/>
          </p:cNvSpPr>
          <p:nvPr/>
        </p:nvSpPr>
        <p:spPr bwMode="auto">
          <a:xfrm>
            <a:off x="4824413" y="260350"/>
            <a:ext cx="4176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pPr eaLnBrk="1" hangingPunct="1">
              <a:spcBef>
                <a:spcPct val="50000"/>
              </a:spcBef>
            </a:pPr>
            <a:r>
              <a:rPr lang="en-GB" altLang="en-US" sz="2000" b="1" dirty="0"/>
              <a:t>Guild Central Training: CAL</a:t>
            </a:r>
            <a:endParaRPr lang="en-US" altLang="en-US" sz="2000" b="1" dirty="0"/>
          </a:p>
        </p:txBody>
      </p:sp>
      <p:pic>
        <p:nvPicPr>
          <p:cNvPr id="5" name="Picture 5" descr="GOS-Your-SU-Final-(colou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15888"/>
            <a:ext cx="1373187"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a:spLocks noChangeArrowheads="1"/>
          </p:cNvSpPr>
          <p:nvPr/>
        </p:nvSpPr>
        <p:spPr bwMode="auto">
          <a:xfrm>
            <a:off x="362574" y="1484784"/>
            <a:ext cx="8748464" cy="584775"/>
          </a:xfrm>
          <a:prstGeom prst="rect">
            <a:avLst/>
          </a:prstGeom>
          <a:noFill/>
          <a:ln w="9525">
            <a:noFill/>
            <a:miter lim="800000"/>
            <a:headEnd/>
            <a:tailEnd/>
          </a:ln>
        </p:spPr>
        <p:txBody>
          <a:bodyPr wrap="square">
            <a:spAutoFit/>
          </a:bodyPr>
          <a:lstStyle/>
          <a:p>
            <a:pPr eaLnBrk="1" hangingPunct="1">
              <a:defRPr/>
            </a:pPr>
            <a:r>
              <a:rPr lang="en-GB" sz="3200" b="1" dirty="0">
                <a:solidFill>
                  <a:srgbClr val="009CC7"/>
                </a:solidFill>
              </a:rPr>
              <a:t>Discussion:</a:t>
            </a:r>
            <a:endParaRPr lang="en-GB" sz="3200" b="1" i="1" dirty="0">
              <a:solidFill>
                <a:srgbClr val="009CC7"/>
              </a:solidFill>
            </a:endParaRPr>
          </a:p>
        </p:txBody>
      </p:sp>
      <p:sp>
        <p:nvSpPr>
          <p:cNvPr id="2" name="TextBox 1"/>
          <p:cNvSpPr txBox="1"/>
          <p:nvPr/>
        </p:nvSpPr>
        <p:spPr>
          <a:xfrm>
            <a:off x="583862" y="2564904"/>
            <a:ext cx="7372513" cy="1815882"/>
          </a:xfrm>
          <a:prstGeom prst="rect">
            <a:avLst/>
          </a:prstGeom>
          <a:noFill/>
        </p:spPr>
        <p:txBody>
          <a:bodyPr wrap="square" rtlCol="0">
            <a:spAutoFit/>
          </a:bodyPr>
          <a:lstStyle/>
          <a:p>
            <a:r>
              <a:rPr lang="en-GB" sz="2800" b="1" dirty="0"/>
              <a:t>What issues have you already come across on your course/programme?</a:t>
            </a:r>
          </a:p>
          <a:p>
            <a:endParaRPr lang="en-GB" sz="2800" b="1" dirty="0"/>
          </a:p>
          <a:p>
            <a:r>
              <a:rPr lang="en-GB" sz="2800" b="1" dirty="0"/>
              <a:t>How could you collect feedback on these issues?</a:t>
            </a:r>
          </a:p>
        </p:txBody>
      </p:sp>
    </p:spTree>
    <p:extLst>
      <p:ext uri="{BB962C8B-B14F-4D97-AF65-F5344CB8AC3E}">
        <p14:creationId xmlns:p14="http://schemas.microsoft.com/office/powerpoint/2010/main" val="42783633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10000"/>
            <a:ext cx="91440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reeform 3"/>
          <p:cNvSpPr>
            <a:spLocks/>
          </p:cNvSpPr>
          <p:nvPr/>
        </p:nvSpPr>
        <p:spPr bwMode="auto">
          <a:xfrm>
            <a:off x="4500563" y="188913"/>
            <a:ext cx="4643437" cy="576262"/>
          </a:xfrm>
          <a:custGeom>
            <a:avLst/>
            <a:gdLst>
              <a:gd name="T0" fmla="*/ 2147483647 w 2949"/>
              <a:gd name="T1" fmla="*/ 0 h 363"/>
              <a:gd name="T2" fmla="*/ 0 w 2949"/>
              <a:gd name="T3" fmla="*/ 2147483647 h 363"/>
              <a:gd name="T4" fmla="*/ 2147483647 w 2949"/>
              <a:gd name="T5" fmla="*/ 2147483647 h 363"/>
              <a:gd name="T6" fmla="*/ 2147483647 w 2949"/>
              <a:gd name="T7" fmla="*/ 0 h 363"/>
              <a:gd name="T8" fmla="*/ 2147483647 w 2949"/>
              <a:gd name="T9" fmla="*/ 0 h 363"/>
              <a:gd name="T10" fmla="*/ 0 60000 65536"/>
              <a:gd name="T11" fmla="*/ 0 60000 65536"/>
              <a:gd name="T12" fmla="*/ 0 60000 65536"/>
              <a:gd name="T13" fmla="*/ 0 60000 65536"/>
              <a:gd name="T14" fmla="*/ 0 60000 65536"/>
              <a:gd name="T15" fmla="*/ 0 w 2949"/>
              <a:gd name="T16" fmla="*/ 0 h 363"/>
              <a:gd name="T17" fmla="*/ 2949 w 2949"/>
              <a:gd name="T18" fmla="*/ 363 h 363"/>
            </a:gdLst>
            <a:ahLst/>
            <a:cxnLst>
              <a:cxn ang="T10">
                <a:pos x="T0" y="T1"/>
              </a:cxn>
              <a:cxn ang="T11">
                <a:pos x="T2" y="T3"/>
              </a:cxn>
              <a:cxn ang="T12">
                <a:pos x="T4" y="T5"/>
              </a:cxn>
              <a:cxn ang="T13">
                <a:pos x="T6" y="T7"/>
              </a:cxn>
              <a:cxn ang="T14">
                <a:pos x="T8" y="T9"/>
              </a:cxn>
            </a:cxnLst>
            <a:rect l="T15" t="T16" r="T17" b="T18"/>
            <a:pathLst>
              <a:path w="2949" h="363">
                <a:moveTo>
                  <a:pt x="136" y="0"/>
                </a:moveTo>
                <a:lnTo>
                  <a:pt x="0" y="363"/>
                </a:lnTo>
                <a:lnTo>
                  <a:pt x="2949" y="363"/>
                </a:lnTo>
                <a:lnTo>
                  <a:pt x="2949" y="0"/>
                </a:lnTo>
                <a:lnTo>
                  <a:pt x="136" y="0"/>
                </a:lnTo>
                <a:close/>
              </a:path>
            </a:pathLst>
          </a:custGeom>
          <a:solidFill>
            <a:schemeClr val="accent4">
              <a:lumMod val="40000"/>
              <a:lumOff val="60000"/>
            </a:schemeClr>
          </a:solidFill>
          <a:ln>
            <a:noFill/>
          </a:ln>
        </p:spPr>
        <p:txBody>
          <a:bodyPr/>
          <a:lstStyle/>
          <a:p>
            <a:pPr>
              <a:defRPr/>
            </a:pPr>
            <a:endParaRPr lang="en-US">
              <a:latin typeface="Century Gothic" charset="0"/>
              <a:ea typeface="ＭＳ Ｐゴシック" charset="0"/>
              <a:cs typeface="ＭＳ Ｐゴシック" charset="0"/>
            </a:endParaRPr>
          </a:p>
        </p:txBody>
      </p:sp>
      <p:sp>
        <p:nvSpPr>
          <p:cNvPr id="4" name="Text Box 9"/>
          <p:cNvSpPr txBox="1">
            <a:spLocks noChangeArrowheads="1"/>
          </p:cNvSpPr>
          <p:nvPr/>
        </p:nvSpPr>
        <p:spPr bwMode="auto">
          <a:xfrm>
            <a:off x="4824413" y="260350"/>
            <a:ext cx="4176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pPr eaLnBrk="1" hangingPunct="1">
              <a:spcBef>
                <a:spcPct val="50000"/>
              </a:spcBef>
            </a:pPr>
            <a:r>
              <a:rPr lang="en-GB" altLang="en-US" sz="2000" b="1" dirty="0"/>
              <a:t>Guild Central Training: CAL</a:t>
            </a:r>
            <a:endParaRPr lang="en-US" altLang="en-US" sz="2000" b="1" dirty="0"/>
          </a:p>
        </p:txBody>
      </p:sp>
      <p:pic>
        <p:nvPicPr>
          <p:cNvPr id="5" name="Picture 5" descr="GOS-Your-SU-Final-(colou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15888"/>
            <a:ext cx="1373187"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5"/>
          <p:cNvSpPr txBox="1">
            <a:spLocks noChangeArrowheads="1"/>
          </p:cNvSpPr>
          <p:nvPr/>
        </p:nvSpPr>
        <p:spPr bwMode="auto">
          <a:xfrm>
            <a:off x="362574" y="1509786"/>
            <a:ext cx="8748464" cy="584775"/>
          </a:xfrm>
          <a:prstGeom prst="rect">
            <a:avLst/>
          </a:prstGeom>
          <a:noFill/>
          <a:ln w="9525">
            <a:noFill/>
            <a:miter lim="800000"/>
            <a:headEnd/>
            <a:tailEnd/>
          </a:ln>
        </p:spPr>
        <p:txBody>
          <a:bodyPr wrap="square">
            <a:spAutoFit/>
          </a:bodyPr>
          <a:lstStyle/>
          <a:p>
            <a:pPr eaLnBrk="1" hangingPunct="1">
              <a:defRPr/>
            </a:pPr>
            <a:r>
              <a:rPr lang="en-GB" sz="3200" b="1" dirty="0">
                <a:solidFill>
                  <a:srgbClr val="009CC7"/>
                </a:solidFill>
              </a:rPr>
              <a:t>Student Voice Report 2019</a:t>
            </a:r>
            <a:endParaRPr lang="en-GB" sz="3200" b="1" i="1" dirty="0">
              <a:solidFill>
                <a:srgbClr val="009CC7"/>
              </a:solidFill>
            </a:endParaRPr>
          </a:p>
        </p:txBody>
      </p:sp>
      <p:sp>
        <p:nvSpPr>
          <p:cNvPr id="9" name="TextBox 8"/>
          <p:cNvSpPr txBox="1"/>
          <p:nvPr/>
        </p:nvSpPr>
        <p:spPr>
          <a:xfrm>
            <a:off x="431540" y="2276872"/>
            <a:ext cx="8280920" cy="3046988"/>
          </a:xfrm>
          <a:prstGeom prst="rect">
            <a:avLst/>
          </a:prstGeom>
          <a:noFill/>
        </p:spPr>
        <p:txBody>
          <a:bodyPr wrap="square" rtlCol="0">
            <a:spAutoFit/>
          </a:bodyPr>
          <a:lstStyle/>
          <a:p>
            <a:pPr marL="285750" indent="-285750">
              <a:buFont typeface="Arial" panose="020B0604020202020204" pitchFamily="34" charset="0"/>
              <a:buChar char="•"/>
            </a:pPr>
            <a:r>
              <a:rPr lang="en-GB" sz="2400" dirty="0"/>
              <a:t>Black student satisfaction, attainment and experience</a:t>
            </a:r>
          </a:p>
          <a:p>
            <a:pPr marL="285750" indent="-285750">
              <a:buFont typeface="Arial" panose="020B0604020202020204" pitchFamily="34" charset="0"/>
              <a:buChar char="•"/>
            </a:pPr>
            <a:r>
              <a:rPr lang="en-GB" sz="2400" dirty="0"/>
              <a:t>Assessment and feedback</a:t>
            </a:r>
          </a:p>
          <a:p>
            <a:pPr marL="285750" indent="-285750">
              <a:buFont typeface="Arial" panose="020B0604020202020204" pitchFamily="34" charset="0"/>
              <a:buChar char="•"/>
            </a:pPr>
            <a:r>
              <a:rPr lang="en-GB" sz="2400" dirty="0"/>
              <a:t>Academic integrity and examinations</a:t>
            </a:r>
          </a:p>
          <a:p>
            <a:pPr marL="285750" indent="-285750">
              <a:buFont typeface="Arial" panose="020B0604020202020204" pitchFamily="34" charset="0"/>
              <a:buChar char="•"/>
            </a:pPr>
            <a:r>
              <a:rPr lang="en-GB" sz="2400" dirty="0"/>
              <a:t>Supporting the student voice &amp; building a community of staff and students</a:t>
            </a:r>
          </a:p>
          <a:p>
            <a:pPr marL="285750" indent="-285750">
              <a:buFont typeface="Arial" panose="020B0604020202020204" pitchFamily="34" charset="0"/>
              <a:buChar char="•"/>
            </a:pPr>
            <a:r>
              <a:rPr lang="en-GB" sz="2400" dirty="0"/>
              <a:t>The Postgraduate Researcher experience</a:t>
            </a:r>
          </a:p>
          <a:p>
            <a:pPr marL="285750" indent="-285750">
              <a:buFont typeface="Arial" panose="020B0604020202020204" pitchFamily="34" charset="0"/>
              <a:buChar char="•"/>
            </a:pPr>
            <a:r>
              <a:rPr lang="en-GB" sz="2400" dirty="0"/>
              <a:t>Access and participation plan</a:t>
            </a:r>
          </a:p>
          <a:p>
            <a:pPr marL="285750" indent="-285750">
              <a:buFont typeface="Arial" panose="020B0604020202020204" pitchFamily="34" charset="0"/>
              <a:buChar char="•"/>
            </a:pPr>
            <a:r>
              <a:rPr lang="en-GB" sz="2400" dirty="0"/>
              <a:t>Support for students on study abroad and placement years</a:t>
            </a:r>
            <a:endParaRPr lang="en-GB" dirty="0"/>
          </a:p>
        </p:txBody>
      </p:sp>
    </p:spTree>
    <p:extLst>
      <p:ext uri="{BB962C8B-B14F-4D97-AF65-F5344CB8AC3E}">
        <p14:creationId xmlns:p14="http://schemas.microsoft.com/office/powerpoint/2010/main" val="30873005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810000"/>
            <a:ext cx="91440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reeform 3"/>
          <p:cNvSpPr>
            <a:spLocks/>
          </p:cNvSpPr>
          <p:nvPr/>
        </p:nvSpPr>
        <p:spPr bwMode="auto">
          <a:xfrm>
            <a:off x="4500563" y="188913"/>
            <a:ext cx="4643437" cy="576262"/>
          </a:xfrm>
          <a:custGeom>
            <a:avLst/>
            <a:gdLst>
              <a:gd name="T0" fmla="*/ 2147483647 w 2949"/>
              <a:gd name="T1" fmla="*/ 0 h 363"/>
              <a:gd name="T2" fmla="*/ 0 w 2949"/>
              <a:gd name="T3" fmla="*/ 2147483647 h 363"/>
              <a:gd name="T4" fmla="*/ 2147483647 w 2949"/>
              <a:gd name="T5" fmla="*/ 2147483647 h 363"/>
              <a:gd name="T6" fmla="*/ 2147483647 w 2949"/>
              <a:gd name="T7" fmla="*/ 0 h 363"/>
              <a:gd name="T8" fmla="*/ 2147483647 w 2949"/>
              <a:gd name="T9" fmla="*/ 0 h 363"/>
              <a:gd name="T10" fmla="*/ 0 60000 65536"/>
              <a:gd name="T11" fmla="*/ 0 60000 65536"/>
              <a:gd name="T12" fmla="*/ 0 60000 65536"/>
              <a:gd name="T13" fmla="*/ 0 60000 65536"/>
              <a:gd name="T14" fmla="*/ 0 60000 65536"/>
              <a:gd name="T15" fmla="*/ 0 w 2949"/>
              <a:gd name="T16" fmla="*/ 0 h 363"/>
              <a:gd name="T17" fmla="*/ 2949 w 2949"/>
              <a:gd name="T18" fmla="*/ 363 h 363"/>
            </a:gdLst>
            <a:ahLst/>
            <a:cxnLst>
              <a:cxn ang="T10">
                <a:pos x="T0" y="T1"/>
              </a:cxn>
              <a:cxn ang="T11">
                <a:pos x="T2" y="T3"/>
              </a:cxn>
              <a:cxn ang="T12">
                <a:pos x="T4" y="T5"/>
              </a:cxn>
              <a:cxn ang="T13">
                <a:pos x="T6" y="T7"/>
              </a:cxn>
              <a:cxn ang="T14">
                <a:pos x="T8" y="T9"/>
              </a:cxn>
            </a:cxnLst>
            <a:rect l="T15" t="T16" r="T17" b="T18"/>
            <a:pathLst>
              <a:path w="2949" h="363">
                <a:moveTo>
                  <a:pt x="136" y="0"/>
                </a:moveTo>
                <a:lnTo>
                  <a:pt x="0" y="363"/>
                </a:lnTo>
                <a:lnTo>
                  <a:pt x="2949" y="363"/>
                </a:lnTo>
                <a:lnTo>
                  <a:pt x="2949" y="0"/>
                </a:lnTo>
                <a:lnTo>
                  <a:pt x="136" y="0"/>
                </a:lnTo>
                <a:close/>
              </a:path>
            </a:pathLst>
          </a:custGeom>
          <a:solidFill>
            <a:schemeClr val="accent4">
              <a:lumMod val="40000"/>
              <a:lumOff val="60000"/>
            </a:schemeClr>
          </a:solidFill>
          <a:ln>
            <a:noFill/>
          </a:ln>
        </p:spPr>
        <p:txBody>
          <a:bodyPr/>
          <a:lstStyle/>
          <a:p>
            <a:pPr>
              <a:defRPr/>
            </a:pPr>
            <a:endParaRPr lang="en-US">
              <a:latin typeface="Century Gothic" charset="0"/>
              <a:ea typeface="ＭＳ Ｐゴシック" charset="0"/>
              <a:cs typeface="ＭＳ Ｐゴシック" charset="0"/>
            </a:endParaRPr>
          </a:p>
        </p:txBody>
      </p:sp>
      <p:sp>
        <p:nvSpPr>
          <p:cNvPr id="4" name="Text Box 9"/>
          <p:cNvSpPr txBox="1">
            <a:spLocks noChangeArrowheads="1"/>
          </p:cNvSpPr>
          <p:nvPr/>
        </p:nvSpPr>
        <p:spPr bwMode="auto">
          <a:xfrm>
            <a:off x="4824413" y="260350"/>
            <a:ext cx="4176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pPr eaLnBrk="1" hangingPunct="1">
              <a:spcBef>
                <a:spcPct val="50000"/>
              </a:spcBef>
            </a:pPr>
            <a:r>
              <a:rPr lang="en-GB" altLang="en-US" sz="2000" b="1" dirty="0"/>
              <a:t>Guild Central Training: CAL</a:t>
            </a:r>
            <a:endParaRPr lang="en-US" altLang="en-US" sz="2000" b="1" dirty="0"/>
          </a:p>
        </p:txBody>
      </p:sp>
      <p:pic>
        <p:nvPicPr>
          <p:cNvPr id="5" name="Picture 5" descr="GOS-Your-SU-Final-(colou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9388" y="115888"/>
            <a:ext cx="1373187"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a:spLocks noChangeArrowheads="1"/>
          </p:cNvSpPr>
          <p:nvPr/>
        </p:nvSpPr>
        <p:spPr bwMode="auto">
          <a:xfrm>
            <a:off x="395536" y="1484784"/>
            <a:ext cx="8748464" cy="584775"/>
          </a:xfrm>
          <a:prstGeom prst="rect">
            <a:avLst/>
          </a:prstGeom>
          <a:noFill/>
          <a:ln w="9525">
            <a:noFill/>
            <a:miter lim="800000"/>
            <a:headEnd/>
            <a:tailEnd/>
          </a:ln>
        </p:spPr>
        <p:txBody>
          <a:bodyPr wrap="square">
            <a:spAutoFit/>
          </a:bodyPr>
          <a:lstStyle/>
          <a:p>
            <a:pPr eaLnBrk="1" hangingPunct="1">
              <a:defRPr/>
            </a:pPr>
            <a:r>
              <a:rPr lang="en-GB" sz="3200" b="1" dirty="0">
                <a:solidFill>
                  <a:srgbClr val="009CC7"/>
                </a:solidFill>
              </a:rPr>
              <a:t>Objectives </a:t>
            </a:r>
            <a:endParaRPr lang="en-GB" sz="3200" b="1" i="1" dirty="0">
              <a:solidFill>
                <a:srgbClr val="009CC7"/>
              </a:solidFill>
            </a:endParaRPr>
          </a:p>
        </p:txBody>
      </p:sp>
      <p:sp>
        <p:nvSpPr>
          <p:cNvPr id="2" name="TextBox 1"/>
          <p:cNvSpPr txBox="1"/>
          <p:nvPr/>
        </p:nvSpPr>
        <p:spPr>
          <a:xfrm>
            <a:off x="647564" y="2204864"/>
            <a:ext cx="7848871" cy="1846659"/>
          </a:xfrm>
          <a:prstGeom prst="rect">
            <a:avLst/>
          </a:prstGeom>
          <a:noFill/>
        </p:spPr>
        <p:txBody>
          <a:bodyPr wrap="square" rtlCol="0">
            <a:spAutoFit/>
          </a:bodyPr>
          <a:lstStyle/>
          <a:p>
            <a:pPr marL="285750" indent="-285750">
              <a:buFont typeface="Arial" panose="020B0604020202020204" pitchFamily="34" charset="0"/>
              <a:buChar char="•"/>
            </a:pPr>
            <a:r>
              <a:rPr lang="en-GB" sz="2400" dirty="0"/>
              <a:t>To understand the responsibilities of being a representative and the responsibilities we have as a Guild</a:t>
            </a:r>
          </a:p>
          <a:p>
            <a:pPr marL="285750" indent="-285750">
              <a:buFont typeface="Arial" panose="020B0604020202020204" pitchFamily="34" charset="0"/>
              <a:buChar char="•"/>
            </a:pPr>
            <a:r>
              <a:rPr lang="en-GB" sz="2400" dirty="0"/>
              <a:t>To broaden knowledge on college-level issues (from data obtained </a:t>
            </a:r>
            <a:r>
              <a:rPr lang="en-GB" sz="2400" dirty="0" smtClean="0"/>
              <a:t>2018-19 or strategy work)</a:t>
            </a:r>
            <a:endParaRPr lang="en-GB" sz="2400" dirty="0"/>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37812857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10000"/>
            <a:ext cx="91440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reeform 3"/>
          <p:cNvSpPr>
            <a:spLocks/>
          </p:cNvSpPr>
          <p:nvPr/>
        </p:nvSpPr>
        <p:spPr bwMode="auto">
          <a:xfrm>
            <a:off x="4500563" y="188913"/>
            <a:ext cx="4643437" cy="576262"/>
          </a:xfrm>
          <a:custGeom>
            <a:avLst/>
            <a:gdLst>
              <a:gd name="T0" fmla="*/ 2147483647 w 2949"/>
              <a:gd name="T1" fmla="*/ 0 h 363"/>
              <a:gd name="T2" fmla="*/ 0 w 2949"/>
              <a:gd name="T3" fmla="*/ 2147483647 h 363"/>
              <a:gd name="T4" fmla="*/ 2147483647 w 2949"/>
              <a:gd name="T5" fmla="*/ 2147483647 h 363"/>
              <a:gd name="T6" fmla="*/ 2147483647 w 2949"/>
              <a:gd name="T7" fmla="*/ 0 h 363"/>
              <a:gd name="T8" fmla="*/ 2147483647 w 2949"/>
              <a:gd name="T9" fmla="*/ 0 h 363"/>
              <a:gd name="T10" fmla="*/ 0 60000 65536"/>
              <a:gd name="T11" fmla="*/ 0 60000 65536"/>
              <a:gd name="T12" fmla="*/ 0 60000 65536"/>
              <a:gd name="T13" fmla="*/ 0 60000 65536"/>
              <a:gd name="T14" fmla="*/ 0 60000 65536"/>
              <a:gd name="T15" fmla="*/ 0 w 2949"/>
              <a:gd name="T16" fmla="*/ 0 h 363"/>
              <a:gd name="T17" fmla="*/ 2949 w 2949"/>
              <a:gd name="T18" fmla="*/ 363 h 363"/>
            </a:gdLst>
            <a:ahLst/>
            <a:cxnLst>
              <a:cxn ang="T10">
                <a:pos x="T0" y="T1"/>
              </a:cxn>
              <a:cxn ang="T11">
                <a:pos x="T2" y="T3"/>
              </a:cxn>
              <a:cxn ang="T12">
                <a:pos x="T4" y="T5"/>
              </a:cxn>
              <a:cxn ang="T13">
                <a:pos x="T6" y="T7"/>
              </a:cxn>
              <a:cxn ang="T14">
                <a:pos x="T8" y="T9"/>
              </a:cxn>
            </a:cxnLst>
            <a:rect l="T15" t="T16" r="T17" b="T18"/>
            <a:pathLst>
              <a:path w="2949" h="363">
                <a:moveTo>
                  <a:pt x="136" y="0"/>
                </a:moveTo>
                <a:lnTo>
                  <a:pt x="0" y="363"/>
                </a:lnTo>
                <a:lnTo>
                  <a:pt x="2949" y="363"/>
                </a:lnTo>
                <a:lnTo>
                  <a:pt x="2949" y="0"/>
                </a:lnTo>
                <a:lnTo>
                  <a:pt x="136" y="0"/>
                </a:lnTo>
                <a:close/>
              </a:path>
            </a:pathLst>
          </a:custGeom>
          <a:solidFill>
            <a:schemeClr val="accent4">
              <a:lumMod val="40000"/>
              <a:lumOff val="60000"/>
            </a:schemeClr>
          </a:solidFill>
          <a:ln>
            <a:noFill/>
          </a:ln>
        </p:spPr>
        <p:txBody>
          <a:bodyPr/>
          <a:lstStyle/>
          <a:p>
            <a:pPr>
              <a:defRPr/>
            </a:pPr>
            <a:endParaRPr lang="en-US">
              <a:latin typeface="Century Gothic" charset="0"/>
              <a:ea typeface="ＭＳ Ｐゴシック" charset="0"/>
              <a:cs typeface="ＭＳ Ｐゴシック" charset="0"/>
            </a:endParaRPr>
          </a:p>
        </p:txBody>
      </p:sp>
      <p:sp>
        <p:nvSpPr>
          <p:cNvPr id="4" name="Text Box 9"/>
          <p:cNvSpPr txBox="1">
            <a:spLocks noChangeArrowheads="1"/>
          </p:cNvSpPr>
          <p:nvPr/>
        </p:nvSpPr>
        <p:spPr bwMode="auto">
          <a:xfrm>
            <a:off x="4824413" y="260350"/>
            <a:ext cx="4176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pPr eaLnBrk="1" hangingPunct="1">
              <a:spcBef>
                <a:spcPct val="50000"/>
              </a:spcBef>
            </a:pPr>
            <a:r>
              <a:rPr lang="en-GB" altLang="en-US" sz="2000" b="1" dirty="0"/>
              <a:t>Guild Central Training: CAL</a:t>
            </a:r>
            <a:endParaRPr lang="en-US" altLang="en-US" sz="2000" b="1" dirty="0"/>
          </a:p>
        </p:txBody>
      </p:sp>
      <p:pic>
        <p:nvPicPr>
          <p:cNvPr id="5" name="Picture 5" descr="GOS-Your-SU-Final-(colou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15888"/>
            <a:ext cx="1373187"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a:spLocks noChangeArrowheads="1"/>
          </p:cNvSpPr>
          <p:nvPr/>
        </p:nvSpPr>
        <p:spPr bwMode="auto">
          <a:xfrm>
            <a:off x="362574" y="1484784"/>
            <a:ext cx="8748464" cy="584775"/>
          </a:xfrm>
          <a:prstGeom prst="rect">
            <a:avLst/>
          </a:prstGeom>
          <a:noFill/>
          <a:ln w="9525">
            <a:noFill/>
            <a:miter lim="800000"/>
            <a:headEnd/>
            <a:tailEnd/>
          </a:ln>
        </p:spPr>
        <p:txBody>
          <a:bodyPr wrap="square">
            <a:spAutoFit/>
          </a:bodyPr>
          <a:lstStyle/>
          <a:p>
            <a:pPr eaLnBrk="1" hangingPunct="1">
              <a:defRPr/>
            </a:pPr>
            <a:r>
              <a:rPr lang="en-GB" sz="3200" b="1" dirty="0">
                <a:solidFill>
                  <a:srgbClr val="009CC7"/>
                </a:solidFill>
              </a:rPr>
              <a:t>Events coming up….</a:t>
            </a:r>
            <a:endParaRPr lang="en-GB" sz="3200" b="1" i="1" dirty="0">
              <a:solidFill>
                <a:srgbClr val="009CC7"/>
              </a:solidFill>
            </a:endParaRPr>
          </a:p>
        </p:txBody>
      </p:sp>
      <p:sp>
        <p:nvSpPr>
          <p:cNvPr id="7" name="Rectangle 6"/>
          <p:cNvSpPr/>
          <p:nvPr/>
        </p:nvSpPr>
        <p:spPr>
          <a:xfrm>
            <a:off x="348646" y="2276872"/>
            <a:ext cx="8640960" cy="3477875"/>
          </a:xfrm>
          <a:prstGeom prst="rect">
            <a:avLst/>
          </a:prstGeom>
        </p:spPr>
        <p:txBody>
          <a:bodyPr wrap="square">
            <a:spAutoFit/>
          </a:bodyPr>
          <a:lstStyle/>
          <a:p>
            <a:r>
              <a:rPr lang="en-GB" sz="2000" b="1" dirty="0"/>
              <a:t>“Not On” Masterclass</a:t>
            </a:r>
          </a:p>
          <a:p>
            <a:r>
              <a:rPr lang="en-GB" dirty="0" smtClean="0"/>
              <a:t>Monday 18</a:t>
            </a:r>
            <a:r>
              <a:rPr lang="en-GB" baseline="30000" dirty="0" smtClean="0"/>
              <a:t>th</a:t>
            </a:r>
            <a:r>
              <a:rPr lang="en-GB" dirty="0" smtClean="0"/>
              <a:t> November 2019 13:00-14:00</a:t>
            </a:r>
            <a:r>
              <a:rPr lang="en-GB" dirty="0"/>
              <a:t>          </a:t>
            </a:r>
            <a:r>
              <a:rPr lang="en-GB" dirty="0" smtClean="0"/>
              <a:t>    </a:t>
            </a:r>
            <a:r>
              <a:rPr lang="en-GB" b="1" dirty="0" smtClean="0"/>
              <a:t>Amos Room, The Guild</a:t>
            </a:r>
            <a:endParaRPr lang="en-GB" b="1" dirty="0"/>
          </a:p>
          <a:p>
            <a:r>
              <a:rPr lang="en-GB" dirty="0"/>
              <a:t> </a:t>
            </a:r>
            <a:endParaRPr lang="en-GB" sz="1600" dirty="0"/>
          </a:p>
          <a:p>
            <a:r>
              <a:rPr lang="en-GB" sz="2000" b="1" dirty="0"/>
              <a:t>Equality and Diversity Masterclass </a:t>
            </a:r>
          </a:p>
          <a:p>
            <a:r>
              <a:rPr lang="en-GB" dirty="0"/>
              <a:t>Tuesday 10</a:t>
            </a:r>
            <a:r>
              <a:rPr lang="en-GB" baseline="30000" dirty="0"/>
              <a:t>th</a:t>
            </a:r>
            <a:r>
              <a:rPr lang="en-GB" dirty="0"/>
              <a:t> December 2019 13:00-14:00              </a:t>
            </a:r>
            <a:r>
              <a:rPr lang="en-GB" b="1" dirty="0"/>
              <a:t>Mandela Room, The Guild</a:t>
            </a:r>
          </a:p>
          <a:p>
            <a:endParaRPr lang="en-GB" b="1" dirty="0"/>
          </a:p>
          <a:p>
            <a:r>
              <a:rPr lang="en-GB" b="1" dirty="0"/>
              <a:t>SPEAK WEEK</a:t>
            </a:r>
          </a:p>
          <a:p>
            <a:pPr marL="285750" indent="-285750">
              <a:buFont typeface="Arial" panose="020B0604020202020204" pitchFamily="34" charset="0"/>
              <a:buChar char="•"/>
            </a:pPr>
            <a:r>
              <a:rPr lang="en-GB" dirty="0"/>
              <a:t>Monday 2</a:t>
            </a:r>
            <a:r>
              <a:rPr lang="en-GB" baseline="30000" dirty="0"/>
              <a:t>nd</a:t>
            </a:r>
            <a:r>
              <a:rPr lang="en-GB" dirty="0"/>
              <a:t> to Friday 6</a:t>
            </a:r>
            <a:r>
              <a:rPr lang="en-GB" baseline="30000" dirty="0"/>
              <a:t>th</a:t>
            </a:r>
            <a:r>
              <a:rPr lang="en-GB" dirty="0"/>
              <a:t> December 2019</a:t>
            </a:r>
          </a:p>
          <a:p>
            <a:pPr marL="285750" indent="-285750">
              <a:buFont typeface="Arial" panose="020B0604020202020204" pitchFamily="34" charset="0"/>
              <a:buChar char="•"/>
            </a:pPr>
            <a:r>
              <a:rPr lang="en-GB" dirty="0"/>
              <a:t>We will be asking all students/researchers to “spill the tea” on their student experience </a:t>
            </a:r>
          </a:p>
          <a:p>
            <a:pPr marL="285750" indent="-285750">
              <a:buFont typeface="Arial" panose="020B0604020202020204" pitchFamily="34" charset="0"/>
              <a:buChar char="•"/>
            </a:pPr>
            <a:r>
              <a:rPr lang="en-GB" dirty="0"/>
              <a:t>You can get involved as a Rep!</a:t>
            </a:r>
          </a:p>
          <a:p>
            <a:pPr marL="285750" indent="-285750">
              <a:buFont typeface="Arial" panose="020B0604020202020204" pitchFamily="34" charset="0"/>
              <a:buChar char="•"/>
            </a:pPr>
            <a:r>
              <a:rPr lang="en-GB" dirty="0"/>
              <a:t>Email </a:t>
            </a:r>
            <a:r>
              <a:rPr lang="en-GB" dirty="0">
                <a:hlinkClick r:id="rId4"/>
              </a:rPr>
              <a:t>studentreps@guild.bham.ac.uk</a:t>
            </a:r>
            <a:r>
              <a:rPr lang="en-GB" dirty="0"/>
              <a:t> </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973197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10000"/>
            <a:ext cx="91440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reeform 3"/>
          <p:cNvSpPr>
            <a:spLocks/>
          </p:cNvSpPr>
          <p:nvPr/>
        </p:nvSpPr>
        <p:spPr bwMode="auto">
          <a:xfrm>
            <a:off x="4500563" y="188913"/>
            <a:ext cx="4643437" cy="576262"/>
          </a:xfrm>
          <a:custGeom>
            <a:avLst/>
            <a:gdLst>
              <a:gd name="T0" fmla="*/ 2147483647 w 2949"/>
              <a:gd name="T1" fmla="*/ 0 h 363"/>
              <a:gd name="T2" fmla="*/ 0 w 2949"/>
              <a:gd name="T3" fmla="*/ 2147483647 h 363"/>
              <a:gd name="T4" fmla="*/ 2147483647 w 2949"/>
              <a:gd name="T5" fmla="*/ 2147483647 h 363"/>
              <a:gd name="T6" fmla="*/ 2147483647 w 2949"/>
              <a:gd name="T7" fmla="*/ 0 h 363"/>
              <a:gd name="T8" fmla="*/ 2147483647 w 2949"/>
              <a:gd name="T9" fmla="*/ 0 h 363"/>
              <a:gd name="T10" fmla="*/ 0 60000 65536"/>
              <a:gd name="T11" fmla="*/ 0 60000 65536"/>
              <a:gd name="T12" fmla="*/ 0 60000 65536"/>
              <a:gd name="T13" fmla="*/ 0 60000 65536"/>
              <a:gd name="T14" fmla="*/ 0 60000 65536"/>
              <a:gd name="T15" fmla="*/ 0 w 2949"/>
              <a:gd name="T16" fmla="*/ 0 h 363"/>
              <a:gd name="T17" fmla="*/ 2949 w 2949"/>
              <a:gd name="T18" fmla="*/ 363 h 363"/>
            </a:gdLst>
            <a:ahLst/>
            <a:cxnLst>
              <a:cxn ang="T10">
                <a:pos x="T0" y="T1"/>
              </a:cxn>
              <a:cxn ang="T11">
                <a:pos x="T2" y="T3"/>
              </a:cxn>
              <a:cxn ang="T12">
                <a:pos x="T4" y="T5"/>
              </a:cxn>
              <a:cxn ang="T13">
                <a:pos x="T6" y="T7"/>
              </a:cxn>
              <a:cxn ang="T14">
                <a:pos x="T8" y="T9"/>
              </a:cxn>
            </a:cxnLst>
            <a:rect l="T15" t="T16" r="T17" b="T18"/>
            <a:pathLst>
              <a:path w="2949" h="363">
                <a:moveTo>
                  <a:pt x="136" y="0"/>
                </a:moveTo>
                <a:lnTo>
                  <a:pt x="0" y="363"/>
                </a:lnTo>
                <a:lnTo>
                  <a:pt x="2949" y="363"/>
                </a:lnTo>
                <a:lnTo>
                  <a:pt x="2949" y="0"/>
                </a:lnTo>
                <a:lnTo>
                  <a:pt x="136" y="0"/>
                </a:lnTo>
                <a:close/>
              </a:path>
            </a:pathLst>
          </a:custGeom>
          <a:solidFill>
            <a:schemeClr val="accent4">
              <a:lumMod val="40000"/>
              <a:lumOff val="60000"/>
            </a:schemeClr>
          </a:solidFill>
          <a:ln>
            <a:noFill/>
          </a:ln>
        </p:spPr>
        <p:txBody>
          <a:bodyPr/>
          <a:lstStyle/>
          <a:p>
            <a:pPr>
              <a:defRPr/>
            </a:pPr>
            <a:endParaRPr lang="en-US">
              <a:latin typeface="Century Gothic" charset="0"/>
              <a:ea typeface="ＭＳ Ｐゴシック" charset="0"/>
              <a:cs typeface="ＭＳ Ｐゴシック" charset="0"/>
            </a:endParaRPr>
          </a:p>
        </p:txBody>
      </p:sp>
      <p:sp>
        <p:nvSpPr>
          <p:cNvPr id="4" name="Text Box 9"/>
          <p:cNvSpPr txBox="1">
            <a:spLocks noChangeArrowheads="1"/>
          </p:cNvSpPr>
          <p:nvPr/>
        </p:nvSpPr>
        <p:spPr bwMode="auto">
          <a:xfrm>
            <a:off x="4824413" y="260350"/>
            <a:ext cx="4176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pPr eaLnBrk="1" hangingPunct="1">
              <a:spcBef>
                <a:spcPct val="50000"/>
              </a:spcBef>
            </a:pPr>
            <a:r>
              <a:rPr lang="en-GB" altLang="en-US" sz="2000" b="1" dirty="0"/>
              <a:t>Guild Central Training: CAL</a:t>
            </a:r>
            <a:endParaRPr lang="en-US" altLang="en-US" sz="2000" b="1" dirty="0"/>
          </a:p>
        </p:txBody>
      </p:sp>
      <p:pic>
        <p:nvPicPr>
          <p:cNvPr id="5" name="Picture 5" descr="GOS-Your-SU-Final-(colou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15888"/>
            <a:ext cx="1373187"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a:spLocks noChangeArrowheads="1"/>
          </p:cNvSpPr>
          <p:nvPr/>
        </p:nvSpPr>
        <p:spPr bwMode="auto">
          <a:xfrm>
            <a:off x="362574" y="1484784"/>
            <a:ext cx="8748464" cy="584775"/>
          </a:xfrm>
          <a:prstGeom prst="rect">
            <a:avLst/>
          </a:prstGeom>
          <a:noFill/>
          <a:ln w="9525">
            <a:noFill/>
            <a:miter lim="800000"/>
            <a:headEnd/>
            <a:tailEnd/>
          </a:ln>
        </p:spPr>
        <p:txBody>
          <a:bodyPr wrap="square">
            <a:spAutoFit/>
          </a:bodyPr>
          <a:lstStyle/>
          <a:p>
            <a:pPr eaLnBrk="1" hangingPunct="1">
              <a:defRPr/>
            </a:pPr>
            <a:r>
              <a:rPr lang="en-GB" sz="3200" b="1" dirty="0">
                <a:solidFill>
                  <a:srgbClr val="009CC7"/>
                </a:solidFill>
              </a:rPr>
              <a:t>Next Steps…</a:t>
            </a:r>
            <a:endParaRPr lang="en-GB" sz="3200" b="1" i="1" dirty="0">
              <a:solidFill>
                <a:srgbClr val="009CC7"/>
              </a:solidFill>
            </a:endParaRPr>
          </a:p>
        </p:txBody>
      </p:sp>
      <p:pic>
        <p:nvPicPr>
          <p:cNvPr id="8" name="Picture 2" descr="http://www.hercampus.com/sites/default/files/2012/04/01/sayhi_0.png"/>
          <p:cNvPicPr>
            <a:picLocks noChangeAspect="1" noChangeArrowheads="1"/>
          </p:cNvPicPr>
          <p:nvPr/>
        </p:nvPicPr>
        <p:blipFill>
          <a:blip r:embed="rId4" cstate="print"/>
          <a:srcRect/>
          <a:stretch>
            <a:fillRect/>
          </a:stretch>
        </p:blipFill>
        <p:spPr bwMode="auto">
          <a:xfrm>
            <a:off x="865981" y="2580175"/>
            <a:ext cx="1296144" cy="871643"/>
          </a:xfrm>
          <a:prstGeom prst="rect">
            <a:avLst/>
          </a:prstGeom>
          <a:noFill/>
        </p:spPr>
      </p:pic>
      <p:sp>
        <p:nvSpPr>
          <p:cNvPr id="9" name="TextBox 8"/>
          <p:cNvSpPr txBox="1"/>
          <p:nvPr/>
        </p:nvSpPr>
        <p:spPr>
          <a:xfrm>
            <a:off x="2460995" y="2448957"/>
            <a:ext cx="5472608" cy="3416320"/>
          </a:xfrm>
          <a:prstGeom prst="rect">
            <a:avLst/>
          </a:prstGeom>
          <a:noFill/>
        </p:spPr>
        <p:txBody>
          <a:bodyPr wrap="square" rtlCol="0">
            <a:spAutoFit/>
          </a:bodyPr>
          <a:lstStyle/>
          <a:p>
            <a:pPr marL="285750" indent="-285750">
              <a:buFont typeface="Arial" panose="020B0604020202020204" pitchFamily="34" charset="0"/>
              <a:buChar char="•"/>
            </a:pPr>
            <a:r>
              <a:rPr lang="en-GB" b="1" dirty="0">
                <a:solidFill>
                  <a:srgbClr val="2B265C"/>
                </a:solidFill>
              </a:rPr>
              <a:t>Communicate on a regular basis with students - try to make sure you are vocal in lectures</a:t>
            </a:r>
          </a:p>
          <a:p>
            <a:pPr marL="285750" indent="-285750">
              <a:buFont typeface="Arial" panose="020B0604020202020204" pitchFamily="34" charset="0"/>
              <a:buChar char="•"/>
            </a:pPr>
            <a:r>
              <a:rPr lang="en-GB" b="1" dirty="0">
                <a:solidFill>
                  <a:srgbClr val="2B265C"/>
                </a:solidFill>
              </a:rPr>
              <a:t>Join our Facebook Group !</a:t>
            </a:r>
          </a:p>
          <a:p>
            <a:pPr marL="285750" indent="-285750">
              <a:buFont typeface="Arial" panose="020B0604020202020204" pitchFamily="34" charset="0"/>
              <a:buChar char="•"/>
            </a:pPr>
            <a:endParaRPr lang="en-GB" b="1" dirty="0">
              <a:solidFill>
                <a:srgbClr val="2B265C"/>
              </a:solidFill>
            </a:endParaRPr>
          </a:p>
          <a:p>
            <a:pPr marL="285750" indent="-285750">
              <a:buFont typeface="Arial" panose="020B0604020202020204" pitchFamily="34" charset="0"/>
              <a:buChar char="•"/>
            </a:pPr>
            <a:r>
              <a:rPr lang="en-GB" b="1" dirty="0">
                <a:solidFill>
                  <a:srgbClr val="2B265C"/>
                </a:solidFill>
              </a:rPr>
              <a:t>Attend Staff Student Forums and read the papers</a:t>
            </a:r>
          </a:p>
          <a:p>
            <a:pPr marL="285750" indent="-285750">
              <a:buFont typeface="Arial" panose="020B0604020202020204" pitchFamily="34" charset="0"/>
              <a:buChar char="•"/>
            </a:pPr>
            <a:r>
              <a:rPr lang="en-GB" b="1" dirty="0">
                <a:solidFill>
                  <a:srgbClr val="2B265C"/>
                </a:solidFill>
              </a:rPr>
              <a:t>Close the feedback loop</a:t>
            </a:r>
          </a:p>
          <a:p>
            <a:pPr marL="285750" indent="-285750">
              <a:buFont typeface="Arial" panose="020B0604020202020204" pitchFamily="34" charset="0"/>
              <a:buChar char="•"/>
            </a:pPr>
            <a:endParaRPr lang="en-GB" b="1" dirty="0">
              <a:solidFill>
                <a:srgbClr val="2B265C"/>
              </a:solidFill>
            </a:endParaRPr>
          </a:p>
          <a:p>
            <a:pPr marL="285750" indent="-285750">
              <a:buFont typeface="Arial" panose="020B0604020202020204" pitchFamily="34" charset="0"/>
              <a:buChar char="•"/>
            </a:pPr>
            <a:endParaRPr lang="en-GB" b="1" dirty="0">
              <a:solidFill>
                <a:srgbClr val="2B265C"/>
              </a:solidFill>
            </a:endParaRPr>
          </a:p>
          <a:p>
            <a:pPr marL="285750" indent="-285750">
              <a:buFont typeface="Arial" panose="020B0604020202020204" pitchFamily="34" charset="0"/>
              <a:buChar char="•"/>
            </a:pPr>
            <a:r>
              <a:rPr lang="en-GB" b="1" dirty="0">
                <a:solidFill>
                  <a:srgbClr val="2B265C"/>
                </a:solidFill>
              </a:rPr>
              <a:t>Don’t forget you can always talk to us </a:t>
            </a:r>
          </a:p>
          <a:p>
            <a:r>
              <a:rPr lang="en-GB" b="1" dirty="0">
                <a:solidFill>
                  <a:srgbClr val="2B265C"/>
                </a:solidFill>
              </a:rPr>
              <a:t>      at the Guild for support and advice </a:t>
            </a:r>
          </a:p>
          <a:p>
            <a:pPr marL="285750" indent="-285750">
              <a:buFont typeface="Arial" panose="020B0604020202020204" pitchFamily="34" charset="0"/>
              <a:buChar char="•"/>
            </a:pPr>
            <a:endParaRPr lang="en-GB" b="1" dirty="0">
              <a:solidFill>
                <a:srgbClr val="2B265C"/>
              </a:solidFill>
            </a:endParaRPr>
          </a:p>
          <a:p>
            <a:pPr marL="285750" indent="-285750">
              <a:buFont typeface="Arial" panose="020B0604020202020204" pitchFamily="34" charset="0"/>
              <a:buChar char="•"/>
            </a:pPr>
            <a:endParaRPr lang="en-GB" b="1" dirty="0">
              <a:solidFill>
                <a:srgbClr val="2B265C"/>
              </a:solidFill>
            </a:endParaRPr>
          </a:p>
        </p:txBody>
      </p:sp>
      <p:pic>
        <p:nvPicPr>
          <p:cNvPr id="10" name="Picture 2" descr="Image result for conference png"/>
          <p:cNvPicPr>
            <a:picLocks noChangeAspect="1" noChangeArrowheads="1"/>
          </p:cNvPicPr>
          <p:nvPr/>
        </p:nvPicPr>
        <p:blipFill>
          <a:blip r:embed="rId5"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51833" y="3573016"/>
            <a:ext cx="1001484" cy="100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2" descr="http://ripplespillers.com/wp-content/uploads/2011/11/Dont-be-a-stranger.jpg"/>
          <p:cNvPicPr>
            <a:picLocks noChangeAspect="1" noChangeArrowheads="1"/>
          </p:cNvPicPr>
          <p:nvPr/>
        </p:nvPicPr>
        <p:blipFill>
          <a:blip r:embed="rId6" cstate="print"/>
          <a:srcRect/>
          <a:stretch>
            <a:fillRect/>
          </a:stretch>
        </p:blipFill>
        <p:spPr bwMode="auto">
          <a:xfrm>
            <a:off x="437462" y="4870658"/>
            <a:ext cx="1944216" cy="463342"/>
          </a:xfrm>
          <a:prstGeom prst="rect">
            <a:avLst/>
          </a:prstGeom>
          <a:noFill/>
        </p:spPr>
      </p:pic>
    </p:spTree>
    <p:extLst>
      <p:ext uri="{BB962C8B-B14F-4D97-AF65-F5344CB8AC3E}">
        <p14:creationId xmlns:p14="http://schemas.microsoft.com/office/powerpoint/2010/main" val="607734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810000"/>
            <a:ext cx="9138558"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reeform 3"/>
          <p:cNvSpPr>
            <a:spLocks/>
          </p:cNvSpPr>
          <p:nvPr/>
        </p:nvSpPr>
        <p:spPr bwMode="auto">
          <a:xfrm>
            <a:off x="4500563" y="188913"/>
            <a:ext cx="4643437" cy="576262"/>
          </a:xfrm>
          <a:custGeom>
            <a:avLst/>
            <a:gdLst>
              <a:gd name="T0" fmla="*/ 2147483647 w 2949"/>
              <a:gd name="T1" fmla="*/ 0 h 363"/>
              <a:gd name="T2" fmla="*/ 0 w 2949"/>
              <a:gd name="T3" fmla="*/ 2147483647 h 363"/>
              <a:gd name="T4" fmla="*/ 2147483647 w 2949"/>
              <a:gd name="T5" fmla="*/ 2147483647 h 363"/>
              <a:gd name="T6" fmla="*/ 2147483647 w 2949"/>
              <a:gd name="T7" fmla="*/ 0 h 363"/>
              <a:gd name="T8" fmla="*/ 2147483647 w 2949"/>
              <a:gd name="T9" fmla="*/ 0 h 363"/>
              <a:gd name="T10" fmla="*/ 0 60000 65536"/>
              <a:gd name="T11" fmla="*/ 0 60000 65536"/>
              <a:gd name="T12" fmla="*/ 0 60000 65536"/>
              <a:gd name="T13" fmla="*/ 0 60000 65536"/>
              <a:gd name="T14" fmla="*/ 0 60000 65536"/>
              <a:gd name="T15" fmla="*/ 0 w 2949"/>
              <a:gd name="T16" fmla="*/ 0 h 363"/>
              <a:gd name="T17" fmla="*/ 2949 w 2949"/>
              <a:gd name="T18" fmla="*/ 363 h 363"/>
            </a:gdLst>
            <a:ahLst/>
            <a:cxnLst>
              <a:cxn ang="T10">
                <a:pos x="T0" y="T1"/>
              </a:cxn>
              <a:cxn ang="T11">
                <a:pos x="T2" y="T3"/>
              </a:cxn>
              <a:cxn ang="T12">
                <a:pos x="T4" y="T5"/>
              </a:cxn>
              <a:cxn ang="T13">
                <a:pos x="T6" y="T7"/>
              </a:cxn>
              <a:cxn ang="T14">
                <a:pos x="T8" y="T9"/>
              </a:cxn>
            </a:cxnLst>
            <a:rect l="T15" t="T16" r="T17" b="T18"/>
            <a:pathLst>
              <a:path w="2949" h="363">
                <a:moveTo>
                  <a:pt x="136" y="0"/>
                </a:moveTo>
                <a:lnTo>
                  <a:pt x="0" y="363"/>
                </a:lnTo>
                <a:lnTo>
                  <a:pt x="2949" y="363"/>
                </a:lnTo>
                <a:lnTo>
                  <a:pt x="2949" y="0"/>
                </a:lnTo>
                <a:lnTo>
                  <a:pt x="136" y="0"/>
                </a:lnTo>
                <a:close/>
              </a:path>
            </a:pathLst>
          </a:custGeom>
          <a:solidFill>
            <a:schemeClr val="accent4">
              <a:lumMod val="40000"/>
              <a:lumOff val="60000"/>
            </a:schemeClr>
          </a:solidFill>
          <a:ln>
            <a:noFill/>
          </a:ln>
        </p:spPr>
        <p:txBody>
          <a:bodyPr/>
          <a:lstStyle/>
          <a:p>
            <a:pPr>
              <a:defRPr/>
            </a:pPr>
            <a:endParaRPr lang="en-US">
              <a:latin typeface="Century Gothic" charset="0"/>
              <a:ea typeface="ＭＳ Ｐゴシック" charset="0"/>
              <a:cs typeface="ＭＳ Ｐゴシック" charset="0"/>
            </a:endParaRPr>
          </a:p>
        </p:txBody>
      </p:sp>
      <p:sp>
        <p:nvSpPr>
          <p:cNvPr id="4" name="Text Box 9"/>
          <p:cNvSpPr txBox="1">
            <a:spLocks noChangeArrowheads="1"/>
          </p:cNvSpPr>
          <p:nvPr/>
        </p:nvSpPr>
        <p:spPr bwMode="auto">
          <a:xfrm>
            <a:off x="4824413" y="260350"/>
            <a:ext cx="4176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pPr eaLnBrk="1" hangingPunct="1">
              <a:spcBef>
                <a:spcPct val="50000"/>
              </a:spcBef>
            </a:pPr>
            <a:r>
              <a:rPr lang="en-GB" altLang="en-US" sz="2000" b="1" dirty="0"/>
              <a:t>Guild Central Training: CAL</a:t>
            </a:r>
            <a:endParaRPr lang="en-US" altLang="en-US" sz="2000" b="1" dirty="0"/>
          </a:p>
        </p:txBody>
      </p:sp>
      <p:pic>
        <p:nvPicPr>
          <p:cNvPr id="5" name="Picture 5" descr="GOS-Your-SU-Final-(colou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9388" y="115888"/>
            <a:ext cx="1373187"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descr="Image result for thank you png"/>
          <p:cNvPicPr>
            <a:picLocks noChangeAspect="1" noChangeArrowheads="1"/>
          </p:cNvPicPr>
          <p:nvPr/>
        </p:nvPicPr>
        <p:blipFill>
          <a:blip r:embed="rId5">
            <a:duotone>
              <a:prstClr val="black"/>
              <a:srgbClr val="0CA5B5">
                <a:tint val="45000"/>
                <a:satMod val="400000"/>
              </a:srgbClr>
            </a:duotone>
            <a:extLst>
              <a:ext uri="{28A0092B-C50C-407E-A947-70E740481C1C}">
                <a14:useLocalDpi xmlns:a14="http://schemas.microsoft.com/office/drawing/2010/main" val="0"/>
              </a:ext>
            </a:extLst>
          </a:blip>
          <a:srcRect/>
          <a:stretch>
            <a:fillRect/>
          </a:stretch>
        </p:blipFill>
        <p:spPr bwMode="auto">
          <a:xfrm>
            <a:off x="-298283" y="628650"/>
            <a:ext cx="9436841" cy="511677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0" descr="Image result for any questions png"/>
          <p:cNvPicPr>
            <a:picLocks noChangeAspect="1" noChangeArrowheads="1"/>
          </p:cNvPicPr>
          <p:nvPr/>
        </p:nvPicPr>
        <p:blipFill rotWithShape="1">
          <a:blip r:embed="rId6">
            <a:duotone>
              <a:prstClr val="black"/>
              <a:schemeClr val="accent1">
                <a:tint val="45000"/>
                <a:satMod val="400000"/>
              </a:schemeClr>
            </a:duotone>
            <a:extLst>
              <a:ext uri="{28A0092B-C50C-407E-A947-70E740481C1C}">
                <a14:useLocalDpi xmlns:a14="http://schemas.microsoft.com/office/drawing/2010/main" val="0"/>
              </a:ext>
            </a:extLst>
          </a:blip>
          <a:srcRect l="3231" t="19885" r="27784" b="23921"/>
          <a:stretch/>
        </p:blipFill>
        <p:spPr bwMode="auto">
          <a:xfrm>
            <a:off x="5504220" y="3171463"/>
            <a:ext cx="3516252" cy="1670598"/>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0" y="5628727"/>
            <a:ext cx="5207998" cy="1200329"/>
          </a:xfrm>
          <a:prstGeom prst="rect">
            <a:avLst/>
          </a:prstGeom>
        </p:spPr>
        <p:txBody>
          <a:bodyPr wrap="square">
            <a:spAutoFit/>
          </a:bodyPr>
          <a:lstStyle/>
          <a:p>
            <a:pPr marL="285750" indent="-285750">
              <a:buFont typeface="Arial" panose="020B0604020202020204" pitchFamily="34" charset="0"/>
              <a:buChar char="•"/>
            </a:pPr>
            <a:r>
              <a:rPr lang="en-GB" b="1" dirty="0">
                <a:solidFill>
                  <a:srgbClr val="2B265C"/>
                </a:solidFill>
              </a:rPr>
              <a:t>Your Staff Liaison Contact</a:t>
            </a:r>
          </a:p>
          <a:p>
            <a:pPr marL="285750" indent="-285750">
              <a:buFont typeface="Arial" panose="020B0604020202020204" pitchFamily="34" charset="0"/>
              <a:buChar char="•"/>
            </a:pPr>
            <a:r>
              <a:rPr lang="en-GB" b="1" dirty="0">
                <a:solidFill>
                  <a:srgbClr val="2B265C"/>
                </a:solidFill>
              </a:rPr>
              <a:t>Your Student Experience Officer</a:t>
            </a:r>
          </a:p>
          <a:p>
            <a:pPr marL="285750" indent="-285750">
              <a:buFont typeface="Arial" panose="020B0604020202020204" pitchFamily="34" charset="0"/>
              <a:buChar char="•"/>
            </a:pPr>
            <a:r>
              <a:rPr lang="en-GB" b="1" dirty="0">
                <a:solidFill>
                  <a:srgbClr val="2B265C"/>
                </a:solidFill>
              </a:rPr>
              <a:t>Education Officer: </a:t>
            </a:r>
            <a:r>
              <a:rPr lang="en-GB" dirty="0">
                <a:solidFill>
                  <a:srgbClr val="2B265C"/>
                </a:solidFill>
                <a:hlinkClick r:id="rId7"/>
              </a:rPr>
              <a:t>education@guild.bham.ac.uk</a:t>
            </a:r>
            <a:r>
              <a:rPr lang="en-GB" dirty="0">
                <a:solidFill>
                  <a:srgbClr val="2B265C"/>
                </a:solidFill>
              </a:rPr>
              <a:t> </a:t>
            </a:r>
          </a:p>
          <a:p>
            <a:pPr marL="285750" indent="-285750">
              <a:buFont typeface="Arial" panose="020B0604020202020204" pitchFamily="34" charset="0"/>
              <a:buChar char="•"/>
            </a:pPr>
            <a:r>
              <a:rPr lang="en-GB" b="1" dirty="0">
                <a:solidFill>
                  <a:srgbClr val="2B265C"/>
                </a:solidFill>
              </a:rPr>
              <a:t>Rep Coordinators: </a:t>
            </a:r>
            <a:r>
              <a:rPr lang="en-GB" dirty="0">
                <a:solidFill>
                  <a:srgbClr val="2B265C"/>
                </a:solidFill>
                <a:hlinkClick r:id="rId8"/>
              </a:rPr>
              <a:t>studentreps@guild.bham.ac.uk</a:t>
            </a:r>
            <a:r>
              <a:rPr lang="en-GB" b="1" dirty="0">
                <a:solidFill>
                  <a:srgbClr val="2B265C"/>
                </a:solidFill>
              </a:rPr>
              <a:t> </a:t>
            </a:r>
            <a:endParaRPr lang="en-GB" dirty="0">
              <a:solidFill>
                <a:srgbClr val="2B265C"/>
              </a:solidFill>
            </a:endParaRPr>
          </a:p>
        </p:txBody>
      </p:sp>
      <p:sp>
        <p:nvSpPr>
          <p:cNvPr id="11" name="Rectangle 10"/>
          <p:cNvSpPr/>
          <p:nvPr/>
        </p:nvSpPr>
        <p:spPr>
          <a:xfrm>
            <a:off x="87645" y="5259395"/>
            <a:ext cx="1613262" cy="369332"/>
          </a:xfrm>
          <a:prstGeom prst="rect">
            <a:avLst/>
          </a:prstGeom>
        </p:spPr>
        <p:txBody>
          <a:bodyPr wrap="none">
            <a:spAutoFit/>
          </a:bodyPr>
          <a:lstStyle/>
          <a:p>
            <a:r>
              <a:rPr lang="en-GB" b="1" u="sng" dirty="0">
                <a:solidFill>
                  <a:srgbClr val="2B265C"/>
                </a:solidFill>
              </a:rPr>
              <a:t>Key contacts:</a:t>
            </a:r>
          </a:p>
        </p:txBody>
      </p:sp>
    </p:spTree>
    <p:extLst>
      <p:ext uri="{BB962C8B-B14F-4D97-AF65-F5344CB8AC3E}">
        <p14:creationId xmlns:p14="http://schemas.microsoft.com/office/powerpoint/2010/main" val="3941991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10000"/>
            <a:ext cx="91440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reeform 3"/>
          <p:cNvSpPr>
            <a:spLocks/>
          </p:cNvSpPr>
          <p:nvPr/>
        </p:nvSpPr>
        <p:spPr bwMode="auto">
          <a:xfrm>
            <a:off x="4500563" y="188913"/>
            <a:ext cx="4643437" cy="576262"/>
          </a:xfrm>
          <a:custGeom>
            <a:avLst/>
            <a:gdLst>
              <a:gd name="T0" fmla="*/ 2147483647 w 2949"/>
              <a:gd name="T1" fmla="*/ 0 h 363"/>
              <a:gd name="T2" fmla="*/ 0 w 2949"/>
              <a:gd name="T3" fmla="*/ 2147483647 h 363"/>
              <a:gd name="T4" fmla="*/ 2147483647 w 2949"/>
              <a:gd name="T5" fmla="*/ 2147483647 h 363"/>
              <a:gd name="T6" fmla="*/ 2147483647 w 2949"/>
              <a:gd name="T7" fmla="*/ 0 h 363"/>
              <a:gd name="T8" fmla="*/ 2147483647 w 2949"/>
              <a:gd name="T9" fmla="*/ 0 h 363"/>
              <a:gd name="T10" fmla="*/ 0 60000 65536"/>
              <a:gd name="T11" fmla="*/ 0 60000 65536"/>
              <a:gd name="T12" fmla="*/ 0 60000 65536"/>
              <a:gd name="T13" fmla="*/ 0 60000 65536"/>
              <a:gd name="T14" fmla="*/ 0 60000 65536"/>
              <a:gd name="T15" fmla="*/ 0 w 2949"/>
              <a:gd name="T16" fmla="*/ 0 h 363"/>
              <a:gd name="T17" fmla="*/ 2949 w 2949"/>
              <a:gd name="T18" fmla="*/ 363 h 363"/>
            </a:gdLst>
            <a:ahLst/>
            <a:cxnLst>
              <a:cxn ang="T10">
                <a:pos x="T0" y="T1"/>
              </a:cxn>
              <a:cxn ang="T11">
                <a:pos x="T2" y="T3"/>
              </a:cxn>
              <a:cxn ang="T12">
                <a:pos x="T4" y="T5"/>
              </a:cxn>
              <a:cxn ang="T13">
                <a:pos x="T6" y="T7"/>
              </a:cxn>
              <a:cxn ang="T14">
                <a:pos x="T8" y="T9"/>
              </a:cxn>
            </a:cxnLst>
            <a:rect l="T15" t="T16" r="T17" b="T18"/>
            <a:pathLst>
              <a:path w="2949" h="363">
                <a:moveTo>
                  <a:pt x="136" y="0"/>
                </a:moveTo>
                <a:lnTo>
                  <a:pt x="0" y="363"/>
                </a:lnTo>
                <a:lnTo>
                  <a:pt x="2949" y="363"/>
                </a:lnTo>
                <a:lnTo>
                  <a:pt x="2949" y="0"/>
                </a:lnTo>
                <a:lnTo>
                  <a:pt x="136" y="0"/>
                </a:lnTo>
                <a:close/>
              </a:path>
            </a:pathLst>
          </a:custGeom>
          <a:solidFill>
            <a:schemeClr val="accent4">
              <a:lumMod val="40000"/>
              <a:lumOff val="60000"/>
            </a:schemeClr>
          </a:solidFill>
          <a:ln>
            <a:noFill/>
          </a:ln>
        </p:spPr>
        <p:txBody>
          <a:bodyPr/>
          <a:lstStyle/>
          <a:p>
            <a:pPr>
              <a:defRPr/>
            </a:pPr>
            <a:endParaRPr lang="en-US">
              <a:latin typeface="Century Gothic" charset="0"/>
              <a:ea typeface="ＭＳ Ｐゴシック" charset="0"/>
              <a:cs typeface="ＭＳ Ｐゴシック" charset="0"/>
            </a:endParaRPr>
          </a:p>
        </p:txBody>
      </p:sp>
      <p:sp>
        <p:nvSpPr>
          <p:cNvPr id="4" name="Text Box 9"/>
          <p:cNvSpPr txBox="1">
            <a:spLocks noChangeArrowheads="1"/>
          </p:cNvSpPr>
          <p:nvPr/>
        </p:nvSpPr>
        <p:spPr bwMode="auto">
          <a:xfrm>
            <a:off x="4824413" y="260350"/>
            <a:ext cx="4176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pPr eaLnBrk="1" hangingPunct="1">
              <a:spcBef>
                <a:spcPct val="50000"/>
              </a:spcBef>
            </a:pPr>
            <a:r>
              <a:rPr lang="en-GB" altLang="en-US" sz="2000" b="1" dirty="0"/>
              <a:t>Guild Central Training: CAL</a:t>
            </a:r>
            <a:endParaRPr lang="en-US" altLang="en-US" sz="2000" b="1" dirty="0"/>
          </a:p>
        </p:txBody>
      </p:sp>
      <p:pic>
        <p:nvPicPr>
          <p:cNvPr id="5" name="Picture 5" descr="GOS-Your-SU-Final-(colou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15888"/>
            <a:ext cx="1373187"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a:spLocks noChangeArrowheads="1"/>
          </p:cNvSpPr>
          <p:nvPr/>
        </p:nvSpPr>
        <p:spPr bwMode="auto">
          <a:xfrm>
            <a:off x="-4626" y="1871008"/>
            <a:ext cx="9115575" cy="2554545"/>
          </a:xfrm>
          <a:prstGeom prst="rect">
            <a:avLst/>
          </a:prstGeom>
          <a:noFill/>
          <a:ln w="9525">
            <a:noFill/>
            <a:miter lim="800000"/>
            <a:headEnd/>
            <a:tailEnd/>
          </a:ln>
        </p:spPr>
        <p:txBody>
          <a:bodyPr wrap="square">
            <a:spAutoFit/>
          </a:bodyPr>
          <a:lstStyle/>
          <a:p>
            <a:pPr algn="ctr" eaLnBrk="1" hangingPunct="1">
              <a:defRPr/>
            </a:pPr>
            <a:r>
              <a:rPr lang="en-GB" sz="4000" b="1" i="1" dirty="0">
                <a:solidFill>
                  <a:srgbClr val="009CC7"/>
                </a:solidFill>
              </a:rPr>
              <a:t>Talk to the person next to you…</a:t>
            </a:r>
          </a:p>
          <a:p>
            <a:pPr algn="ctr" eaLnBrk="1" hangingPunct="1">
              <a:defRPr/>
            </a:pPr>
            <a:endParaRPr lang="en-GB" sz="4000" b="1" i="1" dirty="0">
              <a:solidFill>
                <a:srgbClr val="009CC7"/>
              </a:solidFill>
            </a:endParaRPr>
          </a:p>
          <a:p>
            <a:pPr marL="571500" indent="-571500" algn="ctr" eaLnBrk="1" hangingPunct="1">
              <a:buFont typeface="Arial" panose="020B0604020202020204" pitchFamily="34" charset="0"/>
              <a:buChar char="•"/>
              <a:defRPr/>
            </a:pPr>
            <a:r>
              <a:rPr lang="en-GB" sz="4000" b="1" dirty="0"/>
              <a:t>Why did you become a Rep?</a:t>
            </a:r>
          </a:p>
          <a:p>
            <a:pPr marL="571500" indent="-571500" algn="ctr" eaLnBrk="1" hangingPunct="1">
              <a:buFont typeface="Arial" panose="020B0604020202020204" pitchFamily="34" charset="0"/>
              <a:buChar char="•"/>
              <a:defRPr/>
            </a:pPr>
            <a:r>
              <a:rPr lang="en-GB" sz="4000" b="1" dirty="0"/>
              <a:t>What is expected of Reps?</a:t>
            </a:r>
          </a:p>
        </p:txBody>
      </p:sp>
    </p:spTree>
    <p:extLst>
      <p:ext uri="{BB962C8B-B14F-4D97-AF65-F5344CB8AC3E}">
        <p14:creationId xmlns:p14="http://schemas.microsoft.com/office/powerpoint/2010/main" val="3151767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810000"/>
            <a:ext cx="91440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reeform 3"/>
          <p:cNvSpPr>
            <a:spLocks/>
          </p:cNvSpPr>
          <p:nvPr/>
        </p:nvSpPr>
        <p:spPr bwMode="auto">
          <a:xfrm>
            <a:off x="4500563" y="188913"/>
            <a:ext cx="4643437" cy="576262"/>
          </a:xfrm>
          <a:custGeom>
            <a:avLst/>
            <a:gdLst>
              <a:gd name="T0" fmla="*/ 2147483647 w 2949"/>
              <a:gd name="T1" fmla="*/ 0 h 363"/>
              <a:gd name="T2" fmla="*/ 0 w 2949"/>
              <a:gd name="T3" fmla="*/ 2147483647 h 363"/>
              <a:gd name="T4" fmla="*/ 2147483647 w 2949"/>
              <a:gd name="T5" fmla="*/ 2147483647 h 363"/>
              <a:gd name="T6" fmla="*/ 2147483647 w 2949"/>
              <a:gd name="T7" fmla="*/ 0 h 363"/>
              <a:gd name="T8" fmla="*/ 2147483647 w 2949"/>
              <a:gd name="T9" fmla="*/ 0 h 363"/>
              <a:gd name="T10" fmla="*/ 0 60000 65536"/>
              <a:gd name="T11" fmla="*/ 0 60000 65536"/>
              <a:gd name="T12" fmla="*/ 0 60000 65536"/>
              <a:gd name="T13" fmla="*/ 0 60000 65536"/>
              <a:gd name="T14" fmla="*/ 0 60000 65536"/>
              <a:gd name="T15" fmla="*/ 0 w 2949"/>
              <a:gd name="T16" fmla="*/ 0 h 363"/>
              <a:gd name="T17" fmla="*/ 2949 w 2949"/>
              <a:gd name="T18" fmla="*/ 363 h 363"/>
            </a:gdLst>
            <a:ahLst/>
            <a:cxnLst>
              <a:cxn ang="T10">
                <a:pos x="T0" y="T1"/>
              </a:cxn>
              <a:cxn ang="T11">
                <a:pos x="T2" y="T3"/>
              </a:cxn>
              <a:cxn ang="T12">
                <a:pos x="T4" y="T5"/>
              </a:cxn>
              <a:cxn ang="T13">
                <a:pos x="T6" y="T7"/>
              </a:cxn>
              <a:cxn ang="T14">
                <a:pos x="T8" y="T9"/>
              </a:cxn>
            </a:cxnLst>
            <a:rect l="T15" t="T16" r="T17" b="T18"/>
            <a:pathLst>
              <a:path w="2949" h="363">
                <a:moveTo>
                  <a:pt x="136" y="0"/>
                </a:moveTo>
                <a:lnTo>
                  <a:pt x="0" y="363"/>
                </a:lnTo>
                <a:lnTo>
                  <a:pt x="2949" y="363"/>
                </a:lnTo>
                <a:lnTo>
                  <a:pt x="2949" y="0"/>
                </a:lnTo>
                <a:lnTo>
                  <a:pt x="136" y="0"/>
                </a:lnTo>
                <a:close/>
              </a:path>
            </a:pathLst>
          </a:custGeom>
          <a:solidFill>
            <a:schemeClr val="accent4">
              <a:lumMod val="40000"/>
              <a:lumOff val="60000"/>
            </a:schemeClr>
          </a:solidFill>
          <a:ln>
            <a:noFill/>
          </a:ln>
        </p:spPr>
        <p:txBody>
          <a:bodyPr/>
          <a:lstStyle/>
          <a:p>
            <a:pPr>
              <a:defRPr/>
            </a:pPr>
            <a:endParaRPr lang="en-US">
              <a:latin typeface="Century Gothic" charset="0"/>
              <a:ea typeface="ＭＳ Ｐゴシック" charset="0"/>
              <a:cs typeface="ＭＳ Ｐゴシック" charset="0"/>
            </a:endParaRPr>
          </a:p>
        </p:txBody>
      </p:sp>
      <p:sp>
        <p:nvSpPr>
          <p:cNvPr id="4" name="Text Box 9"/>
          <p:cNvSpPr txBox="1">
            <a:spLocks noChangeArrowheads="1"/>
          </p:cNvSpPr>
          <p:nvPr/>
        </p:nvSpPr>
        <p:spPr bwMode="auto">
          <a:xfrm>
            <a:off x="4824413" y="260350"/>
            <a:ext cx="4176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pPr eaLnBrk="1" hangingPunct="1">
              <a:spcBef>
                <a:spcPct val="50000"/>
              </a:spcBef>
            </a:pPr>
            <a:r>
              <a:rPr lang="en-GB" altLang="en-US" sz="2000" b="1" dirty="0"/>
              <a:t>Guild Central Training: CAL</a:t>
            </a:r>
            <a:endParaRPr lang="en-US" altLang="en-US" sz="2000" b="1" dirty="0"/>
          </a:p>
        </p:txBody>
      </p:sp>
      <p:pic>
        <p:nvPicPr>
          <p:cNvPr id="5" name="Picture 5" descr="GOS-Your-SU-Final-(colou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9388" y="115888"/>
            <a:ext cx="1373187"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5"/>
          <p:cNvSpPr txBox="1">
            <a:spLocks noChangeArrowheads="1"/>
          </p:cNvSpPr>
          <p:nvPr/>
        </p:nvSpPr>
        <p:spPr bwMode="auto">
          <a:xfrm>
            <a:off x="271237" y="1348683"/>
            <a:ext cx="8748464" cy="584775"/>
          </a:xfrm>
          <a:prstGeom prst="rect">
            <a:avLst/>
          </a:prstGeom>
          <a:noFill/>
          <a:ln w="9525">
            <a:noFill/>
            <a:miter lim="800000"/>
            <a:headEnd/>
            <a:tailEnd/>
          </a:ln>
        </p:spPr>
        <p:txBody>
          <a:bodyPr wrap="square">
            <a:spAutoFit/>
          </a:bodyPr>
          <a:lstStyle/>
          <a:p>
            <a:pPr eaLnBrk="1" hangingPunct="1">
              <a:defRPr/>
            </a:pPr>
            <a:r>
              <a:rPr lang="en-GB" sz="3200" b="1" dirty="0">
                <a:solidFill>
                  <a:srgbClr val="009CC7"/>
                </a:solidFill>
              </a:rPr>
              <a:t>Benefits of Being a Rep</a:t>
            </a:r>
            <a:endParaRPr lang="en-GB" sz="3200" b="1" i="1" dirty="0">
              <a:solidFill>
                <a:srgbClr val="009CC7"/>
              </a:solidFill>
            </a:endParaRPr>
          </a:p>
        </p:txBody>
      </p:sp>
      <p:sp>
        <p:nvSpPr>
          <p:cNvPr id="8" name="TextBox 7"/>
          <p:cNvSpPr txBox="1"/>
          <p:nvPr/>
        </p:nvSpPr>
        <p:spPr>
          <a:xfrm>
            <a:off x="611560" y="2147974"/>
            <a:ext cx="8280920" cy="2831544"/>
          </a:xfrm>
          <a:prstGeom prst="rect">
            <a:avLst/>
          </a:prstGeom>
          <a:noFill/>
        </p:spPr>
        <p:txBody>
          <a:bodyPr wrap="square" rtlCol="0">
            <a:spAutoFit/>
          </a:bodyPr>
          <a:lstStyle/>
          <a:p>
            <a:pPr marL="285750" indent="-285750">
              <a:buFont typeface="Arial" panose="020B0604020202020204" pitchFamily="34" charset="0"/>
              <a:buChar char="•"/>
            </a:pPr>
            <a:r>
              <a:rPr lang="en-GB" sz="2000" b="1" dirty="0"/>
              <a:t>Training and Support </a:t>
            </a:r>
          </a:p>
          <a:p>
            <a:pPr marL="285750" indent="-285750">
              <a:buFont typeface="Arial" panose="020B0604020202020204" pitchFamily="34" charset="0"/>
              <a:buChar char="•"/>
            </a:pPr>
            <a:r>
              <a:rPr lang="en-GB" sz="2000" dirty="0"/>
              <a:t>Development of new and existing </a:t>
            </a:r>
            <a:r>
              <a:rPr lang="en-GB" sz="2000" b="1" dirty="0"/>
              <a:t>transferable skills </a:t>
            </a:r>
            <a:r>
              <a:rPr lang="en-GB" sz="2000" dirty="0"/>
              <a:t>including communication and problem-solving</a:t>
            </a:r>
          </a:p>
          <a:p>
            <a:pPr marL="285750" indent="-285750">
              <a:buFont typeface="Arial" panose="020B0604020202020204" pitchFamily="34" charset="0"/>
              <a:buChar char="•"/>
            </a:pPr>
            <a:r>
              <a:rPr lang="en-GB" sz="2000" b="1" dirty="0"/>
              <a:t>Personal development </a:t>
            </a:r>
            <a:r>
              <a:rPr lang="en-GB" sz="2000" dirty="0"/>
              <a:t>such as confidence and leadership</a:t>
            </a:r>
          </a:p>
          <a:p>
            <a:pPr marL="285750" indent="-285750">
              <a:buFont typeface="Arial" panose="020B0604020202020204" pitchFamily="34" charset="0"/>
              <a:buChar char="•"/>
            </a:pPr>
            <a:r>
              <a:rPr lang="en-GB" sz="2000" dirty="0"/>
              <a:t>Opportunity to </a:t>
            </a:r>
            <a:r>
              <a:rPr lang="en-GB" sz="2000" b="1" dirty="0"/>
              <a:t>make a difference </a:t>
            </a:r>
            <a:r>
              <a:rPr lang="en-GB" sz="2000" dirty="0"/>
              <a:t>to the academic experience of current and future students at Birmingham</a:t>
            </a:r>
          </a:p>
          <a:p>
            <a:pPr marL="285750" indent="-285750">
              <a:buFont typeface="Arial" panose="020B0604020202020204" pitchFamily="34" charset="0"/>
              <a:buChar char="•"/>
            </a:pPr>
            <a:r>
              <a:rPr lang="en-GB" sz="2000" dirty="0"/>
              <a:t>Gaining a better understanding of the academic environment of </a:t>
            </a:r>
            <a:r>
              <a:rPr lang="en-GB" sz="2000" b="1" dirty="0"/>
              <a:t>Higher Education</a:t>
            </a:r>
            <a:r>
              <a:rPr lang="en-GB" b="1" dirty="0"/>
              <a:t> </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23383474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806857"/>
            <a:ext cx="91440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reeform 3"/>
          <p:cNvSpPr>
            <a:spLocks/>
          </p:cNvSpPr>
          <p:nvPr/>
        </p:nvSpPr>
        <p:spPr bwMode="auto">
          <a:xfrm>
            <a:off x="4500563" y="188913"/>
            <a:ext cx="4643437" cy="576262"/>
          </a:xfrm>
          <a:custGeom>
            <a:avLst/>
            <a:gdLst>
              <a:gd name="T0" fmla="*/ 2147483647 w 2949"/>
              <a:gd name="T1" fmla="*/ 0 h 363"/>
              <a:gd name="T2" fmla="*/ 0 w 2949"/>
              <a:gd name="T3" fmla="*/ 2147483647 h 363"/>
              <a:gd name="T4" fmla="*/ 2147483647 w 2949"/>
              <a:gd name="T5" fmla="*/ 2147483647 h 363"/>
              <a:gd name="T6" fmla="*/ 2147483647 w 2949"/>
              <a:gd name="T7" fmla="*/ 0 h 363"/>
              <a:gd name="T8" fmla="*/ 2147483647 w 2949"/>
              <a:gd name="T9" fmla="*/ 0 h 363"/>
              <a:gd name="T10" fmla="*/ 0 60000 65536"/>
              <a:gd name="T11" fmla="*/ 0 60000 65536"/>
              <a:gd name="T12" fmla="*/ 0 60000 65536"/>
              <a:gd name="T13" fmla="*/ 0 60000 65536"/>
              <a:gd name="T14" fmla="*/ 0 60000 65536"/>
              <a:gd name="T15" fmla="*/ 0 w 2949"/>
              <a:gd name="T16" fmla="*/ 0 h 363"/>
              <a:gd name="T17" fmla="*/ 2949 w 2949"/>
              <a:gd name="T18" fmla="*/ 363 h 363"/>
            </a:gdLst>
            <a:ahLst/>
            <a:cxnLst>
              <a:cxn ang="T10">
                <a:pos x="T0" y="T1"/>
              </a:cxn>
              <a:cxn ang="T11">
                <a:pos x="T2" y="T3"/>
              </a:cxn>
              <a:cxn ang="T12">
                <a:pos x="T4" y="T5"/>
              </a:cxn>
              <a:cxn ang="T13">
                <a:pos x="T6" y="T7"/>
              </a:cxn>
              <a:cxn ang="T14">
                <a:pos x="T8" y="T9"/>
              </a:cxn>
            </a:cxnLst>
            <a:rect l="T15" t="T16" r="T17" b="T18"/>
            <a:pathLst>
              <a:path w="2949" h="363">
                <a:moveTo>
                  <a:pt x="136" y="0"/>
                </a:moveTo>
                <a:lnTo>
                  <a:pt x="0" y="363"/>
                </a:lnTo>
                <a:lnTo>
                  <a:pt x="2949" y="363"/>
                </a:lnTo>
                <a:lnTo>
                  <a:pt x="2949" y="0"/>
                </a:lnTo>
                <a:lnTo>
                  <a:pt x="136" y="0"/>
                </a:lnTo>
                <a:close/>
              </a:path>
            </a:pathLst>
          </a:custGeom>
          <a:solidFill>
            <a:schemeClr val="accent4">
              <a:lumMod val="40000"/>
              <a:lumOff val="60000"/>
            </a:schemeClr>
          </a:solidFill>
          <a:ln>
            <a:noFill/>
          </a:ln>
        </p:spPr>
        <p:txBody>
          <a:bodyPr/>
          <a:lstStyle/>
          <a:p>
            <a:pPr>
              <a:defRPr/>
            </a:pPr>
            <a:endParaRPr lang="en-US">
              <a:latin typeface="Century Gothic" charset="0"/>
              <a:ea typeface="ＭＳ Ｐゴシック" charset="0"/>
              <a:cs typeface="ＭＳ Ｐゴシック" charset="0"/>
            </a:endParaRPr>
          </a:p>
        </p:txBody>
      </p:sp>
      <p:sp>
        <p:nvSpPr>
          <p:cNvPr id="4" name="Text Box 9"/>
          <p:cNvSpPr txBox="1">
            <a:spLocks noChangeArrowheads="1"/>
          </p:cNvSpPr>
          <p:nvPr/>
        </p:nvSpPr>
        <p:spPr bwMode="auto">
          <a:xfrm>
            <a:off x="4824413" y="260350"/>
            <a:ext cx="4176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pPr eaLnBrk="1" hangingPunct="1">
              <a:spcBef>
                <a:spcPct val="50000"/>
              </a:spcBef>
            </a:pPr>
            <a:r>
              <a:rPr lang="en-GB" altLang="en-US" sz="2000" b="1" dirty="0"/>
              <a:t>Guild Central Training: CAL</a:t>
            </a:r>
            <a:endParaRPr lang="en-US" altLang="en-US" sz="2000" b="1" dirty="0"/>
          </a:p>
        </p:txBody>
      </p:sp>
      <p:pic>
        <p:nvPicPr>
          <p:cNvPr id="5" name="Picture 5" descr="GOS-Your-SU-Final-(colou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9388" y="115888"/>
            <a:ext cx="1373187"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a:spLocks noChangeArrowheads="1"/>
          </p:cNvSpPr>
          <p:nvPr/>
        </p:nvSpPr>
        <p:spPr bwMode="auto">
          <a:xfrm>
            <a:off x="395536" y="1484784"/>
            <a:ext cx="8748464" cy="584775"/>
          </a:xfrm>
          <a:prstGeom prst="rect">
            <a:avLst/>
          </a:prstGeom>
          <a:noFill/>
          <a:ln w="9525">
            <a:noFill/>
            <a:miter lim="800000"/>
            <a:headEnd/>
            <a:tailEnd/>
          </a:ln>
        </p:spPr>
        <p:txBody>
          <a:bodyPr wrap="square">
            <a:spAutoFit/>
          </a:bodyPr>
          <a:lstStyle/>
          <a:p>
            <a:pPr eaLnBrk="1" hangingPunct="1">
              <a:defRPr/>
            </a:pPr>
            <a:r>
              <a:rPr lang="en-GB" sz="3200" b="1" dirty="0">
                <a:solidFill>
                  <a:srgbClr val="009CC7"/>
                </a:solidFill>
              </a:rPr>
              <a:t>Your Responsibilities as a Representative</a:t>
            </a:r>
            <a:endParaRPr lang="en-GB" sz="3200" b="1" i="1" dirty="0">
              <a:solidFill>
                <a:srgbClr val="009CC7"/>
              </a:solidFill>
            </a:endParaRPr>
          </a:p>
        </p:txBody>
      </p:sp>
      <p:sp>
        <p:nvSpPr>
          <p:cNvPr id="7" name="TextBox 6"/>
          <p:cNvSpPr txBox="1"/>
          <p:nvPr/>
        </p:nvSpPr>
        <p:spPr>
          <a:xfrm>
            <a:off x="611560" y="2276872"/>
            <a:ext cx="8280920" cy="3324052"/>
          </a:xfrm>
          <a:prstGeom prst="rect">
            <a:avLst/>
          </a:prstGeom>
          <a:noFill/>
        </p:spPr>
        <p:txBody>
          <a:bodyPr wrap="square" rtlCol="0">
            <a:spAutoFit/>
          </a:bodyPr>
          <a:lstStyle/>
          <a:p>
            <a:pPr marL="285750" indent="-285750">
              <a:buFont typeface="Arial" panose="020B0604020202020204" pitchFamily="34" charset="0"/>
              <a:buChar char="•"/>
            </a:pPr>
            <a:r>
              <a:rPr lang="en-GB" sz="2400" dirty="0"/>
              <a:t>To continuously improve the student learning experience in </a:t>
            </a:r>
            <a:r>
              <a:rPr lang="en-GB" sz="2400" b="1" dirty="0"/>
              <a:t>partnership </a:t>
            </a:r>
            <a:r>
              <a:rPr lang="en-GB" sz="2400" dirty="0"/>
              <a:t>with the University and The Guild by helping </a:t>
            </a:r>
            <a:r>
              <a:rPr lang="en-GB" sz="2400" b="1" dirty="0"/>
              <a:t>create solutions </a:t>
            </a:r>
            <a:r>
              <a:rPr lang="en-GB" sz="2400" dirty="0"/>
              <a:t>to problems</a:t>
            </a:r>
          </a:p>
          <a:p>
            <a:pPr>
              <a:lnSpc>
                <a:spcPts val="0"/>
              </a:lnSpc>
            </a:pPr>
            <a:r>
              <a:rPr lang="en-GB" sz="2400" dirty="0"/>
              <a:t> </a:t>
            </a:r>
          </a:p>
          <a:p>
            <a:pPr marL="285750" indent="-285750">
              <a:buFont typeface="Arial" panose="020B0604020202020204" pitchFamily="34" charset="0"/>
              <a:buChar char="•"/>
            </a:pPr>
            <a:r>
              <a:rPr lang="en-GB" sz="2400" dirty="0"/>
              <a:t>To </a:t>
            </a:r>
            <a:r>
              <a:rPr lang="en-GB" sz="2400" b="1" dirty="0"/>
              <a:t>represent all </a:t>
            </a:r>
            <a:r>
              <a:rPr lang="en-GB" sz="2400" dirty="0"/>
              <a:t>your cohort’s views and opinions on all matters relating to </a:t>
            </a:r>
            <a:r>
              <a:rPr lang="en-GB" sz="2400" b="1" dirty="0"/>
              <a:t>learning and teaching</a:t>
            </a:r>
          </a:p>
          <a:p>
            <a:pPr marL="285750" indent="-285750">
              <a:buFont typeface="Arial" panose="020B0604020202020204" pitchFamily="34" charset="0"/>
              <a:buChar char="•"/>
            </a:pPr>
            <a:r>
              <a:rPr lang="en-GB" sz="2400" dirty="0"/>
              <a:t>To provide both </a:t>
            </a:r>
            <a:r>
              <a:rPr lang="en-GB" sz="2400" b="1" dirty="0"/>
              <a:t>positive and negative </a:t>
            </a:r>
            <a:r>
              <a:rPr lang="en-GB" sz="2400" dirty="0"/>
              <a:t>feedback to staff</a:t>
            </a:r>
          </a:p>
          <a:p>
            <a:pPr marL="285750" indent="-285750">
              <a:buFont typeface="Arial" panose="020B0604020202020204" pitchFamily="34" charset="0"/>
              <a:buChar char="•"/>
            </a:pPr>
            <a:r>
              <a:rPr lang="en-GB" sz="2400" dirty="0"/>
              <a:t>To act as a </a:t>
            </a:r>
            <a:r>
              <a:rPr lang="en-GB" sz="2400" b="1" dirty="0"/>
              <a:t>communication channel </a:t>
            </a:r>
            <a:r>
              <a:rPr lang="en-GB" sz="2400" dirty="0"/>
              <a:t>between staff and students </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7862150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GOS-Your-SU-Final-(colou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15888"/>
            <a:ext cx="1373187"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a:spLocks noChangeArrowheads="1"/>
          </p:cNvSpPr>
          <p:nvPr/>
        </p:nvSpPr>
        <p:spPr bwMode="auto">
          <a:xfrm>
            <a:off x="1691680" y="134762"/>
            <a:ext cx="2225001" cy="584775"/>
          </a:xfrm>
          <a:prstGeom prst="rect">
            <a:avLst/>
          </a:prstGeom>
          <a:noFill/>
          <a:ln w="9525">
            <a:noFill/>
            <a:miter lim="800000"/>
            <a:headEnd/>
            <a:tailEnd/>
          </a:ln>
        </p:spPr>
        <p:txBody>
          <a:bodyPr wrap="square">
            <a:spAutoFit/>
          </a:bodyPr>
          <a:lstStyle/>
          <a:p>
            <a:pPr eaLnBrk="1" hangingPunct="1">
              <a:defRPr/>
            </a:pPr>
            <a:r>
              <a:rPr lang="en-GB" sz="3200" b="1" dirty="0" smtClean="0">
                <a:solidFill>
                  <a:srgbClr val="009CC7"/>
                </a:solidFill>
              </a:rPr>
              <a:t>Not to rep </a:t>
            </a:r>
            <a:endParaRPr lang="en-GB" sz="3200" b="1" i="1" dirty="0" smtClean="0">
              <a:solidFill>
                <a:srgbClr val="009CC7"/>
              </a:solidFill>
            </a:endParaRPr>
          </a:p>
        </p:txBody>
      </p:sp>
      <p:pic>
        <p:nvPicPr>
          <p:cNvPr id="102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b="4198"/>
          <a:stretch/>
        </p:blipFill>
        <p:spPr bwMode="auto">
          <a:xfrm>
            <a:off x="1564675" y="649651"/>
            <a:ext cx="7403877" cy="60917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349244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06857"/>
            <a:ext cx="91440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reeform 3"/>
          <p:cNvSpPr>
            <a:spLocks/>
          </p:cNvSpPr>
          <p:nvPr/>
        </p:nvSpPr>
        <p:spPr bwMode="auto">
          <a:xfrm>
            <a:off x="4500563" y="188913"/>
            <a:ext cx="4643437" cy="576262"/>
          </a:xfrm>
          <a:custGeom>
            <a:avLst/>
            <a:gdLst>
              <a:gd name="T0" fmla="*/ 2147483647 w 2949"/>
              <a:gd name="T1" fmla="*/ 0 h 363"/>
              <a:gd name="T2" fmla="*/ 0 w 2949"/>
              <a:gd name="T3" fmla="*/ 2147483647 h 363"/>
              <a:gd name="T4" fmla="*/ 2147483647 w 2949"/>
              <a:gd name="T5" fmla="*/ 2147483647 h 363"/>
              <a:gd name="T6" fmla="*/ 2147483647 w 2949"/>
              <a:gd name="T7" fmla="*/ 0 h 363"/>
              <a:gd name="T8" fmla="*/ 2147483647 w 2949"/>
              <a:gd name="T9" fmla="*/ 0 h 363"/>
              <a:gd name="T10" fmla="*/ 0 60000 65536"/>
              <a:gd name="T11" fmla="*/ 0 60000 65536"/>
              <a:gd name="T12" fmla="*/ 0 60000 65536"/>
              <a:gd name="T13" fmla="*/ 0 60000 65536"/>
              <a:gd name="T14" fmla="*/ 0 60000 65536"/>
              <a:gd name="T15" fmla="*/ 0 w 2949"/>
              <a:gd name="T16" fmla="*/ 0 h 363"/>
              <a:gd name="T17" fmla="*/ 2949 w 2949"/>
              <a:gd name="T18" fmla="*/ 363 h 363"/>
            </a:gdLst>
            <a:ahLst/>
            <a:cxnLst>
              <a:cxn ang="T10">
                <a:pos x="T0" y="T1"/>
              </a:cxn>
              <a:cxn ang="T11">
                <a:pos x="T2" y="T3"/>
              </a:cxn>
              <a:cxn ang="T12">
                <a:pos x="T4" y="T5"/>
              </a:cxn>
              <a:cxn ang="T13">
                <a:pos x="T6" y="T7"/>
              </a:cxn>
              <a:cxn ang="T14">
                <a:pos x="T8" y="T9"/>
              </a:cxn>
            </a:cxnLst>
            <a:rect l="T15" t="T16" r="T17" b="T18"/>
            <a:pathLst>
              <a:path w="2949" h="363">
                <a:moveTo>
                  <a:pt x="136" y="0"/>
                </a:moveTo>
                <a:lnTo>
                  <a:pt x="0" y="363"/>
                </a:lnTo>
                <a:lnTo>
                  <a:pt x="2949" y="363"/>
                </a:lnTo>
                <a:lnTo>
                  <a:pt x="2949" y="0"/>
                </a:lnTo>
                <a:lnTo>
                  <a:pt x="136" y="0"/>
                </a:lnTo>
                <a:close/>
              </a:path>
            </a:pathLst>
          </a:custGeom>
          <a:solidFill>
            <a:schemeClr val="accent4">
              <a:lumMod val="40000"/>
              <a:lumOff val="60000"/>
            </a:schemeClr>
          </a:solidFill>
          <a:ln>
            <a:noFill/>
          </a:ln>
        </p:spPr>
        <p:txBody>
          <a:bodyPr/>
          <a:lstStyle/>
          <a:p>
            <a:pPr>
              <a:defRPr/>
            </a:pPr>
            <a:endParaRPr lang="en-US">
              <a:latin typeface="Century Gothic" charset="0"/>
              <a:ea typeface="ＭＳ Ｐゴシック" charset="0"/>
              <a:cs typeface="ＭＳ Ｐゴシック" charset="0"/>
            </a:endParaRPr>
          </a:p>
        </p:txBody>
      </p:sp>
      <p:sp>
        <p:nvSpPr>
          <p:cNvPr id="4" name="Text Box 9"/>
          <p:cNvSpPr txBox="1">
            <a:spLocks noChangeArrowheads="1"/>
          </p:cNvSpPr>
          <p:nvPr/>
        </p:nvSpPr>
        <p:spPr bwMode="auto">
          <a:xfrm>
            <a:off x="4824413" y="260350"/>
            <a:ext cx="4176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pPr eaLnBrk="1" hangingPunct="1">
              <a:spcBef>
                <a:spcPct val="50000"/>
              </a:spcBef>
            </a:pPr>
            <a:r>
              <a:rPr lang="en-GB" altLang="en-US" sz="2000" b="1" dirty="0"/>
              <a:t>Guild Central Training: CAL</a:t>
            </a:r>
            <a:endParaRPr lang="en-US" altLang="en-US" sz="2000" b="1" dirty="0"/>
          </a:p>
        </p:txBody>
      </p:sp>
      <p:pic>
        <p:nvPicPr>
          <p:cNvPr id="5" name="Picture 5" descr="GOS-Your-SU-Final-(colou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15888"/>
            <a:ext cx="1373187"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a:spLocks noChangeArrowheads="1"/>
          </p:cNvSpPr>
          <p:nvPr/>
        </p:nvSpPr>
        <p:spPr bwMode="auto">
          <a:xfrm>
            <a:off x="450181" y="1484783"/>
            <a:ext cx="8748464" cy="584775"/>
          </a:xfrm>
          <a:prstGeom prst="rect">
            <a:avLst/>
          </a:prstGeom>
          <a:noFill/>
          <a:ln w="9525">
            <a:noFill/>
            <a:miter lim="800000"/>
            <a:headEnd/>
            <a:tailEnd/>
          </a:ln>
        </p:spPr>
        <p:txBody>
          <a:bodyPr wrap="square">
            <a:spAutoFit/>
          </a:bodyPr>
          <a:lstStyle/>
          <a:p>
            <a:pPr eaLnBrk="1" hangingPunct="1">
              <a:defRPr/>
            </a:pPr>
            <a:r>
              <a:rPr lang="en-GB" sz="3200" b="1" dirty="0">
                <a:solidFill>
                  <a:srgbClr val="009CC7"/>
                </a:solidFill>
              </a:rPr>
              <a:t>Our Responsibilities as a Guild</a:t>
            </a:r>
            <a:endParaRPr lang="en-GB" sz="3200" b="1" i="1" dirty="0">
              <a:solidFill>
                <a:srgbClr val="009CC7"/>
              </a:solidFill>
            </a:endParaRPr>
          </a:p>
        </p:txBody>
      </p:sp>
      <p:sp>
        <p:nvSpPr>
          <p:cNvPr id="7" name="TextBox 6"/>
          <p:cNvSpPr txBox="1"/>
          <p:nvPr/>
        </p:nvSpPr>
        <p:spPr>
          <a:xfrm>
            <a:off x="611560" y="2276872"/>
            <a:ext cx="8280920" cy="4062651"/>
          </a:xfrm>
          <a:prstGeom prst="rect">
            <a:avLst/>
          </a:prstGeom>
          <a:noFill/>
        </p:spPr>
        <p:txBody>
          <a:bodyPr wrap="square" rtlCol="0">
            <a:spAutoFit/>
          </a:bodyPr>
          <a:lstStyle/>
          <a:p>
            <a:pPr marL="285750" indent="-285750">
              <a:buFont typeface="Arial" panose="020B0604020202020204" pitchFamily="34" charset="0"/>
              <a:buChar char="•"/>
            </a:pPr>
            <a:r>
              <a:rPr lang="en-GB" sz="2400" dirty="0"/>
              <a:t>To </a:t>
            </a:r>
            <a:r>
              <a:rPr lang="en-GB" sz="2400" b="1" dirty="0"/>
              <a:t>identify trends and issues</a:t>
            </a:r>
            <a:r>
              <a:rPr lang="en-GB" sz="2400" dirty="0"/>
              <a:t> that we need to raise at University and College level committees </a:t>
            </a:r>
          </a:p>
          <a:p>
            <a:pPr marL="285750" indent="-285750">
              <a:buFont typeface="Arial" panose="020B0604020202020204" pitchFamily="34" charset="0"/>
              <a:buChar char="•"/>
            </a:pPr>
            <a:r>
              <a:rPr lang="en-GB" sz="2400" dirty="0"/>
              <a:t>To </a:t>
            </a:r>
            <a:r>
              <a:rPr lang="en-GB" sz="2400" b="1" dirty="0"/>
              <a:t>support</a:t>
            </a:r>
            <a:r>
              <a:rPr lang="en-GB" sz="2400" dirty="0"/>
              <a:t> you in your role by providing training and enhancing your skills and expertise through our masterclass sessions</a:t>
            </a:r>
          </a:p>
          <a:p>
            <a:pPr marL="342900" indent="-342900">
              <a:buFont typeface="Arial" panose="020B0604020202020204" pitchFamily="34" charset="0"/>
              <a:buChar char="•"/>
            </a:pPr>
            <a:r>
              <a:rPr lang="en-GB" sz="2400" dirty="0"/>
              <a:t>To </a:t>
            </a:r>
            <a:r>
              <a:rPr lang="en-GB" sz="2400" b="1" dirty="0"/>
              <a:t>celebrate</a:t>
            </a:r>
            <a:r>
              <a:rPr lang="en-GB" sz="2400" dirty="0"/>
              <a:t> and recognise your individual successes </a:t>
            </a:r>
          </a:p>
          <a:p>
            <a:pPr marL="342900" indent="-342900">
              <a:buFont typeface="Arial" panose="020B0604020202020204" pitchFamily="34" charset="0"/>
              <a:buChar char="•"/>
            </a:pPr>
            <a:r>
              <a:rPr lang="en-GB" sz="2400" dirty="0"/>
              <a:t>To create a </a:t>
            </a:r>
            <a:r>
              <a:rPr lang="en-GB" sz="2400" b="1" dirty="0"/>
              <a:t>community</a:t>
            </a:r>
            <a:r>
              <a:rPr lang="en-GB" sz="2400" dirty="0"/>
              <a:t> of reps</a:t>
            </a:r>
          </a:p>
          <a:p>
            <a:pPr marL="342900" indent="-342900">
              <a:buFont typeface="Arial" panose="020B0604020202020204" pitchFamily="34" charset="0"/>
              <a:buChar char="•"/>
            </a:pPr>
            <a:r>
              <a:rPr lang="en-GB" sz="2400" dirty="0"/>
              <a:t>To </a:t>
            </a:r>
            <a:r>
              <a:rPr lang="en-GB" sz="2400" b="1" dirty="0"/>
              <a:t>keep you updated </a:t>
            </a:r>
            <a:r>
              <a:rPr lang="en-GB" sz="2400" dirty="0"/>
              <a:t>with events you can get </a:t>
            </a:r>
          </a:p>
          <a:p>
            <a:r>
              <a:rPr lang="en-GB" sz="2400" dirty="0"/>
              <a:t>      involved with via our Student Rep Newsletter</a:t>
            </a:r>
          </a:p>
          <a:p>
            <a:pPr marL="285750" indent="-285750">
              <a:buFont typeface="Arial" panose="020B0604020202020204" pitchFamily="34" charset="0"/>
              <a:buChar char="•"/>
            </a:pPr>
            <a:endParaRPr lang="en-GB" sz="2400" dirty="0"/>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21690023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http://globallivingmagazine.com/wp-content/uploads/2015/04/checklist.jpeg"/>
          <p:cNvPicPr>
            <a:picLocks noChangeAspect="1" noChangeArrowheads="1"/>
          </p:cNvPicPr>
          <p:nvPr/>
        </p:nvPicPr>
        <p:blipFill rotWithShape="1">
          <a:blip r:embed="rId3" cstate="print"/>
          <a:srcRect l="24270" r="23097"/>
          <a:stretch/>
        </p:blipFill>
        <p:spPr bwMode="auto">
          <a:xfrm>
            <a:off x="0" y="0"/>
            <a:ext cx="5796951" cy="6858000"/>
          </a:xfrm>
          <a:prstGeom prst="rect">
            <a:avLst/>
          </a:prstGeom>
          <a:noFill/>
        </p:spPr>
      </p:pic>
      <p:sp>
        <p:nvSpPr>
          <p:cNvPr id="10" name="Freeform 11" title="right scallop background shape"/>
          <p:cNvSpPr/>
          <p:nvPr/>
        </p:nvSpPr>
        <p:spPr bwMode="auto">
          <a:xfrm>
            <a:off x="4716016" y="-27384"/>
            <a:ext cx="4427984" cy="6885384"/>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rgbClr val="009CC7"/>
          </a:solidFill>
          <a:ln w="0">
            <a:noFill/>
            <a:prstDash val="solid"/>
            <a:round/>
            <a:headEnd/>
            <a:tailEnd/>
          </a:ln>
        </p:spPr>
      </p:sp>
      <p:pic>
        <p:nvPicPr>
          <p:cNvPr id="11" name="Picture 2" descr="http://www.clker.com/cliparts/O/F/p/7/r/J/clipboard-checklist-hi.png"/>
          <p:cNvPicPr>
            <a:picLocks noChangeAspect="1" noChangeArrowheads="1"/>
          </p:cNvPicPr>
          <p:nvPr/>
        </p:nvPicPr>
        <p:blipFill>
          <a:blip r:embed="rId4" cstate="print"/>
          <a:srcRect/>
          <a:stretch>
            <a:fillRect/>
          </a:stretch>
        </p:blipFill>
        <p:spPr bwMode="auto">
          <a:xfrm>
            <a:off x="4932040" y="463827"/>
            <a:ext cx="4211961" cy="5629469"/>
          </a:xfrm>
          <a:prstGeom prst="rect">
            <a:avLst/>
          </a:prstGeom>
          <a:ln w="38100" cap="sq">
            <a:noFill/>
            <a:prstDash val="solid"/>
            <a:miter lim="800000"/>
          </a:ln>
          <a:effectLst>
            <a:outerShdw blurRad="50800" dist="38100" dir="2700000" algn="tl" rotWithShape="0">
              <a:srgbClr val="000000">
                <a:alpha val="43000"/>
              </a:srgbClr>
            </a:outerShdw>
          </a:effectLst>
        </p:spPr>
      </p:pic>
      <p:sp>
        <p:nvSpPr>
          <p:cNvPr id="12" name="Rectangle 11"/>
          <p:cNvSpPr/>
          <p:nvPr/>
        </p:nvSpPr>
        <p:spPr>
          <a:xfrm>
            <a:off x="5244253" y="1844824"/>
            <a:ext cx="3556747" cy="3785652"/>
          </a:xfrm>
          <a:prstGeom prst="rect">
            <a:avLst/>
          </a:prstGeom>
        </p:spPr>
        <p:txBody>
          <a:bodyPr wrap="square">
            <a:spAutoFit/>
          </a:bodyPr>
          <a:lstStyle/>
          <a:p>
            <a:pPr>
              <a:buClr>
                <a:srgbClr val="FF0000"/>
              </a:buClr>
              <a:buFont typeface="Wingdings" pitchFamily="2" charset="2"/>
              <a:buChar char="ü"/>
            </a:pPr>
            <a:r>
              <a:rPr lang="en-GB" sz="2000" dirty="0"/>
              <a:t>Make sure students on your programme know </a:t>
            </a:r>
            <a:r>
              <a:rPr lang="en-GB" sz="2000" b="1" dirty="0"/>
              <a:t>who you are </a:t>
            </a:r>
          </a:p>
          <a:p>
            <a:pPr>
              <a:buClr>
                <a:srgbClr val="FF0000"/>
              </a:buClr>
              <a:buFont typeface="Wingdings" pitchFamily="2" charset="2"/>
              <a:buChar char="ü"/>
            </a:pPr>
            <a:r>
              <a:rPr lang="en-GB" sz="2000" b="1" dirty="0"/>
              <a:t>Identify </a:t>
            </a:r>
            <a:r>
              <a:rPr lang="en-GB" sz="2000" dirty="0"/>
              <a:t>student issues and needs</a:t>
            </a:r>
          </a:p>
          <a:p>
            <a:pPr>
              <a:buClr>
                <a:srgbClr val="FF0000"/>
              </a:buClr>
              <a:buFont typeface="Wingdings" pitchFamily="2" charset="2"/>
              <a:buChar char="ü"/>
            </a:pPr>
            <a:r>
              <a:rPr lang="en-GB" sz="2000" dirty="0"/>
              <a:t>Attend </a:t>
            </a:r>
            <a:r>
              <a:rPr lang="en-GB" sz="2000" b="1" dirty="0"/>
              <a:t>meetings and communicate </a:t>
            </a:r>
            <a:r>
              <a:rPr lang="en-GB" sz="2000" dirty="0"/>
              <a:t>student issues and positive experiences with staff</a:t>
            </a:r>
          </a:p>
          <a:p>
            <a:pPr>
              <a:buClr>
                <a:srgbClr val="FF0000"/>
              </a:buClr>
              <a:buFont typeface="Wingdings" pitchFamily="2" charset="2"/>
              <a:buChar char="ü"/>
            </a:pPr>
            <a:r>
              <a:rPr lang="en-GB" sz="2000" dirty="0"/>
              <a:t>Identify </a:t>
            </a:r>
            <a:r>
              <a:rPr lang="en-GB" sz="2000" b="1" dirty="0"/>
              <a:t>issues for your School/College Reps, or the  Education  Officer </a:t>
            </a:r>
            <a:r>
              <a:rPr lang="en-GB" sz="2000" dirty="0"/>
              <a:t>to take to meetings and committees</a:t>
            </a:r>
          </a:p>
        </p:txBody>
      </p:sp>
    </p:spTree>
    <p:extLst>
      <p:ext uri="{BB962C8B-B14F-4D97-AF65-F5344CB8AC3E}">
        <p14:creationId xmlns:p14="http://schemas.microsoft.com/office/powerpoint/2010/main" val="1544083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anim calcmode="lin" valueType="num">
                                      <p:cBhvr additive="base">
                                        <p:cTn id="13"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anim calcmode="lin" valueType="num">
                                      <p:cBhvr additive="base">
                                        <p:cTn id="19"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anim calcmode="lin" valueType="num">
                                      <p:cBhvr additive="base">
                                        <p:cTn id="25"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 descr="Generic footer 4.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3810000"/>
            <a:ext cx="91440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2" name="Freeform 3"/>
          <p:cNvSpPr>
            <a:spLocks/>
          </p:cNvSpPr>
          <p:nvPr/>
        </p:nvSpPr>
        <p:spPr bwMode="auto">
          <a:xfrm>
            <a:off x="4500563" y="188913"/>
            <a:ext cx="4643437" cy="576262"/>
          </a:xfrm>
          <a:custGeom>
            <a:avLst/>
            <a:gdLst>
              <a:gd name="T0" fmla="*/ 2147483647 w 2949"/>
              <a:gd name="T1" fmla="*/ 0 h 363"/>
              <a:gd name="T2" fmla="*/ 0 w 2949"/>
              <a:gd name="T3" fmla="*/ 2147483647 h 363"/>
              <a:gd name="T4" fmla="*/ 2147483647 w 2949"/>
              <a:gd name="T5" fmla="*/ 2147483647 h 363"/>
              <a:gd name="T6" fmla="*/ 2147483647 w 2949"/>
              <a:gd name="T7" fmla="*/ 0 h 363"/>
              <a:gd name="T8" fmla="*/ 2147483647 w 2949"/>
              <a:gd name="T9" fmla="*/ 0 h 363"/>
              <a:gd name="T10" fmla="*/ 0 60000 65536"/>
              <a:gd name="T11" fmla="*/ 0 60000 65536"/>
              <a:gd name="T12" fmla="*/ 0 60000 65536"/>
              <a:gd name="T13" fmla="*/ 0 60000 65536"/>
              <a:gd name="T14" fmla="*/ 0 60000 65536"/>
              <a:gd name="T15" fmla="*/ 0 w 2949"/>
              <a:gd name="T16" fmla="*/ 0 h 363"/>
              <a:gd name="T17" fmla="*/ 2949 w 2949"/>
              <a:gd name="T18" fmla="*/ 363 h 363"/>
            </a:gdLst>
            <a:ahLst/>
            <a:cxnLst>
              <a:cxn ang="T10">
                <a:pos x="T0" y="T1"/>
              </a:cxn>
              <a:cxn ang="T11">
                <a:pos x="T2" y="T3"/>
              </a:cxn>
              <a:cxn ang="T12">
                <a:pos x="T4" y="T5"/>
              </a:cxn>
              <a:cxn ang="T13">
                <a:pos x="T6" y="T7"/>
              </a:cxn>
              <a:cxn ang="T14">
                <a:pos x="T8" y="T9"/>
              </a:cxn>
            </a:cxnLst>
            <a:rect l="T15" t="T16" r="T17" b="T18"/>
            <a:pathLst>
              <a:path w="2949" h="363">
                <a:moveTo>
                  <a:pt x="136" y="0"/>
                </a:moveTo>
                <a:lnTo>
                  <a:pt x="0" y="363"/>
                </a:lnTo>
                <a:lnTo>
                  <a:pt x="2949" y="363"/>
                </a:lnTo>
                <a:lnTo>
                  <a:pt x="2949" y="0"/>
                </a:lnTo>
                <a:lnTo>
                  <a:pt x="136" y="0"/>
                </a:lnTo>
                <a:close/>
              </a:path>
            </a:pathLst>
          </a:custGeom>
          <a:solidFill>
            <a:schemeClr val="accent4">
              <a:lumMod val="40000"/>
              <a:lumOff val="60000"/>
            </a:schemeClr>
          </a:solidFill>
          <a:ln>
            <a:noFill/>
          </a:ln>
        </p:spPr>
        <p:txBody>
          <a:bodyPr/>
          <a:lstStyle/>
          <a:p>
            <a:pPr>
              <a:defRPr/>
            </a:pPr>
            <a:endParaRPr lang="en-US">
              <a:latin typeface="Century Gothic" charset="0"/>
              <a:ea typeface="ＭＳ Ｐゴシック" charset="0"/>
              <a:cs typeface="ＭＳ Ｐゴシック" charset="0"/>
            </a:endParaRPr>
          </a:p>
        </p:txBody>
      </p:sp>
      <p:sp>
        <p:nvSpPr>
          <p:cNvPr id="6149" name="Rectangle 5"/>
          <p:cNvSpPr>
            <a:spLocks noGrp="1" noChangeArrowheads="1"/>
          </p:cNvSpPr>
          <p:nvPr/>
        </p:nvSpPr>
        <p:spPr bwMode="auto">
          <a:xfrm>
            <a:off x="971550" y="1125538"/>
            <a:ext cx="720090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pPr algn="ctr" eaLnBrk="1" hangingPunct="1">
              <a:spcBef>
                <a:spcPct val="20000"/>
              </a:spcBef>
              <a:buClr>
                <a:schemeClr val="hlink"/>
              </a:buClr>
              <a:buSzPct val="120000"/>
            </a:pPr>
            <a:endParaRPr lang="en-US" altLang="en-US" sz="2000">
              <a:solidFill>
                <a:srgbClr val="000000"/>
              </a:solidFill>
            </a:endParaRPr>
          </a:p>
        </p:txBody>
      </p:sp>
      <p:pic>
        <p:nvPicPr>
          <p:cNvPr id="6151" name="Picture 5" descr="GOS-Your-SU-Final-(colou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9388" y="115888"/>
            <a:ext cx="1373187"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2" name="Text Box 9"/>
          <p:cNvSpPr txBox="1">
            <a:spLocks noChangeArrowheads="1"/>
          </p:cNvSpPr>
          <p:nvPr/>
        </p:nvSpPr>
        <p:spPr bwMode="auto">
          <a:xfrm>
            <a:off x="4824413" y="260350"/>
            <a:ext cx="4176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pPr eaLnBrk="1" hangingPunct="1">
              <a:spcBef>
                <a:spcPct val="50000"/>
              </a:spcBef>
            </a:pPr>
            <a:r>
              <a:rPr lang="en-GB" altLang="en-US" sz="2000" b="1" dirty="0"/>
              <a:t>Guild Central Training: CAL</a:t>
            </a:r>
            <a:endParaRPr lang="en-US" altLang="en-US" sz="2000" b="1" dirty="0"/>
          </a:p>
        </p:txBody>
      </p:sp>
      <p:sp>
        <p:nvSpPr>
          <p:cNvPr id="6153" name="Rectangle 5"/>
          <p:cNvSpPr>
            <a:spLocks noGrp="1" noChangeArrowheads="1"/>
          </p:cNvSpPr>
          <p:nvPr/>
        </p:nvSpPr>
        <p:spPr bwMode="auto">
          <a:xfrm>
            <a:off x="1114687" y="882650"/>
            <a:ext cx="720090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pPr algn="ctr" eaLnBrk="1" hangingPunct="1">
              <a:spcBef>
                <a:spcPct val="20000"/>
              </a:spcBef>
              <a:buClr>
                <a:schemeClr val="hlink"/>
              </a:buClr>
              <a:buSzPct val="120000"/>
            </a:pPr>
            <a:r>
              <a:rPr lang="en-GB" altLang="en-US" sz="3200" b="1" dirty="0">
                <a:solidFill>
                  <a:srgbClr val="009CC7"/>
                </a:solidFill>
              </a:rPr>
              <a:t>Your College Reps</a:t>
            </a:r>
          </a:p>
          <a:p>
            <a:pPr algn="ctr" eaLnBrk="1" hangingPunct="1">
              <a:spcBef>
                <a:spcPct val="20000"/>
              </a:spcBef>
              <a:buClr>
                <a:schemeClr val="hlink"/>
              </a:buClr>
              <a:buSzPct val="120000"/>
            </a:pPr>
            <a:endParaRPr lang="en-GB" altLang="en-US" sz="2000" b="1" dirty="0">
              <a:solidFill>
                <a:srgbClr val="810F6D"/>
              </a:solidFill>
            </a:endParaRPr>
          </a:p>
          <a:p>
            <a:pPr algn="ctr" eaLnBrk="1" hangingPunct="1">
              <a:spcBef>
                <a:spcPct val="20000"/>
              </a:spcBef>
              <a:buClr>
                <a:schemeClr val="hlink"/>
              </a:buClr>
              <a:buSzPct val="120000"/>
            </a:pPr>
            <a:endParaRPr lang="en-US" altLang="en-US" sz="2000" dirty="0">
              <a:solidFill>
                <a:srgbClr val="000000"/>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4182016352"/>
              </p:ext>
            </p:extLst>
          </p:nvPr>
        </p:nvGraphicFramePr>
        <p:xfrm>
          <a:off x="395536" y="1673225"/>
          <a:ext cx="8605590" cy="2768276"/>
        </p:xfrm>
        <a:graphic>
          <a:graphicData uri="http://schemas.openxmlformats.org/drawingml/2006/table">
            <a:tbl>
              <a:tblPr firstRow="1" bandRow="1">
                <a:tableStyleId>{5C22544A-7EE6-4342-B048-85BDC9FD1C3A}</a:tableStyleId>
              </a:tblPr>
              <a:tblGrid>
                <a:gridCol w="2088232">
                  <a:extLst>
                    <a:ext uri="{9D8B030D-6E8A-4147-A177-3AD203B41FA5}">
                      <a16:colId xmlns:a16="http://schemas.microsoft.com/office/drawing/2014/main" xmlns="" val="20000"/>
                    </a:ext>
                  </a:extLst>
                </a:gridCol>
                <a:gridCol w="2808312">
                  <a:extLst>
                    <a:ext uri="{9D8B030D-6E8A-4147-A177-3AD203B41FA5}">
                      <a16:colId xmlns:a16="http://schemas.microsoft.com/office/drawing/2014/main" xmlns="" val="20001"/>
                    </a:ext>
                  </a:extLst>
                </a:gridCol>
                <a:gridCol w="3709046">
                  <a:extLst>
                    <a:ext uri="{9D8B030D-6E8A-4147-A177-3AD203B41FA5}">
                      <a16:colId xmlns:a16="http://schemas.microsoft.com/office/drawing/2014/main" xmlns="" val="20002"/>
                    </a:ext>
                  </a:extLst>
                </a:gridCol>
              </a:tblGrid>
              <a:tr h="692069">
                <a:tc>
                  <a:txBody>
                    <a:bodyPr/>
                    <a:lstStyle/>
                    <a:p>
                      <a:r>
                        <a:rPr lang="en-GB" dirty="0"/>
                        <a:t>Role</a:t>
                      </a:r>
                    </a:p>
                  </a:txBody>
                  <a:tcPr/>
                </a:tc>
                <a:tc>
                  <a:txBody>
                    <a:bodyPr/>
                    <a:lstStyle/>
                    <a:p>
                      <a:r>
                        <a:rPr lang="en-GB" dirty="0"/>
                        <a:t>Name</a:t>
                      </a:r>
                    </a:p>
                  </a:txBody>
                  <a:tcPr/>
                </a:tc>
                <a:tc>
                  <a:txBody>
                    <a:bodyPr/>
                    <a:lstStyle/>
                    <a:p>
                      <a:r>
                        <a:rPr lang="en-GB" dirty="0"/>
                        <a:t>Email address</a:t>
                      </a:r>
                    </a:p>
                  </a:txBody>
                  <a:tcPr/>
                </a:tc>
                <a:extLst>
                  <a:ext uri="{0D108BD9-81ED-4DB2-BD59-A6C34878D82A}">
                    <a16:rowId xmlns:a16="http://schemas.microsoft.com/office/drawing/2014/main" xmlns="" val="10000"/>
                  </a:ext>
                </a:extLst>
              </a:tr>
              <a:tr h="692069">
                <a:tc>
                  <a:txBody>
                    <a:bodyPr/>
                    <a:lstStyle/>
                    <a:p>
                      <a:r>
                        <a:rPr lang="en-GB" dirty="0"/>
                        <a:t>UG College Rep</a:t>
                      </a:r>
                    </a:p>
                  </a:txBody>
                  <a:tcPr/>
                </a:tc>
                <a:tc>
                  <a:txBody>
                    <a:bodyPr/>
                    <a:lstStyle/>
                    <a:p>
                      <a:r>
                        <a:rPr lang="en-GB" dirty="0"/>
                        <a:t>Owen </a:t>
                      </a:r>
                      <a:r>
                        <a:rPr lang="en-GB" dirty="0" err="1"/>
                        <a:t>Shann</a:t>
                      </a:r>
                      <a:endParaRPr lang="en-GB" dirty="0"/>
                    </a:p>
                  </a:txBody>
                  <a:tcPr/>
                </a:tc>
                <a:tc>
                  <a:txBody>
                    <a:bodyPr/>
                    <a:lstStyle/>
                    <a:p>
                      <a:r>
                        <a:rPr lang="en-GB" dirty="0">
                          <a:hlinkClick r:id="rId5"/>
                        </a:rPr>
                        <a:t>ols856@student.bham.ac.uk</a:t>
                      </a:r>
                      <a:endParaRPr lang="en-GB" dirty="0"/>
                    </a:p>
                  </a:txBody>
                  <a:tcPr/>
                </a:tc>
                <a:extLst>
                  <a:ext uri="{0D108BD9-81ED-4DB2-BD59-A6C34878D82A}">
                    <a16:rowId xmlns:a16="http://schemas.microsoft.com/office/drawing/2014/main" xmlns="" val="10001"/>
                  </a:ext>
                </a:extLst>
              </a:tr>
              <a:tr h="692069">
                <a:tc>
                  <a:txBody>
                    <a:bodyPr/>
                    <a:lstStyle/>
                    <a:p>
                      <a:r>
                        <a:rPr lang="en-GB" dirty="0"/>
                        <a:t>PGT College Rep</a:t>
                      </a:r>
                    </a:p>
                  </a:txBody>
                  <a:tcPr/>
                </a:tc>
                <a:tc>
                  <a:txBody>
                    <a:bodyPr/>
                    <a:lstStyle/>
                    <a:p>
                      <a:r>
                        <a:rPr lang="en-GB" dirty="0" smtClean="0"/>
                        <a:t>Lily Gibbs</a:t>
                      </a:r>
                      <a:endParaRPr lang="en-GB" dirty="0"/>
                    </a:p>
                  </a:txBody>
                  <a:tcPr/>
                </a:tc>
                <a:tc>
                  <a:txBody>
                    <a:bodyPr/>
                    <a:lstStyle/>
                    <a:p>
                      <a:r>
                        <a:rPr lang="en-GB" dirty="0" smtClean="0">
                          <a:hlinkClick r:id="rId6"/>
                        </a:rPr>
                        <a:t>lag673@student.bham.ac.uk</a:t>
                      </a:r>
                      <a:endParaRPr lang="en-GB" dirty="0"/>
                    </a:p>
                  </a:txBody>
                  <a:tcPr/>
                </a:tc>
                <a:extLst>
                  <a:ext uri="{0D108BD9-81ED-4DB2-BD59-A6C34878D82A}">
                    <a16:rowId xmlns:a16="http://schemas.microsoft.com/office/drawing/2014/main" xmlns="" val="10002"/>
                  </a:ext>
                </a:extLst>
              </a:tr>
              <a:tr h="692069">
                <a:tc>
                  <a:txBody>
                    <a:bodyPr/>
                    <a:lstStyle/>
                    <a:p>
                      <a:r>
                        <a:rPr lang="en-GB" dirty="0"/>
                        <a:t>PGR College Rep</a:t>
                      </a:r>
                    </a:p>
                  </a:txBody>
                  <a:tcPr/>
                </a:tc>
                <a:tc>
                  <a:txBody>
                    <a:bodyPr/>
                    <a:lstStyle/>
                    <a:p>
                      <a:r>
                        <a:rPr lang="en-GB" dirty="0" smtClean="0"/>
                        <a:t>Rik Sowden</a:t>
                      </a:r>
                      <a:endParaRPr lang="en-GB" dirty="0"/>
                    </a:p>
                  </a:txBody>
                  <a:tcPr/>
                </a:tc>
                <a:tc>
                  <a:txBody>
                    <a:bodyPr/>
                    <a:lstStyle/>
                    <a:p>
                      <a:r>
                        <a:rPr lang="en-GB" dirty="0" smtClean="0">
                          <a:hlinkClick r:id="rId7"/>
                        </a:rPr>
                        <a:t>rms685@student.bham.ac.uk</a:t>
                      </a:r>
                      <a:endParaRPr lang="en-GB" dirty="0"/>
                    </a:p>
                  </a:txBody>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39475530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1239</TotalTime>
  <Words>1528</Words>
  <Application>Microsoft Office PowerPoint</Application>
  <PresentationFormat>On-screen Show (4:3)</PresentationFormat>
  <Paragraphs>283</Paragraphs>
  <Slides>22</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ＭＳ Ｐゴシック</vt:lpstr>
      <vt:lpstr>ＭＳ Ｐゴシック</vt:lpstr>
      <vt:lpstr>Arial</vt:lpstr>
      <vt:lpstr>Calibri</vt:lpstr>
      <vt:lpstr>Century Gothic</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Guild of Students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Becky Withers</dc:creator>
  <cp:lastModifiedBy>Houmaa Chaudhry</cp:lastModifiedBy>
  <cp:revision>97</cp:revision>
  <cp:lastPrinted>2017-10-27T10:12:38Z</cp:lastPrinted>
  <dcterms:created xsi:type="dcterms:W3CDTF">2017-09-12T14:04:47Z</dcterms:created>
  <dcterms:modified xsi:type="dcterms:W3CDTF">2019-11-19T16:39:11Z</dcterms:modified>
</cp:coreProperties>
</file>