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60" r:id="rId4"/>
    <p:sldId id="278" r:id="rId5"/>
    <p:sldId id="261" r:id="rId6"/>
    <p:sldId id="281" r:id="rId7"/>
    <p:sldId id="272" r:id="rId8"/>
    <p:sldId id="282" r:id="rId9"/>
    <p:sldId id="262" r:id="rId10"/>
    <p:sldId id="258" r:id="rId11"/>
    <p:sldId id="273" r:id="rId12"/>
    <p:sldId id="279" r:id="rId13"/>
    <p:sldId id="275" r:id="rId14"/>
    <p:sldId id="271" r:id="rId15"/>
    <p:sldId id="269" r:id="rId16"/>
    <p:sldId id="277" r:id="rId17"/>
    <p:sldId id="276" r:id="rId18"/>
    <p:sldId id="274" r:id="rId19"/>
    <p:sldId id="270" r:id="rId2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4F41F5-4195-4CAB-A975-E10901BA6780}">
          <p14:sldIdLst>
            <p14:sldId id="257"/>
            <p14:sldId id="259"/>
            <p14:sldId id="260"/>
            <p14:sldId id="278"/>
            <p14:sldId id="261"/>
            <p14:sldId id="281"/>
            <p14:sldId id="272"/>
            <p14:sldId id="282"/>
            <p14:sldId id="262"/>
            <p14:sldId id="258"/>
            <p14:sldId id="273"/>
            <p14:sldId id="279"/>
            <p14:sldId id="275"/>
            <p14:sldId id="271"/>
            <p14:sldId id="269"/>
            <p14:sldId id="277"/>
            <p14:sldId id="276"/>
            <p14:sldId id="274"/>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76" autoAdjust="0"/>
  </p:normalViewPr>
  <p:slideViewPr>
    <p:cSldViewPr>
      <p:cViewPr varScale="1">
        <p:scale>
          <a:sx n="89" d="100"/>
          <a:sy n="89" d="100"/>
        </p:scale>
        <p:origin x="22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C9916-6DDC-4F4A-B99B-5BD5A08909AD}"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GB"/>
        </a:p>
      </dgm:t>
    </dgm:pt>
    <dgm:pt modelId="{7070EA0F-ECE7-407A-812C-50DA7D1B8D00}">
      <dgm:prSet phldrT="[Text]" custT="1"/>
      <dgm:spPr/>
      <dgm:t>
        <a:bodyPr/>
        <a:lstStyle/>
        <a:p>
          <a:r>
            <a:rPr lang="en-GB" sz="2800" dirty="0" smtClean="0"/>
            <a:t>The Guild</a:t>
          </a:r>
          <a:endParaRPr lang="en-GB" sz="2800" dirty="0"/>
        </a:p>
      </dgm:t>
    </dgm:pt>
    <dgm:pt modelId="{816E1FFD-B3E9-474F-8197-135D8CD94ECB}" type="parTrans" cxnId="{37486066-4EAA-4FD8-8D22-465FFF72281A}">
      <dgm:prSet/>
      <dgm:spPr/>
      <dgm:t>
        <a:bodyPr/>
        <a:lstStyle/>
        <a:p>
          <a:endParaRPr lang="en-GB" sz="1600"/>
        </a:p>
      </dgm:t>
    </dgm:pt>
    <dgm:pt modelId="{14BA10AC-3762-4522-B545-0BA655E37D02}" type="sibTrans" cxnId="{37486066-4EAA-4FD8-8D22-465FFF72281A}">
      <dgm:prSet/>
      <dgm:spPr/>
      <dgm:t>
        <a:bodyPr/>
        <a:lstStyle/>
        <a:p>
          <a:endParaRPr lang="en-GB" sz="1600"/>
        </a:p>
      </dgm:t>
    </dgm:pt>
    <dgm:pt modelId="{CFEFE30D-F8FA-4951-B76F-CB5174F20275}">
      <dgm:prSet phldrT="[Text]" custT="1"/>
      <dgm:spPr/>
      <dgm:t>
        <a:bodyPr/>
        <a:lstStyle/>
        <a:p>
          <a:r>
            <a:rPr lang="en-GB" sz="1400" dirty="0"/>
            <a:t>Student feedback</a:t>
          </a:r>
        </a:p>
      </dgm:t>
    </dgm:pt>
    <dgm:pt modelId="{DCC27364-2647-4903-9A26-468180471F18}" type="parTrans" cxnId="{D31CD23F-2BCC-484F-A8C9-C668A827960C}">
      <dgm:prSet/>
      <dgm:spPr/>
      <dgm:t>
        <a:bodyPr/>
        <a:lstStyle/>
        <a:p>
          <a:endParaRPr lang="en-GB" sz="1600"/>
        </a:p>
      </dgm:t>
    </dgm:pt>
    <dgm:pt modelId="{3F61132E-CEA2-47B0-B782-9D15E4BE313E}" type="sibTrans" cxnId="{D31CD23F-2BCC-484F-A8C9-C668A827960C}">
      <dgm:prSet/>
      <dgm:spPr/>
      <dgm:t>
        <a:bodyPr/>
        <a:lstStyle/>
        <a:p>
          <a:endParaRPr lang="en-GB" sz="1600"/>
        </a:p>
      </dgm:t>
    </dgm:pt>
    <dgm:pt modelId="{88968BBB-97C4-4E33-BE28-6CA85E68E604}">
      <dgm:prSet phldrT="[Text]" custT="1"/>
      <dgm:spPr/>
      <dgm:t>
        <a:bodyPr/>
        <a:lstStyle/>
        <a:p>
          <a:r>
            <a:rPr lang="en-GB" sz="1200" dirty="0" smtClean="0"/>
            <a:t>Rep </a:t>
          </a:r>
          <a:r>
            <a:rPr lang="en-GB" sz="1200" dirty="0"/>
            <a:t>communicates with staff</a:t>
          </a:r>
        </a:p>
      </dgm:t>
    </dgm:pt>
    <dgm:pt modelId="{B1CC761F-D7E8-4FFC-98D2-EB4053F7D8F7}" type="parTrans" cxnId="{2D54792F-4C5E-4ABF-B6C5-1637ECD82ECF}">
      <dgm:prSet/>
      <dgm:spPr/>
      <dgm:t>
        <a:bodyPr/>
        <a:lstStyle/>
        <a:p>
          <a:endParaRPr lang="en-GB" sz="1600"/>
        </a:p>
      </dgm:t>
    </dgm:pt>
    <dgm:pt modelId="{D60906F8-FE73-4A34-A115-87F4CDF0AF26}" type="sibTrans" cxnId="{2D54792F-4C5E-4ABF-B6C5-1637ECD82ECF}">
      <dgm:prSet/>
      <dgm:spPr/>
      <dgm:t>
        <a:bodyPr/>
        <a:lstStyle/>
        <a:p>
          <a:endParaRPr lang="en-GB" sz="1600"/>
        </a:p>
      </dgm:t>
    </dgm:pt>
    <dgm:pt modelId="{8D4F2BFA-8799-4947-9C47-BCBA875EDC37}">
      <dgm:prSet phldrT="[Text]" custT="1"/>
      <dgm:spPr/>
      <dgm:t>
        <a:bodyPr/>
        <a:lstStyle/>
        <a:p>
          <a:r>
            <a:rPr lang="en-GB" sz="1200" dirty="0"/>
            <a:t>University action</a:t>
          </a:r>
        </a:p>
      </dgm:t>
    </dgm:pt>
    <dgm:pt modelId="{43A0FA59-3FB8-4CF3-8076-C4109EC1D1CE}" type="parTrans" cxnId="{90EECD3C-414A-4DD4-B184-A2F6B65D8DEE}">
      <dgm:prSet/>
      <dgm:spPr/>
      <dgm:t>
        <a:bodyPr/>
        <a:lstStyle/>
        <a:p>
          <a:endParaRPr lang="en-GB" sz="1600"/>
        </a:p>
      </dgm:t>
    </dgm:pt>
    <dgm:pt modelId="{70FCE006-5FFE-4BD5-94C3-E422E8CBB11F}" type="sibTrans" cxnId="{90EECD3C-414A-4DD4-B184-A2F6B65D8DEE}">
      <dgm:prSet/>
      <dgm:spPr/>
      <dgm:t>
        <a:bodyPr/>
        <a:lstStyle/>
        <a:p>
          <a:endParaRPr lang="en-GB" sz="1600"/>
        </a:p>
      </dgm:t>
    </dgm:pt>
    <dgm:pt modelId="{0EA63214-56D4-4AEE-93DB-76EBCC1ED267}">
      <dgm:prSet phldrT="[Text]" custT="1"/>
      <dgm:spPr/>
      <dgm:t>
        <a:bodyPr/>
        <a:lstStyle/>
        <a:p>
          <a:r>
            <a:rPr lang="en-GB" sz="1200" dirty="0"/>
            <a:t>Students experience change</a:t>
          </a:r>
        </a:p>
      </dgm:t>
    </dgm:pt>
    <dgm:pt modelId="{F7FC1950-D16B-4907-9D56-9075BB2CDC32}" type="parTrans" cxnId="{0F7EA0DC-ACAA-442B-8484-AE6B442F3303}">
      <dgm:prSet/>
      <dgm:spPr/>
      <dgm:t>
        <a:bodyPr/>
        <a:lstStyle/>
        <a:p>
          <a:endParaRPr lang="en-GB" sz="1600"/>
        </a:p>
      </dgm:t>
    </dgm:pt>
    <dgm:pt modelId="{C46F19E5-80EF-4B16-8B0D-7DB24715202E}" type="sibTrans" cxnId="{0F7EA0DC-ACAA-442B-8484-AE6B442F3303}">
      <dgm:prSet/>
      <dgm:spPr/>
      <dgm:t>
        <a:bodyPr/>
        <a:lstStyle/>
        <a:p>
          <a:endParaRPr lang="en-GB" sz="1600"/>
        </a:p>
      </dgm:t>
    </dgm:pt>
    <dgm:pt modelId="{E6082F5D-62FE-417A-BE27-5BDCD12D5495}">
      <dgm:prSet phldrT="[Text]" custT="1"/>
      <dgm:spPr/>
      <dgm:t>
        <a:bodyPr/>
        <a:lstStyle/>
        <a:p>
          <a:r>
            <a:rPr lang="en-GB" sz="1200" dirty="0" smtClean="0"/>
            <a:t>Rep </a:t>
          </a:r>
          <a:r>
            <a:rPr lang="en-GB" sz="1200" dirty="0"/>
            <a:t>communicates with students</a:t>
          </a:r>
        </a:p>
      </dgm:t>
    </dgm:pt>
    <dgm:pt modelId="{D6E40B2A-B114-44C1-9927-6101981D592D}" type="parTrans" cxnId="{418F3156-67A1-422D-9812-960824F474BE}">
      <dgm:prSet/>
      <dgm:spPr/>
      <dgm:t>
        <a:bodyPr/>
        <a:lstStyle/>
        <a:p>
          <a:endParaRPr lang="en-GB" sz="1600"/>
        </a:p>
      </dgm:t>
    </dgm:pt>
    <dgm:pt modelId="{06C0AF6D-1D0A-4B4C-BD66-B66832A0C8B3}" type="sibTrans" cxnId="{418F3156-67A1-422D-9812-960824F474BE}">
      <dgm:prSet/>
      <dgm:spPr/>
      <dgm:t>
        <a:bodyPr/>
        <a:lstStyle/>
        <a:p>
          <a:endParaRPr lang="en-GB" sz="1600"/>
        </a:p>
      </dgm:t>
    </dgm:pt>
    <dgm:pt modelId="{B8121CC5-21E9-42D6-8493-86CFEC15CE8A}" type="pres">
      <dgm:prSet presAssocID="{263C9916-6DDC-4F4A-B99B-5BD5A08909AD}" presName="Name0" presStyleCnt="0">
        <dgm:presLayoutVars>
          <dgm:chMax val="1"/>
          <dgm:dir/>
          <dgm:animLvl val="ctr"/>
          <dgm:resizeHandles val="exact"/>
        </dgm:presLayoutVars>
      </dgm:prSet>
      <dgm:spPr/>
      <dgm:t>
        <a:bodyPr/>
        <a:lstStyle/>
        <a:p>
          <a:endParaRPr lang="en-GB"/>
        </a:p>
      </dgm:t>
    </dgm:pt>
    <dgm:pt modelId="{8172C9A4-4256-4A93-821F-DCB080772D53}" type="pres">
      <dgm:prSet presAssocID="{7070EA0F-ECE7-407A-812C-50DA7D1B8D00}" presName="centerShape" presStyleLbl="node0" presStyleIdx="0" presStyleCnt="1"/>
      <dgm:spPr/>
      <dgm:t>
        <a:bodyPr/>
        <a:lstStyle/>
        <a:p>
          <a:endParaRPr lang="en-GB"/>
        </a:p>
      </dgm:t>
    </dgm:pt>
    <dgm:pt modelId="{9C5122C4-CFFB-4725-A41E-DEBAA1BAD66E}" type="pres">
      <dgm:prSet presAssocID="{CFEFE30D-F8FA-4951-B76F-CB5174F20275}" presName="node" presStyleLbl="node1" presStyleIdx="0" presStyleCnt="5">
        <dgm:presLayoutVars>
          <dgm:bulletEnabled val="1"/>
        </dgm:presLayoutVars>
      </dgm:prSet>
      <dgm:spPr/>
      <dgm:t>
        <a:bodyPr/>
        <a:lstStyle/>
        <a:p>
          <a:endParaRPr lang="en-GB"/>
        </a:p>
      </dgm:t>
    </dgm:pt>
    <dgm:pt modelId="{5C69658C-EA27-4BF5-8753-0C8DB06E0D19}" type="pres">
      <dgm:prSet presAssocID="{CFEFE30D-F8FA-4951-B76F-CB5174F20275}" presName="dummy" presStyleCnt="0"/>
      <dgm:spPr/>
      <dgm:t>
        <a:bodyPr/>
        <a:lstStyle/>
        <a:p>
          <a:endParaRPr lang="en-GB"/>
        </a:p>
      </dgm:t>
    </dgm:pt>
    <dgm:pt modelId="{A5833163-1081-47AD-8C1C-3A06746C9610}" type="pres">
      <dgm:prSet presAssocID="{3F61132E-CEA2-47B0-B782-9D15E4BE313E}" presName="sibTrans" presStyleLbl="sibTrans2D1" presStyleIdx="0" presStyleCnt="5"/>
      <dgm:spPr/>
      <dgm:t>
        <a:bodyPr/>
        <a:lstStyle/>
        <a:p>
          <a:endParaRPr lang="en-GB"/>
        </a:p>
      </dgm:t>
    </dgm:pt>
    <dgm:pt modelId="{C4D355AA-F4E7-4A9A-945B-063A1D03E034}" type="pres">
      <dgm:prSet presAssocID="{88968BBB-97C4-4E33-BE28-6CA85E68E604}" presName="node" presStyleLbl="node1" presStyleIdx="1" presStyleCnt="5">
        <dgm:presLayoutVars>
          <dgm:bulletEnabled val="1"/>
        </dgm:presLayoutVars>
      </dgm:prSet>
      <dgm:spPr/>
      <dgm:t>
        <a:bodyPr/>
        <a:lstStyle/>
        <a:p>
          <a:endParaRPr lang="en-GB"/>
        </a:p>
      </dgm:t>
    </dgm:pt>
    <dgm:pt modelId="{79C12009-0A33-4186-B0D5-3BC94CCBD55A}" type="pres">
      <dgm:prSet presAssocID="{88968BBB-97C4-4E33-BE28-6CA85E68E604}" presName="dummy" presStyleCnt="0"/>
      <dgm:spPr/>
      <dgm:t>
        <a:bodyPr/>
        <a:lstStyle/>
        <a:p>
          <a:endParaRPr lang="en-GB"/>
        </a:p>
      </dgm:t>
    </dgm:pt>
    <dgm:pt modelId="{411AAFCD-81BD-4CA8-86C5-CC2B7CC1FA93}" type="pres">
      <dgm:prSet presAssocID="{D60906F8-FE73-4A34-A115-87F4CDF0AF26}" presName="sibTrans" presStyleLbl="sibTrans2D1" presStyleIdx="1" presStyleCnt="5"/>
      <dgm:spPr/>
      <dgm:t>
        <a:bodyPr/>
        <a:lstStyle/>
        <a:p>
          <a:endParaRPr lang="en-GB"/>
        </a:p>
      </dgm:t>
    </dgm:pt>
    <dgm:pt modelId="{A2B0859D-A9E4-4746-AAFB-5508C31D2129}" type="pres">
      <dgm:prSet presAssocID="{8D4F2BFA-8799-4947-9C47-BCBA875EDC37}" presName="node" presStyleLbl="node1" presStyleIdx="2" presStyleCnt="5">
        <dgm:presLayoutVars>
          <dgm:bulletEnabled val="1"/>
        </dgm:presLayoutVars>
      </dgm:prSet>
      <dgm:spPr/>
      <dgm:t>
        <a:bodyPr/>
        <a:lstStyle/>
        <a:p>
          <a:endParaRPr lang="en-GB"/>
        </a:p>
      </dgm:t>
    </dgm:pt>
    <dgm:pt modelId="{3C5949C9-221E-413E-BA5B-3625E7064A5A}" type="pres">
      <dgm:prSet presAssocID="{8D4F2BFA-8799-4947-9C47-BCBA875EDC37}" presName="dummy" presStyleCnt="0"/>
      <dgm:spPr/>
      <dgm:t>
        <a:bodyPr/>
        <a:lstStyle/>
        <a:p>
          <a:endParaRPr lang="en-GB"/>
        </a:p>
      </dgm:t>
    </dgm:pt>
    <dgm:pt modelId="{7F40FAD0-CA73-42C7-BDAD-1A3E15C67FE6}" type="pres">
      <dgm:prSet presAssocID="{70FCE006-5FFE-4BD5-94C3-E422E8CBB11F}" presName="sibTrans" presStyleLbl="sibTrans2D1" presStyleIdx="2" presStyleCnt="5"/>
      <dgm:spPr/>
      <dgm:t>
        <a:bodyPr/>
        <a:lstStyle/>
        <a:p>
          <a:endParaRPr lang="en-GB"/>
        </a:p>
      </dgm:t>
    </dgm:pt>
    <dgm:pt modelId="{2121DDB1-D2ED-45B8-8979-B0522FBB80D8}" type="pres">
      <dgm:prSet presAssocID="{E6082F5D-62FE-417A-BE27-5BDCD12D5495}" presName="node" presStyleLbl="node1" presStyleIdx="3" presStyleCnt="5">
        <dgm:presLayoutVars>
          <dgm:bulletEnabled val="1"/>
        </dgm:presLayoutVars>
      </dgm:prSet>
      <dgm:spPr/>
      <dgm:t>
        <a:bodyPr/>
        <a:lstStyle/>
        <a:p>
          <a:endParaRPr lang="en-GB"/>
        </a:p>
      </dgm:t>
    </dgm:pt>
    <dgm:pt modelId="{ED6B0BD4-EA71-4F00-A9A4-A162B36141A9}" type="pres">
      <dgm:prSet presAssocID="{E6082F5D-62FE-417A-BE27-5BDCD12D5495}" presName="dummy" presStyleCnt="0"/>
      <dgm:spPr/>
      <dgm:t>
        <a:bodyPr/>
        <a:lstStyle/>
        <a:p>
          <a:endParaRPr lang="en-GB"/>
        </a:p>
      </dgm:t>
    </dgm:pt>
    <dgm:pt modelId="{934D0B4D-9742-4600-8024-C5BEA0F79E30}" type="pres">
      <dgm:prSet presAssocID="{06C0AF6D-1D0A-4B4C-BD66-B66832A0C8B3}" presName="sibTrans" presStyleLbl="sibTrans2D1" presStyleIdx="3" presStyleCnt="5"/>
      <dgm:spPr/>
      <dgm:t>
        <a:bodyPr/>
        <a:lstStyle/>
        <a:p>
          <a:endParaRPr lang="en-GB"/>
        </a:p>
      </dgm:t>
    </dgm:pt>
    <dgm:pt modelId="{3F98A9AA-54D0-45F0-AA70-9587A412EB95}" type="pres">
      <dgm:prSet presAssocID="{0EA63214-56D4-4AEE-93DB-76EBCC1ED267}" presName="node" presStyleLbl="node1" presStyleIdx="4" presStyleCnt="5">
        <dgm:presLayoutVars>
          <dgm:bulletEnabled val="1"/>
        </dgm:presLayoutVars>
      </dgm:prSet>
      <dgm:spPr/>
      <dgm:t>
        <a:bodyPr/>
        <a:lstStyle/>
        <a:p>
          <a:endParaRPr lang="en-GB"/>
        </a:p>
      </dgm:t>
    </dgm:pt>
    <dgm:pt modelId="{5671BE90-1D09-490D-8CD6-7DC5AE009EE3}" type="pres">
      <dgm:prSet presAssocID="{0EA63214-56D4-4AEE-93DB-76EBCC1ED267}" presName="dummy" presStyleCnt="0"/>
      <dgm:spPr/>
      <dgm:t>
        <a:bodyPr/>
        <a:lstStyle/>
        <a:p>
          <a:endParaRPr lang="en-GB"/>
        </a:p>
      </dgm:t>
    </dgm:pt>
    <dgm:pt modelId="{5F16F309-284C-4D83-8700-398A5F53A5C3}" type="pres">
      <dgm:prSet presAssocID="{C46F19E5-80EF-4B16-8B0D-7DB24715202E}" presName="sibTrans" presStyleLbl="sibTrans2D1" presStyleIdx="4" presStyleCnt="5"/>
      <dgm:spPr/>
      <dgm:t>
        <a:bodyPr/>
        <a:lstStyle/>
        <a:p>
          <a:endParaRPr lang="en-GB"/>
        </a:p>
      </dgm:t>
    </dgm:pt>
  </dgm:ptLst>
  <dgm:cxnLst>
    <dgm:cxn modelId="{D31CD23F-2BCC-484F-A8C9-C668A827960C}" srcId="{7070EA0F-ECE7-407A-812C-50DA7D1B8D00}" destId="{CFEFE30D-F8FA-4951-B76F-CB5174F20275}" srcOrd="0" destOrd="0" parTransId="{DCC27364-2647-4903-9A26-468180471F18}" sibTransId="{3F61132E-CEA2-47B0-B782-9D15E4BE313E}"/>
    <dgm:cxn modelId="{37486066-4EAA-4FD8-8D22-465FFF72281A}" srcId="{263C9916-6DDC-4F4A-B99B-5BD5A08909AD}" destId="{7070EA0F-ECE7-407A-812C-50DA7D1B8D00}" srcOrd="0" destOrd="0" parTransId="{816E1FFD-B3E9-474F-8197-135D8CD94ECB}" sibTransId="{14BA10AC-3762-4522-B545-0BA655E37D02}"/>
    <dgm:cxn modelId="{87BBF31C-2B26-4737-A372-F840F1F85BEF}" type="presOf" srcId="{CFEFE30D-F8FA-4951-B76F-CB5174F20275}" destId="{9C5122C4-CFFB-4725-A41E-DEBAA1BAD66E}" srcOrd="0" destOrd="0" presId="urn:microsoft.com/office/officeart/2005/8/layout/radial6"/>
    <dgm:cxn modelId="{5CB27CF5-7BA3-410F-B479-8873D5DFD6FF}" type="presOf" srcId="{3F61132E-CEA2-47B0-B782-9D15E4BE313E}" destId="{A5833163-1081-47AD-8C1C-3A06746C9610}" srcOrd="0" destOrd="0" presId="urn:microsoft.com/office/officeart/2005/8/layout/radial6"/>
    <dgm:cxn modelId="{220AD592-A234-4B7A-B6EE-10130F993888}" type="presOf" srcId="{7070EA0F-ECE7-407A-812C-50DA7D1B8D00}" destId="{8172C9A4-4256-4A93-821F-DCB080772D53}" srcOrd="0" destOrd="0" presId="urn:microsoft.com/office/officeart/2005/8/layout/radial6"/>
    <dgm:cxn modelId="{0F7EA0DC-ACAA-442B-8484-AE6B442F3303}" srcId="{7070EA0F-ECE7-407A-812C-50DA7D1B8D00}" destId="{0EA63214-56D4-4AEE-93DB-76EBCC1ED267}" srcOrd="4" destOrd="0" parTransId="{F7FC1950-D16B-4907-9D56-9075BB2CDC32}" sibTransId="{C46F19E5-80EF-4B16-8B0D-7DB24715202E}"/>
    <dgm:cxn modelId="{0DB438BB-7101-4A10-A1FA-10801676CF39}" type="presOf" srcId="{E6082F5D-62FE-417A-BE27-5BDCD12D5495}" destId="{2121DDB1-D2ED-45B8-8979-B0522FBB80D8}" srcOrd="0" destOrd="0" presId="urn:microsoft.com/office/officeart/2005/8/layout/radial6"/>
    <dgm:cxn modelId="{134C8E23-FF71-4C6B-AABC-299AEA128725}" type="presOf" srcId="{8D4F2BFA-8799-4947-9C47-BCBA875EDC37}" destId="{A2B0859D-A9E4-4746-AAFB-5508C31D2129}" srcOrd="0" destOrd="0" presId="urn:microsoft.com/office/officeart/2005/8/layout/radial6"/>
    <dgm:cxn modelId="{90EECD3C-414A-4DD4-B184-A2F6B65D8DEE}" srcId="{7070EA0F-ECE7-407A-812C-50DA7D1B8D00}" destId="{8D4F2BFA-8799-4947-9C47-BCBA875EDC37}" srcOrd="2" destOrd="0" parTransId="{43A0FA59-3FB8-4CF3-8076-C4109EC1D1CE}" sibTransId="{70FCE006-5FFE-4BD5-94C3-E422E8CBB11F}"/>
    <dgm:cxn modelId="{879478B8-ABD8-43B5-B6CD-1C3FA672F25A}" type="presOf" srcId="{70FCE006-5FFE-4BD5-94C3-E422E8CBB11F}" destId="{7F40FAD0-CA73-42C7-BDAD-1A3E15C67FE6}" srcOrd="0" destOrd="0" presId="urn:microsoft.com/office/officeart/2005/8/layout/radial6"/>
    <dgm:cxn modelId="{25ED5130-FF2D-4333-B1BE-2A57000FD9F0}" type="presOf" srcId="{D60906F8-FE73-4A34-A115-87F4CDF0AF26}" destId="{411AAFCD-81BD-4CA8-86C5-CC2B7CC1FA93}" srcOrd="0" destOrd="0" presId="urn:microsoft.com/office/officeart/2005/8/layout/radial6"/>
    <dgm:cxn modelId="{A6E63689-D3D6-40A4-B5A0-1B4B73003FCB}" type="presOf" srcId="{88968BBB-97C4-4E33-BE28-6CA85E68E604}" destId="{C4D355AA-F4E7-4A9A-945B-063A1D03E034}" srcOrd="0" destOrd="0" presId="urn:microsoft.com/office/officeart/2005/8/layout/radial6"/>
    <dgm:cxn modelId="{0B8AD6EB-1F1B-4297-9216-8F04C2B5FB25}" type="presOf" srcId="{06C0AF6D-1D0A-4B4C-BD66-B66832A0C8B3}" destId="{934D0B4D-9742-4600-8024-C5BEA0F79E30}" srcOrd="0" destOrd="0" presId="urn:microsoft.com/office/officeart/2005/8/layout/radial6"/>
    <dgm:cxn modelId="{5E8572C8-95E3-47EB-AF13-9AEB9565FB36}" type="presOf" srcId="{C46F19E5-80EF-4B16-8B0D-7DB24715202E}" destId="{5F16F309-284C-4D83-8700-398A5F53A5C3}" srcOrd="0" destOrd="0" presId="urn:microsoft.com/office/officeart/2005/8/layout/radial6"/>
    <dgm:cxn modelId="{2D54792F-4C5E-4ABF-B6C5-1637ECD82ECF}" srcId="{7070EA0F-ECE7-407A-812C-50DA7D1B8D00}" destId="{88968BBB-97C4-4E33-BE28-6CA85E68E604}" srcOrd="1" destOrd="0" parTransId="{B1CC761F-D7E8-4FFC-98D2-EB4053F7D8F7}" sibTransId="{D60906F8-FE73-4A34-A115-87F4CDF0AF26}"/>
    <dgm:cxn modelId="{418F3156-67A1-422D-9812-960824F474BE}" srcId="{7070EA0F-ECE7-407A-812C-50DA7D1B8D00}" destId="{E6082F5D-62FE-417A-BE27-5BDCD12D5495}" srcOrd="3" destOrd="0" parTransId="{D6E40B2A-B114-44C1-9927-6101981D592D}" sibTransId="{06C0AF6D-1D0A-4B4C-BD66-B66832A0C8B3}"/>
    <dgm:cxn modelId="{5E7FB9A4-65F2-4DEF-8963-0914CCAAC6C1}" type="presOf" srcId="{263C9916-6DDC-4F4A-B99B-5BD5A08909AD}" destId="{B8121CC5-21E9-42D6-8493-86CFEC15CE8A}" srcOrd="0" destOrd="0" presId="urn:microsoft.com/office/officeart/2005/8/layout/radial6"/>
    <dgm:cxn modelId="{419515C8-0B98-4745-A944-BCCA1F04C2CA}" type="presOf" srcId="{0EA63214-56D4-4AEE-93DB-76EBCC1ED267}" destId="{3F98A9AA-54D0-45F0-AA70-9587A412EB95}" srcOrd="0" destOrd="0" presId="urn:microsoft.com/office/officeart/2005/8/layout/radial6"/>
    <dgm:cxn modelId="{E7143EBF-9FCE-497D-A7A8-5580EB8F9728}" type="presParOf" srcId="{B8121CC5-21E9-42D6-8493-86CFEC15CE8A}" destId="{8172C9A4-4256-4A93-821F-DCB080772D53}" srcOrd="0" destOrd="0" presId="urn:microsoft.com/office/officeart/2005/8/layout/radial6"/>
    <dgm:cxn modelId="{2206DA47-0572-47EE-9220-95F45B55761A}" type="presParOf" srcId="{B8121CC5-21E9-42D6-8493-86CFEC15CE8A}" destId="{9C5122C4-CFFB-4725-A41E-DEBAA1BAD66E}" srcOrd="1" destOrd="0" presId="urn:microsoft.com/office/officeart/2005/8/layout/radial6"/>
    <dgm:cxn modelId="{7226B9CE-BD1C-404B-9208-C157E0C9C422}" type="presParOf" srcId="{B8121CC5-21E9-42D6-8493-86CFEC15CE8A}" destId="{5C69658C-EA27-4BF5-8753-0C8DB06E0D19}" srcOrd="2" destOrd="0" presId="urn:microsoft.com/office/officeart/2005/8/layout/radial6"/>
    <dgm:cxn modelId="{8F4A70D7-FF50-43D6-8BE7-2D6827DB7EB8}" type="presParOf" srcId="{B8121CC5-21E9-42D6-8493-86CFEC15CE8A}" destId="{A5833163-1081-47AD-8C1C-3A06746C9610}" srcOrd="3" destOrd="0" presId="urn:microsoft.com/office/officeart/2005/8/layout/radial6"/>
    <dgm:cxn modelId="{095DA846-58F1-4E4B-87BC-1738D3A0B03D}" type="presParOf" srcId="{B8121CC5-21E9-42D6-8493-86CFEC15CE8A}" destId="{C4D355AA-F4E7-4A9A-945B-063A1D03E034}" srcOrd="4" destOrd="0" presId="urn:microsoft.com/office/officeart/2005/8/layout/radial6"/>
    <dgm:cxn modelId="{35377AE7-9429-4368-B627-8A4CAACF6C2A}" type="presParOf" srcId="{B8121CC5-21E9-42D6-8493-86CFEC15CE8A}" destId="{79C12009-0A33-4186-B0D5-3BC94CCBD55A}" srcOrd="5" destOrd="0" presId="urn:microsoft.com/office/officeart/2005/8/layout/radial6"/>
    <dgm:cxn modelId="{973931F3-4CEF-4443-9EED-034D3FBDF454}" type="presParOf" srcId="{B8121CC5-21E9-42D6-8493-86CFEC15CE8A}" destId="{411AAFCD-81BD-4CA8-86C5-CC2B7CC1FA93}" srcOrd="6" destOrd="0" presId="urn:microsoft.com/office/officeart/2005/8/layout/radial6"/>
    <dgm:cxn modelId="{1D19EA84-50B7-4E92-B4E2-1D915C1DD71A}" type="presParOf" srcId="{B8121CC5-21E9-42D6-8493-86CFEC15CE8A}" destId="{A2B0859D-A9E4-4746-AAFB-5508C31D2129}" srcOrd="7" destOrd="0" presId="urn:microsoft.com/office/officeart/2005/8/layout/radial6"/>
    <dgm:cxn modelId="{D930EAFF-2D05-47B1-992A-ED82ADAC4530}" type="presParOf" srcId="{B8121CC5-21E9-42D6-8493-86CFEC15CE8A}" destId="{3C5949C9-221E-413E-BA5B-3625E7064A5A}" srcOrd="8" destOrd="0" presId="urn:microsoft.com/office/officeart/2005/8/layout/radial6"/>
    <dgm:cxn modelId="{29EFDBE1-1F6F-4FBA-84B9-DCEB9BA03C4D}" type="presParOf" srcId="{B8121CC5-21E9-42D6-8493-86CFEC15CE8A}" destId="{7F40FAD0-CA73-42C7-BDAD-1A3E15C67FE6}" srcOrd="9" destOrd="0" presId="urn:microsoft.com/office/officeart/2005/8/layout/radial6"/>
    <dgm:cxn modelId="{CD7DAF84-FFA8-43E2-8963-EE6AAAE061BF}" type="presParOf" srcId="{B8121CC5-21E9-42D6-8493-86CFEC15CE8A}" destId="{2121DDB1-D2ED-45B8-8979-B0522FBB80D8}" srcOrd="10" destOrd="0" presId="urn:microsoft.com/office/officeart/2005/8/layout/radial6"/>
    <dgm:cxn modelId="{F16694D0-B46D-42B9-8351-1C122E1C35A2}" type="presParOf" srcId="{B8121CC5-21E9-42D6-8493-86CFEC15CE8A}" destId="{ED6B0BD4-EA71-4F00-A9A4-A162B36141A9}" srcOrd="11" destOrd="0" presId="urn:microsoft.com/office/officeart/2005/8/layout/radial6"/>
    <dgm:cxn modelId="{D8A13330-511A-4944-ABE7-0C73A5536A4F}" type="presParOf" srcId="{B8121CC5-21E9-42D6-8493-86CFEC15CE8A}" destId="{934D0B4D-9742-4600-8024-C5BEA0F79E30}" srcOrd="12" destOrd="0" presId="urn:microsoft.com/office/officeart/2005/8/layout/radial6"/>
    <dgm:cxn modelId="{53DAA10E-F279-4B9D-9EFC-E38538849A1C}" type="presParOf" srcId="{B8121CC5-21E9-42D6-8493-86CFEC15CE8A}" destId="{3F98A9AA-54D0-45F0-AA70-9587A412EB95}" srcOrd="13" destOrd="0" presId="urn:microsoft.com/office/officeart/2005/8/layout/radial6"/>
    <dgm:cxn modelId="{AE2FE2BD-6AD3-4163-AD1B-52CE62CB88C8}" type="presParOf" srcId="{B8121CC5-21E9-42D6-8493-86CFEC15CE8A}" destId="{5671BE90-1D09-490D-8CD6-7DC5AE009EE3}" srcOrd="14" destOrd="0" presId="urn:microsoft.com/office/officeart/2005/8/layout/radial6"/>
    <dgm:cxn modelId="{66C3478D-25A0-4CA8-BED1-9DF6876F2842}" type="presParOf" srcId="{B8121CC5-21E9-42D6-8493-86CFEC15CE8A}" destId="{5F16F309-284C-4D83-8700-398A5F53A5C3}" srcOrd="15"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6F309-284C-4D83-8700-398A5F53A5C3}">
      <dsp:nvSpPr>
        <dsp:cNvPr id="0" name=""/>
        <dsp:cNvSpPr/>
      </dsp:nvSpPr>
      <dsp:spPr>
        <a:xfrm>
          <a:off x="2325435" y="621528"/>
          <a:ext cx="4148022" cy="4148022"/>
        </a:xfrm>
        <a:prstGeom prst="blockArc">
          <a:avLst>
            <a:gd name="adj1" fmla="val 11880000"/>
            <a:gd name="adj2" fmla="val 162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4D0B4D-9742-4600-8024-C5BEA0F79E30}">
      <dsp:nvSpPr>
        <dsp:cNvPr id="0" name=""/>
        <dsp:cNvSpPr/>
      </dsp:nvSpPr>
      <dsp:spPr>
        <a:xfrm>
          <a:off x="2325435" y="621528"/>
          <a:ext cx="4148022" cy="4148022"/>
        </a:xfrm>
        <a:prstGeom prst="blockArc">
          <a:avLst>
            <a:gd name="adj1" fmla="val 7560000"/>
            <a:gd name="adj2" fmla="val 1188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40FAD0-CA73-42C7-BDAD-1A3E15C67FE6}">
      <dsp:nvSpPr>
        <dsp:cNvPr id="0" name=""/>
        <dsp:cNvSpPr/>
      </dsp:nvSpPr>
      <dsp:spPr>
        <a:xfrm>
          <a:off x="2325435" y="621528"/>
          <a:ext cx="4148022" cy="4148022"/>
        </a:xfrm>
        <a:prstGeom prst="blockArc">
          <a:avLst>
            <a:gd name="adj1" fmla="val 3240000"/>
            <a:gd name="adj2" fmla="val 756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11AAFCD-81BD-4CA8-86C5-CC2B7CC1FA93}">
      <dsp:nvSpPr>
        <dsp:cNvPr id="0" name=""/>
        <dsp:cNvSpPr/>
      </dsp:nvSpPr>
      <dsp:spPr>
        <a:xfrm>
          <a:off x="2325435" y="621528"/>
          <a:ext cx="4148022" cy="4148022"/>
        </a:xfrm>
        <a:prstGeom prst="blockArc">
          <a:avLst>
            <a:gd name="adj1" fmla="val 20520000"/>
            <a:gd name="adj2" fmla="val 324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5833163-1081-47AD-8C1C-3A06746C9610}">
      <dsp:nvSpPr>
        <dsp:cNvPr id="0" name=""/>
        <dsp:cNvSpPr/>
      </dsp:nvSpPr>
      <dsp:spPr>
        <a:xfrm>
          <a:off x="2325435" y="621528"/>
          <a:ext cx="4148022" cy="4148022"/>
        </a:xfrm>
        <a:prstGeom prst="blockArc">
          <a:avLst>
            <a:gd name="adj1" fmla="val 16200000"/>
            <a:gd name="adj2" fmla="val 2052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72C9A4-4256-4A93-821F-DCB080772D53}">
      <dsp:nvSpPr>
        <dsp:cNvPr id="0" name=""/>
        <dsp:cNvSpPr/>
      </dsp:nvSpPr>
      <dsp:spPr>
        <a:xfrm>
          <a:off x="3445660" y="1741753"/>
          <a:ext cx="1907572" cy="19075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t>The Guild</a:t>
          </a:r>
          <a:endParaRPr lang="en-GB" sz="2800" kern="1200" dirty="0"/>
        </a:p>
      </dsp:txBody>
      <dsp:txXfrm>
        <a:off x="3725017" y="2021110"/>
        <a:ext cx="1348858" cy="1348858"/>
      </dsp:txXfrm>
    </dsp:sp>
    <dsp:sp modelId="{9C5122C4-CFFB-4725-A41E-DEBAA1BAD66E}">
      <dsp:nvSpPr>
        <dsp:cNvPr id="0" name=""/>
        <dsp:cNvSpPr/>
      </dsp:nvSpPr>
      <dsp:spPr>
        <a:xfrm>
          <a:off x="3731796" y="194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Student feedback</a:t>
          </a:r>
        </a:p>
      </dsp:txBody>
      <dsp:txXfrm>
        <a:off x="3927346" y="197499"/>
        <a:ext cx="944200" cy="944200"/>
      </dsp:txXfrm>
    </dsp:sp>
    <dsp:sp modelId="{C4D355AA-F4E7-4A9A-945B-063A1D03E034}">
      <dsp:nvSpPr>
        <dsp:cNvPr id="0" name=""/>
        <dsp:cNvSpPr/>
      </dsp:nvSpPr>
      <dsp:spPr>
        <a:xfrm>
          <a:off x="5658580"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t>Rep </a:t>
          </a:r>
          <a:r>
            <a:rPr lang="en-GB" sz="1200" kern="1200" dirty="0"/>
            <a:t>communicates with staff</a:t>
          </a:r>
        </a:p>
      </dsp:txBody>
      <dsp:txXfrm>
        <a:off x="5854130" y="1597389"/>
        <a:ext cx="944200" cy="944200"/>
      </dsp:txXfrm>
    </dsp:sp>
    <dsp:sp modelId="{A2B0859D-A9E4-4746-AAFB-5508C31D2129}">
      <dsp:nvSpPr>
        <dsp:cNvPr id="0" name=""/>
        <dsp:cNvSpPr/>
      </dsp:nvSpPr>
      <dsp:spPr>
        <a:xfrm>
          <a:off x="4922614"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University action</a:t>
          </a:r>
        </a:p>
      </dsp:txBody>
      <dsp:txXfrm>
        <a:off x="5118164" y="3862460"/>
        <a:ext cx="944200" cy="944200"/>
      </dsp:txXfrm>
    </dsp:sp>
    <dsp:sp modelId="{2121DDB1-D2ED-45B8-8979-B0522FBB80D8}">
      <dsp:nvSpPr>
        <dsp:cNvPr id="0" name=""/>
        <dsp:cNvSpPr/>
      </dsp:nvSpPr>
      <dsp:spPr>
        <a:xfrm>
          <a:off x="2540978"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t>Rep </a:t>
          </a:r>
          <a:r>
            <a:rPr lang="en-GB" sz="1200" kern="1200" dirty="0"/>
            <a:t>communicates with students</a:t>
          </a:r>
        </a:p>
      </dsp:txBody>
      <dsp:txXfrm>
        <a:off x="2736528" y="3862460"/>
        <a:ext cx="944200" cy="944200"/>
      </dsp:txXfrm>
    </dsp:sp>
    <dsp:sp modelId="{3F98A9AA-54D0-45F0-AA70-9587A412EB95}">
      <dsp:nvSpPr>
        <dsp:cNvPr id="0" name=""/>
        <dsp:cNvSpPr/>
      </dsp:nvSpPr>
      <dsp:spPr>
        <a:xfrm>
          <a:off x="1805012"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Students experience change</a:t>
          </a:r>
        </a:p>
      </dsp:txBody>
      <dsp:txXfrm>
        <a:off x="2000562" y="1597389"/>
        <a:ext cx="944200" cy="9442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7817D8-A915-46D1-B78C-2C8BD7F74DD1}" type="datetimeFigureOut">
              <a:rPr lang="en-GB" smtClean="0"/>
              <a:t>19/11/2019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F47AB6F-1A23-4864-B0ED-728817D9D527}" type="slidenum">
              <a:rPr lang="en-GB" smtClean="0"/>
              <a:t>‹#›</a:t>
            </a:fld>
            <a:endParaRPr lang="en-GB"/>
          </a:p>
        </p:txBody>
      </p:sp>
    </p:spTree>
    <p:extLst>
      <p:ext uri="{BB962C8B-B14F-4D97-AF65-F5344CB8AC3E}">
        <p14:creationId xmlns:p14="http://schemas.microsoft.com/office/powerpoint/2010/main" val="134741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smtClean="0">
              <a:latin typeface="Century Gothic"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F17CEC57-9913-43D5-865A-A28987CAEA77}" type="slidenum">
              <a:rPr lang="en-US" altLang="en-US" smtClean="0"/>
              <a:pPr/>
              <a:t>1</a:t>
            </a:fld>
            <a:endParaRPr lang="en-US" altLang="en-US" smtClean="0"/>
          </a:p>
        </p:txBody>
      </p:sp>
    </p:spTree>
    <p:extLst>
      <p:ext uri="{BB962C8B-B14F-4D97-AF65-F5344CB8AC3E}">
        <p14:creationId xmlns:p14="http://schemas.microsoft.com/office/powerpoint/2010/main" val="396310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2</a:t>
            </a:fld>
            <a:endParaRPr lang="en-GB"/>
          </a:p>
        </p:txBody>
      </p:sp>
    </p:spTree>
    <p:extLst>
      <p:ext uri="{BB962C8B-B14F-4D97-AF65-F5344CB8AC3E}">
        <p14:creationId xmlns:p14="http://schemas.microsoft.com/office/powerpoint/2010/main" val="336665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Socials, thank you, PSA, Enhanced Transcript</a:t>
            </a:r>
          </a:p>
          <a:p>
            <a:endParaRPr lang="en-GB" dirty="0" smtClean="0"/>
          </a:p>
          <a:p>
            <a:r>
              <a:rPr lang="en-GB" dirty="0" smtClean="0"/>
              <a:t>Masterclass</a:t>
            </a:r>
            <a:r>
              <a:rPr lang="en-GB" baseline="0" dirty="0" smtClean="0"/>
              <a:t> sessions:</a:t>
            </a:r>
          </a:p>
          <a:p>
            <a:endParaRPr lang="en-GB" baseline="0" dirty="0" smtClean="0"/>
          </a:p>
          <a:p>
            <a:r>
              <a:rPr lang="en-GB" baseline="0" dirty="0" smtClean="0"/>
              <a:t>Quality Assurance, Not On, Equality and Diversity</a:t>
            </a:r>
          </a:p>
          <a:p>
            <a:r>
              <a:rPr lang="en-GB" baseline="0" dirty="0" smtClean="0"/>
              <a:t>Leadership, Higher Education Policy, Rep Employability</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4</a:t>
            </a:fld>
            <a:endParaRPr lang="en-GB"/>
          </a:p>
        </p:txBody>
      </p:sp>
    </p:spTree>
    <p:extLst>
      <p:ext uri="{BB962C8B-B14F-4D97-AF65-F5344CB8AC3E}">
        <p14:creationId xmlns:p14="http://schemas.microsoft.com/office/powerpoint/2010/main" val="330898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Though note, it is useful</a:t>
            </a:r>
            <a:r>
              <a:rPr lang="en-GB" baseline="0" dirty="0" smtClean="0"/>
              <a:t> to help comes up with solutions to student problems, but it is not your sole responsibility. It might help to attend Student Staff Forums with a solution in mind that is reasonable, but it is always useful to draw attention to a problem even if you don’t have a solution</a:t>
            </a:r>
          </a:p>
          <a:p>
            <a:endParaRPr lang="en-GB" baseline="0" dirty="0" smtClean="0"/>
          </a:p>
          <a:p>
            <a:r>
              <a:rPr lang="en-GB" baseline="0" dirty="0" smtClean="0"/>
              <a:t>Remember that your cohort will include more than just your friendship group on your course. You should consider the needs of other students – i.e. some of you may prefer 5pm lectures to 10am lectures as you may function better in the afternoon, but there may also be commuters or parents/carers on your course who would prefer a 10am lecture so they can get home an hour away while it’s still light or pick up their kids from school etc.</a:t>
            </a:r>
          </a:p>
          <a:p>
            <a:endParaRPr lang="en-GB" baseline="0" dirty="0" smtClean="0"/>
          </a:p>
          <a:p>
            <a:r>
              <a:rPr lang="en-GB" baseline="0" dirty="0" smtClean="0"/>
              <a:t>Without positive feedback, staff won’t know what works well and can be extended to other modules and departments</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5</a:t>
            </a:fld>
            <a:endParaRPr lang="en-GB"/>
          </a:p>
        </p:txBody>
      </p:sp>
    </p:spTree>
    <p:extLst>
      <p:ext uri="{BB962C8B-B14F-4D97-AF65-F5344CB8AC3E}">
        <p14:creationId xmlns:p14="http://schemas.microsoft.com/office/powerpoint/2010/main" val="339323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Your job is to represent your cohort’s academic interests, not any of the other stuff, but feel free to signpost students to the following services especially as they may come to you as a friendly and familiar face</a:t>
            </a:r>
          </a:p>
          <a:p>
            <a:endParaRPr lang="en-GB" baseline="0" dirty="0" smtClean="0"/>
          </a:p>
          <a:p>
            <a:r>
              <a:rPr lang="en-GB" baseline="0" dirty="0" smtClean="0"/>
              <a:t>Note that there are also services at the University that you can signpost students to, i.e. the Student Hub in Aston Webb, College Wellbeing Officers etc.</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6</a:t>
            </a:fld>
            <a:endParaRPr lang="en-GB"/>
          </a:p>
        </p:txBody>
      </p:sp>
    </p:spTree>
    <p:extLst>
      <p:ext uri="{BB962C8B-B14F-4D97-AF65-F5344CB8AC3E}">
        <p14:creationId xmlns:p14="http://schemas.microsoft.com/office/powerpoint/2010/main" val="290135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If you can’t attend a meeting,</a:t>
            </a:r>
            <a:r>
              <a:rPr lang="en-GB" baseline="0" dirty="0" smtClean="0"/>
              <a:t> please send your apologies so that staff know you are unable to attend. If possible, email in any feedback you have gathered so it can still be discussed at the meeting (another Rep can raise it on your behalf, or a staff member can read it out)</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9</a:t>
            </a:fld>
            <a:endParaRPr lang="en-GB"/>
          </a:p>
        </p:txBody>
      </p:sp>
    </p:spTree>
    <p:extLst>
      <p:ext uri="{BB962C8B-B14F-4D97-AF65-F5344CB8AC3E}">
        <p14:creationId xmlns:p14="http://schemas.microsoft.com/office/powerpoint/2010/main" val="239501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GB" altLang="en-US" sz="900" baseline="0" dirty="0" smtClean="0">
                <a:latin typeface="Century Gothic" pitchFamily="34" charset="0"/>
              </a:rPr>
              <a:t>PGR </a:t>
            </a:r>
            <a:r>
              <a:rPr lang="en-GB" altLang="en-US" sz="900" baseline="0" dirty="0" smtClean="0">
                <a:latin typeface="Century Gothic" pitchFamily="34" charset="0"/>
              </a:rPr>
              <a:t>College </a:t>
            </a:r>
            <a:r>
              <a:rPr lang="en-GB" altLang="en-US" sz="900" baseline="0" dirty="0" smtClean="0">
                <a:latin typeface="Century Gothic" pitchFamily="34" charset="0"/>
              </a:rPr>
              <a:t>Rep position </a:t>
            </a:r>
            <a:r>
              <a:rPr lang="en-GB" altLang="en-US" sz="900" baseline="0" smtClean="0">
                <a:latin typeface="Century Gothic" pitchFamily="34" charset="0"/>
              </a:rPr>
              <a:t>currently vacant – </a:t>
            </a:r>
            <a:r>
              <a:rPr lang="en-GB" altLang="en-US" sz="900" baseline="0" dirty="0" smtClean="0">
                <a:latin typeface="Century Gothic" pitchFamily="34" charset="0"/>
              </a:rPr>
              <a:t>check website for updates throughout the year</a:t>
            </a:r>
            <a:endParaRPr lang="en-GB" altLang="en-US" sz="900" dirty="0" smtClean="0">
              <a:latin typeface="Century Gothic" pitchFamily="34" charset="0"/>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89C4E6B7-0FED-465B-9372-5A5CFB54C50C}" type="slidenum">
              <a:rPr lang="en-US" altLang="en-US" smtClean="0"/>
              <a:pPr/>
              <a:t>10</a:t>
            </a:fld>
            <a:endParaRPr lang="en-US" altLang="en-US" smtClean="0"/>
          </a:p>
        </p:txBody>
      </p:sp>
    </p:spTree>
    <p:extLst>
      <p:ext uri="{BB962C8B-B14F-4D97-AF65-F5344CB8AC3E}">
        <p14:creationId xmlns:p14="http://schemas.microsoft.com/office/powerpoint/2010/main" val="177553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Guild sits in the middle because if everything works</a:t>
            </a:r>
            <a:r>
              <a:rPr lang="en-GB" baseline="0" dirty="0" smtClean="0"/>
              <a:t> well, we can leave SSFs to it, but if there are issues at any point during this loop or something isn’t happening, please let us know and we can support</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11</a:t>
            </a:fld>
            <a:endParaRPr lang="en-GB"/>
          </a:p>
        </p:txBody>
      </p:sp>
    </p:spTree>
    <p:extLst>
      <p:ext uri="{BB962C8B-B14F-4D97-AF65-F5344CB8AC3E}">
        <p14:creationId xmlns:p14="http://schemas.microsoft.com/office/powerpoint/2010/main" val="367908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443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394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08321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9876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70480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219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93D186F-2183-4FD4-9BCD-912ACED20F4E}" type="datetimeFigureOut">
              <a:rPr lang="en-GB" smtClean="0"/>
              <a:t>19/11/2019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49468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93D186F-2183-4FD4-9BCD-912ACED20F4E}" type="datetimeFigureOut">
              <a:rPr lang="en-GB" smtClean="0"/>
              <a:t>19/11/2019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63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D186F-2183-4FD4-9BCD-912ACED20F4E}" type="datetimeFigureOut">
              <a:rPr lang="en-GB" smtClean="0"/>
              <a:t>19/11/2019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0748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6613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29145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D186F-2183-4FD4-9BCD-912ACED20F4E}" type="datetimeFigureOut">
              <a:rPr lang="en-GB" smtClean="0"/>
              <a:t>19/11/2019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130CA-648C-48E0-95B5-4A49E23B63A8}" type="slidenum">
              <a:rPr lang="en-GB" smtClean="0"/>
              <a:t>‹#›</a:t>
            </a:fld>
            <a:endParaRPr lang="en-GB"/>
          </a:p>
        </p:txBody>
      </p:sp>
    </p:spTree>
    <p:extLst>
      <p:ext uri="{BB962C8B-B14F-4D97-AF65-F5344CB8AC3E}">
        <p14:creationId xmlns:p14="http://schemas.microsoft.com/office/powerpoint/2010/main" val="344523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jrb913@student.bham.ac.uk" TargetMode="External"/><Relationship Id="rId5" Type="http://schemas.openxmlformats.org/officeDocument/2006/relationships/hyperlink" Target="mailto:exv884@student.bham.ac.uk"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guildofstudents.com/studentreps/rephub/repjourn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mailto:studentreps@guild.bham.ac.uk"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mailto:education@guild.bham.ac.uk"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p:cNvSpPr txBox="1">
            <a:spLocks noChangeArrowheads="1"/>
          </p:cNvSpPr>
          <p:nvPr/>
        </p:nvSpPr>
        <p:spPr bwMode="auto">
          <a:xfrm>
            <a:off x="0" y="4149080"/>
            <a:ext cx="9144000" cy="1077218"/>
          </a:xfrm>
          <a:prstGeom prst="rect">
            <a:avLst/>
          </a:prstGeom>
          <a:noFill/>
          <a:ln w="9525">
            <a:noFill/>
            <a:miter lim="800000"/>
            <a:headEnd/>
            <a:tailEnd/>
          </a:ln>
        </p:spPr>
        <p:txBody>
          <a:bodyPr wrap="square">
            <a:spAutoFit/>
          </a:bodyPr>
          <a:lstStyle/>
          <a:p>
            <a:pPr algn="ctr" eaLnBrk="1" hangingPunct="1">
              <a:defRPr/>
            </a:pPr>
            <a:r>
              <a:rPr lang="en-GB" sz="3200" b="1" dirty="0" smtClean="0">
                <a:solidFill>
                  <a:srgbClr val="009CC7"/>
                </a:solidFill>
                <a:ea typeface="+mn-ea"/>
              </a:rPr>
              <a:t>Guild Central Training 2019</a:t>
            </a:r>
            <a:r>
              <a:rPr lang="en-GB" sz="3200" b="1" i="1" dirty="0" smtClean="0">
                <a:solidFill>
                  <a:srgbClr val="009CC7"/>
                </a:solidFill>
                <a:ea typeface="+mn-ea"/>
              </a:rPr>
              <a:t>: </a:t>
            </a:r>
          </a:p>
          <a:p>
            <a:pPr algn="ctr" eaLnBrk="1" hangingPunct="1">
              <a:defRPr/>
            </a:pPr>
            <a:r>
              <a:rPr lang="en-GB" sz="3200" b="1" dirty="0" smtClean="0">
                <a:solidFill>
                  <a:srgbClr val="009CC7"/>
                </a:solidFill>
                <a:ea typeface="+mn-ea"/>
              </a:rPr>
              <a:t>Life and Environmental Sciences (LES)</a:t>
            </a:r>
            <a:endParaRPr lang="en-US" sz="3200" b="1" dirty="0">
              <a:solidFill>
                <a:srgbClr val="009CC7"/>
              </a:solidFill>
              <a:ea typeface="+mn-ea"/>
            </a:endParaRPr>
          </a:p>
        </p:txBody>
      </p:sp>
      <p:pic>
        <p:nvPicPr>
          <p:cNvPr id="2053" name="Picture 2"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476250"/>
            <a:ext cx="46291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Guild Building.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732463"/>
            <a:ext cx="2244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73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descr="Generic footer 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6149" name="Rectangle 5"/>
          <p:cNvSpPr>
            <a:spLocks noGrp="1" noChangeArrowheads="1"/>
          </p:cNvSpPr>
          <p:nvPr/>
        </p:nvSpPr>
        <p:spPr bwMode="auto">
          <a:xfrm>
            <a:off x="971550" y="1125538"/>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endParaRPr lang="en-US" altLang="en-US" sz="2000">
              <a:solidFill>
                <a:srgbClr val="000000"/>
              </a:solidFill>
            </a:endParaRPr>
          </a:p>
        </p:txBody>
      </p:sp>
      <p:pic>
        <p:nvPicPr>
          <p:cNvPr id="6151"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sp>
        <p:nvSpPr>
          <p:cNvPr id="6153" name="Rectangle 5"/>
          <p:cNvSpPr>
            <a:spLocks noGrp="1" noChangeArrowheads="1"/>
          </p:cNvSpPr>
          <p:nvPr/>
        </p:nvSpPr>
        <p:spPr bwMode="auto">
          <a:xfrm>
            <a:off x="1114687" y="882650"/>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r>
              <a:rPr lang="en-GB" altLang="en-US" sz="3200" b="1" dirty="0" smtClean="0">
                <a:solidFill>
                  <a:srgbClr val="009CC7"/>
                </a:solidFill>
              </a:rPr>
              <a:t>Your College Reps</a:t>
            </a:r>
            <a:endParaRPr lang="en-GB" altLang="en-US" sz="3200" b="1" dirty="0">
              <a:solidFill>
                <a:srgbClr val="009CC7"/>
              </a:solidFill>
            </a:endParaRPr>
          </a:p>
          <a:p>
            <a:pPr algn="ctr" eaLnBrk="1" hangingPunct="1">
              <a:spcBef>
                <a:spcPct val="20000"/>
              </a:spcBef>
              <a:buClr>
                <a:schemeClr val="hlink"/>
              </a:buClr>
              <a:buSzPct val="120000"/>
            </a:pPr>
            <a:endParaRPr lang="en-GB" altLang="en-US" sz="2000" b="1" dirty="0">
              <a:solidFill>
                <a:srgbClr val="810F6D"/>
              </a:solidFill>
            </a:endParaRPr>
          </a:p>
          <a:p>
            <a:pPr algn="ctr" eaLnBrk="1" hangingPunct="1">
              <a:spcBef>
                <a:spcPct val="20000"/>
              </a:spcBef>
              <a:buClr>
                <a:schemeClr val="hlink"/>
              </a:buClr>
              <a:buSzPct val="120000"/>
            </a:pPr>
            <a:endParaRPr lang="en-US" altLang="en-US" sz="20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9468715"/>
              </p:ext>
            </p:extLst>
          </p:nvPr>
        </p:nvGraphicFramePr>
        <p:xfrm>
          <a:off x="395536" y="1673225"/>
          <a:ext cx="8605590" cy="2768276"/>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xmlns="" val="20000"/>
                    </a:ext>
                  </a:extLst>
                </a:gridCol>
                <a:gridCol w="2808312">
                  <a:extLst>
                    <a:ext uri="{9D8B030D-6E8A-4147-A177-3AD203B41FA5}">
                      <a16:colId xmlns:a16="http://schemas.microsoft.com/office/drawing/2014/main" xmlns="" val="20001"/>
                    </a:ext>
                  </a:extLst>
                </a:gridCol>
                <a:gridCol w="3709046">
                  <a:extLst>
                    <a:ext uri="{9D8B030D-6E8A-4147-A177-3AD203B41FA5}">
                      <a16:colId xmlns:a16="http://schemas.microsoft.com/office/drawing/2014/main" xmlns="" val="20002"/>
                    </a:ext>
                  </a:extLst>
                </a:gridCol>
              </a:tblGrid>
              <a:tr h="692069">
                <a:tc>
                  <a:txBody>
                    <a:bodyPr/>
                    <a:lstStyle/>
                    <a:p>
                      <a:r>
                        <a:rPr lang="en-GB" dirty="0" smtClean="0"/>
                        <a:t>Role</a:t>
                      </a:r>
                      <a:endParaRPr lang="en-GB" dirty="0"/>
                    </a:p>
                  </a:txBody>
                  <a:tcPr/>
                </a:tc>
                <a:tc>
                  <a:txBody>
                    <a:bodyPr/>
                    <a:lstStyle/>
                    <a:p>
                      <a:r>
                        <a:rPr lang="en-GB" dirty="0" smtClean="0"/>
                        <a:t>Name</a:t>
                      </a:r>
                      <a:endParaRPr lang="en-GB" dirty="0"/>
                    </a:p>
                  </a:txBody>
                  <a:tcPr/>
                </a:tc>
                <a:tc>
                  <a:txBody>
                    <a:bodyPr/>
                    <a:lstStyle/>
                    <a:p>
                      <a:r>
                        <a:rPr lang="en-GB" dirty="0" smtClean="0"/>
                        <a:t>Email address</a:t>
                      </a:r>
                      <a:endParaRPr lang="en-GB" dirty="0"/>
                    </a:p>
                  </a:txBody>
                  <a:tcPr/>
                </a:tc>
                <a:extLst>
                  <a:ext uri="{0D108BD9-81ED-4DB2-BD59-A6C34878D82A}">
                    <a16:rowId xmlns:a16="http://schemas.microsoft.com/office/drawing/2014/main" xmlns="" val="10000"/>
                  </a:ext>
                </a:extLst>
              </a:tr>
              <a:tr h="692069">
                <a:tc>
                  <a:txBody>
                    <a:bodyPr/>
                    <a:lstStyle/>
                    <a:p>
                      <a:r>
                        <a:rPr lang="en-GB" dirty="0" smtClean="0"/>
                        <a:t>UG College Rep</a:t>
                      </a:r>
                      <a:endParaRPr lang="en-GB" dirty="0"/>
                    </a:p>
                  </a:txBody>
                  <a:tcPr/>
                </a:tc>
                <a:tc>
                  <a:txBody>
                    <a:bodyPr/>
                    <a:lstStyle/>
                    <a:p>
                      <a:r>
                        <a:rPr lang="en-GB" dirty="0" smtClean="0"/>
                        <a:t>Ekaterina </a:t>
                      </a:r>
                      <a:r>
                        <a:rPr lang="en-GB" dirty="0" err="1" smtClean="0"/>
                        <a:t>Vashestova</a:t>
                      </a:r>
                      <a:endParaRPr lang="en-GB" dirty="0"/>
                    </a:p>
                  </a:txBody>
                  <a:tcPr/>
                </a:tc>
                <a:tc>
                  <a:txBody>
                    <a:bodyPr/>
                    <a:lstStyle/>
                    <a:p>
                      <a:r>
                        <a:rPr lang="en-GB" smtClean="0">
                          <a:hlinkClick r:id="rId5"/>
                        </a:rPr>
                        <a:t>exv884@student.bham.ac.uk</a:t>
                      </a:r>
                      <a:r>
                        <a:rPr lang="en-GB" smtClean="0"/>
                        <a:t> </a:t>
                      </a:r>
                      <a:endParaRPr lang="en-GB" dirty="0"/>
                    </a:p>
                  </a:txBody>
                  <a:tcPr/>
                </a:tc>
                <a:extLst>
                  <a:ext uri="{0D108BD9-81ED-4DB2-BD59-A6C34878D82A}">
                    <a16:rowId xmlns:a16="http://schemas.microsoft.com/office/drawing/2014/main" xmlns="" val="10001"/>
                  </a:ext>
                </a:extLst>
              </a:tr>
              <a:tr h="692069">
                <a:tc>
                  <a:txBody>
                    <a:bodyPr/>
                    <a:lstStyle/>
                    <a:p>
                      <a:r>
                        <a:rPr lang="en-GB" dirty="0" smtClean="0"/>
                        <a:t>PGT College Rep</a:t>
                      </a:r>
                      <a:endParaRPr lang="en-GB" dirty="0"/>
                    </a:p>
                  </a:txBody>
                  <a:tcPr/>
                </a:tc>
                <a:tc>
                  <a:txBody>
                    <a:bodyPr/>
                    <a:lstStyle/>
                    <a:p>
                      <a:r>
                        <a:rPr lang="en-GB" dirty="0" smtClean="0"/>
                        <a:t>Jay </a:t>
                      </a:r>
                      <a:r>
                        <a:rPr lang="en-GB" dirty="0" err="1" smtClean="0"/>
                        <a:t>Bhuta</a:t>
                      </a:r>
                      <a:endParaRPr lang="en-GB" dirty="0"/>
                    </a:p>
                  </a:txBody>
                  <a:tcPr/>
                </a:tc>
                <a:tc>
                  <a:txBody>
                    <a:bodyPr/>
                    <a:lstStyle/>
                    <a:p>
                      <a:r>
                        <a:rPr lang="en-GB" dirty="0" smtClean="0">
                          <a:hlinkClick r:id="rId6"/>
                        </a:rPr>
                        <a:t>jrb913@student.bham.ac.uk</a:t>
                      </a:r>
                      <a:endParaRPr lang="en-GB" dirty="0"/>
                    </a:p>
                  </a:txBody>
                  <a:tcPr/>
                </a:tc>
                <a:extLst>
                  <a:ext uri="{0D108BD9-81ED-4DB2-BD59-A6C34878D82A}">
                    <a16:rowId xmlns:a16="http://schemas.microsoft.com/office/drawing/2014/main" xmlns="" val="10002"/>
                  </a:ext>
                </a:extLst>
              </a:tr>
              <a:tr h="692069">
                <a:tc>
                  <a:txBody>
                    <a:bodyPr/>
                    <a:lstStyle/>
                    <a:p>
                      <a:r>
                        <a:rPr lang="en-GB" dirty="0" smtClean="0"/>
                        <a:t>PGR College Rep</a:t>
                      </a:r>
                      <a:endParaRPr lang="en-GB" dirty="0"/>
                    </a:p>
                  </a:txBody>
                  <a:tcPr/>
                </a:tc>
                <a:tc>
                  <a:txBody>
                    <a:bodyPr/>
                    <a:lstStyle/>
                    <a:p>
                      <a:r>
                        <a:rPr lang="en-GB" dirty="0" smtClean="0"/>
                        <a:t>Position vacant</a:t>
                      </a:r>
                      <a:endParaRPr lang="en-GB" dirty="0"/>
                    </a:p>
                  </a:txBody>
                  <a:tcPr/>
                </a:tc>
                <a:tc>
                  <a:txBody>
                    <a:bodyPr/>
                    <a:lstStyle/>
                    <a:p>
                      <a:r>
                        <a:rPr lang="en-GB" smtClean="0"/>
                        <a:t>Position vacant</a:t>
                      </a:r>
                      <a:endParaRPr lang="en-GB"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4755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Feedback Loop</a:t>
            </a:r>
            <a:endParaRPr lang="en-GB" sz="3200" b="1" i="1" dirty="0" smtClean="0">
              <a:solidFill>
                <a:srgbClr val="009CC7"/>
              </a:solidFill>
            </a:endParaRPr>
          </a:p>
        </p:txBody>
      </p:sp>
      <p:graphicFrame>
        <p:nvGraphicFramePr>
          <p:cNvPr id="7" name="Content Placeholder 3"/>
          <p:cNvGraphicFramePr>
            <a:graphicFrameLocks/>
          </p:cNvGraphicFramePr>
          <p:nvPr>
            <p:extLst>
              <p:ext uri="{D42A27DB-BD31-4B8C-83A1-F6EECF244321}">
                <p14:modId xmlns:p14="http://schemas.microsoft.com/office/powerpoint/2010/main" val="3925669364"/>
              </p:ext>
            </p:extLst>
          </p:nvPr>
        </p:nvGraphicFramePr>
        <p:xfrm>
          <a:off x="179388" y="1141413"/>
          <a:ext cx="8798894" cy="504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5728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Feeding back to the Guild</a:t>
            </a:r>
            <a:endParaRPr lang="en-GB" sz="3200" b="1" i="1" dirty="0" smtClean="0">
              <a:solidFill>
                <a:srgbClr val="009CC7"/>
              </a:solidFill>
            </a:endParaRPr>
          </a:p>
        </p:txBody>
      </p:sp>
      <p:sp>
        <p:nvSpPr>
          <p:cNvPr id="10" name="TextBox 9"/>
          <p:cNvSpPr txBox="1"/>
          <p:nvPr/>
        </p:nvSpPr>
        <p:spPr>
          <a:xfrm>
            <a:off x="395536" y="2317283"/>
            <a:ext cx="7776864" cy="298543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Helps us identify college-wide and university-wide </a:t>
            </a:r>
            <a:r>
              <a:rPr lang="en-GB" b="1" dirty="0" smtClean="0"/>
              <a:t>trends and themes </a:t>
            </a:r>
            <a:r>
              <a:rPr lang="en-GB" dirty="0" smtClean="0"/>
              <a:t>that your Guild Officers can raise with the University </a:t>
            </a:r>
          </a:p>
          <a:p>
            <a:pPr marL="285750" indent="-285750">
              <a:buFont typeface="Arial" panose="020B0604020202020204" pitchFamily="34" charset="0"/>
              <a:buChar char="•"/>
            </a:pPr>
            <a:r>
              <a:rPr lang="en-GB" dirty="0" smtClean="0"/>
              <a:t>Enables us to share your </a:t>
            </a:r>
            <a:r>
              <a:rPr lang="en-GB" b="1" dirty="0" smtClean="0"/>
              <a:t>successes and impacts </a:t>
            </a:r>
            <a:r>
              <a:rPr lang="en-GB" dirty="0" smtClean="0"/>
              <a:t>with the student body</a:t>
            </a:r>
          </a:p>
          <a:p>
            <a:pPr marL="285750" indent="-285750">
              <a:buFont typeface="Arial" panose="020B0604020202020204" pitchFamily="34" charset="0"/>
              <a:buChar char="•"/>
            </a:pPr>
            <a:endParaRPr lang="en-GB" sz="2000" dirty="0"/>
          </a:p>
          <a:p>
            <a:r>
              <a:rPr lang="en-GB" sz="2400" b="1" dirty="0" smtClean="0"/>
              <a:t>Rep Journals</a:t>
            </a:r>
            <a:endParaRPr lang="en-GB" dirty="0" smtClean="0"/>
          </a:p>
          <a:p>
            <a:pPr marL="285750" indent="-285750">
              <a:buFont typeface="Arial" panose="020B0604020202020204" pitchFamily="34" charset="0"/>
              <a:buChar char="•"/>
            </a:pPr>
            <a:r>
              <a:rPr lang="en-GB" dirty="0" smtClean="0"/>
              <a:t>Key way to feed back to the Guild</a:t>
            </a:r>
          </a:p>
          <a:p>
            <a:pPr marL="285750" indent="-285750">
              <a:buFont typeface="Arial" panose="020B0604020202020204" pitchFamily="34" charset="0"/>
              <a:buChar char="•"/>
            </a:pPr>
            <a:r>
              <a:rPr lang="en-GB" dirty="0" smtClean="0"/>
              <a:t>Each month a Guild Officer and the Rep Coordinators will select a ‘Rep Win of the Month’. If you’re the Rep who gets picked for this, we will give you a</a:t>
            </a:r>
            <a:r>
              <a:rPr lang="en-GB" b="1" dirty="0" smtClean="0"/>
              <a:t> £10 Amazon Voucher </a:t>
            </a:r>
            <a:r>
              <a:rPr lang="en-GB" dirty="0" smtClean="0"/>
              <a:t>in recognition of your work!</a:t>
            </a:r>
          </a:p>
          <a:p>
            <a:pPr marL="285750" indent="-285750">
              <a:buFont typeface="Arial" panose="020B0604020202020204" pitchFamily="34" charset="0"/>
              <a:buChar char="•"/>
            </a:pPr>
            <a:r>
              <a:rPr lang="en-GB" dirty="0" smtClean="0"/>
              <a:t>Find it on the Guild </a:t>
            </a:r>
            <a:r>
              <a:rPr lang="en-GB" dirty="0" smtClean="0">
                <a:hlinkClick r:id="rId4"/>
              </a:rPr>
              <a:t>website </a:t>
            </a:r>
            <a:endParaRPr lang="en-GB" dirty="0"/>
          </a:p>
        </p:txBody>
      </p:sp>
    </p:spTree>
    <p:extLst>
      <p:ext uri="{BB962C8B-B14F-4D97-AF65-F5344CB8AC3E}">
        <p14:creationId xmlns:p14="http://schemas.microsoft.com/office/powerpoint/2010/main" val="410884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Rep Fund</a:t>
            </a:r>
            <a:endParaRPr lang="en-GB" sz="3200" b="1" i="1" dirty="0" smtClean="0">
              <a:solidFill>
                <a:srgbClr val="009CC7"/>
              </a:solidFill>
            </a:endParaRPr>
          </a:p>
        </p:txBody>
      </p:sp>
      <p:sp>
        <p:nvSpPr>
          <p:cNvPr id="7" name="TextBox 6"/>
          <p:cNvSpPr txBox="1"/>
          <p:nvPr/>
        </p:nvSpPr>
        <p:spPr>
          <a:xfrm>
            <a:off x="431540" y="2276872"/>
            <a:ext cx="8280920"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Any Student/PGR Rep can apply for up to £150 per term to gather feedback from their cohort</a:t>
            </a:r>
          </a:p>
          <a:p>
            <a:pPr marL="285750" indent="-285750">
              <a:buFont typeface="Arial" panose="020B0604020202020204" pitchFamily="34" charset="0"/>
              <a:buChar char="•"/>
            </a:pPr>
            <a:r>
              <a:rPr lang="en-GB" sz="2000" dirty="0" smtClean="0"/>
              <a:t>The event/idea must be used to gather feedback from your cohort about academic issues</a:t>
            </a:r>
          </a:p>
          <a:p>
            <a:pPr marL="285750" indent="-285750">
              <a:buFont typeface="Arial" panose="020B0604020202020204" pitchFamily="34" charset="0"/>
              <a:buChar char="•"/>
            </a:pPr>
            <a:r>
              <a:rPr lang="en-GB" sz="2000" dirty="0" smtClean="0"/>
              <a:t>The application is reviewed by a panel who will approve or suggest amendments for the event</a:t>
            </a:r>
          </a:p>
          <a:p>
            <a:pPr marL="285750" indent="-285750">
              <a:buFont typeface="Arial" panose="020B0604020202020204" pitchFamily="34" charset="0"/>
              <a:buChar char="•"/>
            </a:pPr>
            <a:r>
              <a:rPr lang="en-GB" sz="2000" dirty="0" smtClean="0"/>
              <a:t>You can find an application form for this fund on the Guild website, or email </a:t>
            </a:r>
            <a:r>
              <a:rPr lang="en-GB" sz="2000" dirty="0" smtClean="0">
                <a:hlinkClick r:id="rId4"/>
              </a:rPr>
              <a:t>studentreps@guild.bham.ac.uk</a:t>
            </a:r>
            <a:r>
              <a:rPr lang="en-GB" sz="2000" dirty="0" smtClean="0"/>
              <a:t>  </a:t>
            </a:r>
            <a:endParaRPr lang="en-GB" sz="1600" dirty="0"/>
          </a:p>
        </p:txBody>
      </p:sp>
    </p:spTree>
    <p:extLst>
      <p:ext uri="{BB962C8B-B14F-4D97-AF65-F5344CB8AC3E}">
        <p14:creationId xmlns:p14="http://schemas.microsoft.com/office/powerpoint/2010/main" val="2114223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p:cNvSpPr txBox="1"/>
          <p:nvPr/>
        </p:nvSpPr>
        <p:spPr>
          <a:xfrm>
            <a:off x="539552" y="1951673"/>
            <a:ext cx="8064897" cy="29546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smtClean="0"/>
              <a:t>Themes for LES 2019/20</a:t>
            </a:r>
          </a:p>
          <a:p>
            <a:endParaRPr lang="en-GB" sz="2800" b="1" dirty="0"/>
          </a:p>
          <a:p>
            <a:pPr marL="285750" indent="-285750">
              <a:buFont typeface="Arial" panose="020B0604020202020204" pitchFamily="34" charset="0"/>
              <a:buChar char="•"/>
            </a:pPr>
            <a:r>
              <a:rPr lang="en-GB" sz="2800" b="1" dirty="0" smtClean="0"/>
              <a:t>Tutorials and access to staff</a:t>
            </a:r>
          </a:p>
          <a:p>
            <a:pPr marL="742950" lvl="1" indent="-285750">
              <a:buFont typeface="Arial" panose="020B0604020202020204" pitchFamily="34" charset="0"/>
              <a:buChar char="•"/>
            </a:pPr>
            <a:r>
              <a:rPr lang="en-GB" sz="2800" b="1" dirty="0" smtClean="0"/>
              <a:t>What is working well/ what isn’t working?</a:t>
            </a:r>
          </a:p>
          <a:p>
            <a:pPr marL="742950" lvl="1" indent="-285750">
              <a:buFont typeface="Arial" panose="020B0604020202020204" pitchFamily="34" charset="0"/>
              <a:buChar char="•"/>
            </a:pPr>
            <a:r>
              <a:rPr lang="en-GB" sz="2800" b="1" dirty="0" smtClean="0"/>
              <a:t>What would students want to see that isn’t there already?</a:t>
            </a:r>
          </a:p>
          <a:p>
            <a:endParaRPr lang="en-GB" b="1" dirty="0"/>
          </a:p>
        </p:txBody>
      </p:sp>
    </p:spTree>
    <p:extLst>
      <p:ext uri="{BB962C8B-B14F-4D97-AF65-F5344CB8AC3E}">
        <p14:creationId xmlns:p14="http://schemas.microsoft.com/office/powerpoint/2010/main" val="476604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Discussion:</a:t>
            </a:r>
            <a:endParaRPr lang="en-GB" sz="3200" b="1" i="1" dirty="0" smtClean="0">
              <a:solidFill>
                <a:srgbClr val="009CC7"/>
              </a:solidFill>
            </a:endParaRPr>
          </a:p>
        </p:txBody>
      </p:sp>
      <p:sp>
        <p:nvSpPr>
          <p:cNvPr id="2" name="TextBox 1"/>
          <p:cNvSpPr txBox="1"/>
          <p:nvPr/>
        </p:nvSpPr>
        <p:spPr>
          <a:xfrm>
            <a:off x="583862" y="2564904"/>
            <a:ext cx="7372513" cy="1815882"/>
          </a:xfrm>
          <a:prstGeom prst="rect">
            <a:avLst/>
          </a:prstGeom>
          <a:noFill/>
        </p:spPr>
        <p:txBody>
          <a:bodyPr wrap="square" rtlCol="0">
            <a:spAutoFit/>
          </a:bodyPr>
          <a:lstStyle/>
          <a:p>
            <a:r>
              <a:rPr lang="en-GB" sz="2800" b="1" dirty="0" smtClean="0"/>
              <a:t>What is the best way to get feedback?</a:t>
            </a:r>
          </a:p>
          <a:p>
            <a:endParaRPr lang="en-GB" sz="2800" b="1" dirty="0"/>
          </a:p>
          <a:p>
            <a:r>
              <a:rPr lang="en-GB" sz="2800" b="1" dirty="0" smtClean="0"/>
              <a:t>What types of feedback mechanisms could you use and why?</a:t>
            </a:r>
            <a:endParaRPr lang="en-GB" sz="2800" b="1" dirty="0"/>
          </a:p>
        </p:txBody>
      </p:sp>
    </p:spTree>
    <p:extLst>
      <p:ext uri="{BB962C8B-B14F-4D97-AF65-F5344CB8AC3E}">
        <p14:creationId xmlns:p14="http://schemas.microsoft.com/office/powerpoint/2010/main" val="427836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499992"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1954"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509786"/>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Student Voice Report 2019</a:t>
            </a:r>
            <a:endParaRPr lang="en-GB" sz="3200" b="1" i="1" dirty="0" smtClean="0">
              <a:solidFill>
                <a:srgbClr val="009CC7"/>
              </a:solidFill>
            </a:endParaRPr>
          </a:p>
        </p:txBody>
      </p:sp>
      <p:sp>
        <p:nvSpPr>
          <p:cNvPr id="8" name="TextBox 7"/>
          <p:cNvSpPr txBox="1"/>
          <p:nvPr/>
        </p:nvSpPr>
        <p:spPr>
          <a:xfrm>
            <a:off x="431540" y="2276872"/>
            <a:ext cx="828092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Black student satisfaction, attainment and experience</a:t>
            </a:r>
          </a:p>
          <a:p>
            <a:pPr marL="285750" indent="-285750">
              <a:buFont typeface="Arial" panose="020B0604020202020204" pitchFamily="34" charset="0"/>
              <a:buChar char="•"/>
            </a:pPr>
            <a:r>
              <a:rPr lang="en-GB" sz="2400" dirty="0" smtClean="0"/>
              <a:t>Assessment and feedback</a:t>
            </a:r>
          </a:p>
          <a:p>
            <a:pPr marL="285750" indent="-285750">
              <a:buFont typeface="Arial" panose="020B0604020202020204" pitchFamily="34" charset="0"/>
              <a:buChar char="•"/>
            </a:pPr>
            <a:r>
              <a:rPr lang="en-GB" sz="2400" dirty="0" smtClean="0"/>
              <a:t>Academic integrity and examinations</a:t>
            </a:r>
          </a:p>
          <a:p>
            <a:pPr marL="285750" indent="-285750">
              <a:buFont typeface="Arial" panose="020B0604020202020204" pitchFamily="34" charset="0"/>
              <a:buChar char="•"/>
            </a:pPr>
            <a:r>
              <a:rPr lang="en-GB" sz="2400" dirty="0" smtClean="0"/>
              <a:t>Supporting the student voice &amp; building a community of staff and students</a:t>
            </a:r>
          </a:p>
          <a:p>
            <a:pPr marL="285750" indent="-285750">
              <a:buFont typeface="Arial" panose="020B0604020202020204" pitchFamily="34" charset="0"/>
              <a:buChar char="•"/>
            </a:pPr>
            <a:r>
              <a:rPr lang="en-GB" sz="2400" dirty="0" smtClean="0"/>
              <a:t>The Postgraduate Researcher experience</a:t>
            </a:r>
          </a:p>
          <a:p>
            <a:pPr marL="285750" indent="-285750">
              <a:buFont typeface="Arial" panose="020B0604020202020204" pitchFamily="34" charset="0"/>
              <a:buChar char="•"/>
            </a:pPr>
            <a:r>
              <a:rPr lang="en-GB" sz="2400" dirty="0" smtClean="0"/>
              <a:t>Access and participation plan</a:t>
            </a:r>
          </a:p>
          <a:p>
            <a:pPr marL="285750" indent="-285750">
              <a:buFont typeface="Arial" panose="020B0604020202020204" pitchFamily="34" charset="0"/>
              <a:buChar char="•"/>
            </a:pPr>
            <a:r>
              <a:rPr lang="en-GB" sz="2400" dirty="0" smtClean="0"/>
              <a:t>Support for students on study abroad and placement years</a:t>
            </a:r>
            <a:endParaRPr lang="en-GB" dirty="0"/>
          </a:p>
        </p:txBody>
      </p:sp>
    </p:spTree>
    <p:extLst>
      <p:ext uri="{BB962C8B-B14F-4D97-AF65-F5344CB8AC3E}">
        <p14:creationId xmlns:p14="http://schemas.microsoft.com/office/powerpoint/2010/main" val="2942316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26331" y="1484783"/>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Events coming up…</a:t>
            </a:r>
            <a:endParaRPr lang="en-GB" sz="3200" b="1" i="1" dirty="0" smtClean="0">
              <a:solidFill>
                <a:srgbClr val="009CC7"/>
              </a:solidFill>
            </a:endParaRPr>
          </a:p>
        </p:txBody>
      </p:sp>
      <p:sp>
        <p:nvSpPr>
          <p:cNvPr id="9" name="Rectangle 8"/>
          <p:cNvSpPr/>
          <p:nvPr/>
        </p:nvSpPr>
        <p:spPr>
          <a:xfrm>
            <a:off x="348646" y="2276872"/>
            <a:ext cx="8640960" cy="3477875"/>
          </a:xfrm>
          <a:prstGeom prst="rect">
            <a:avLst/>
          </a:prstGeom>
        </p:spPr>
        <p:txBody>
          <a:bodyPr wrap="square">
            <a:spAutoFit/>
          </a:bodyPr>
          <a:lstStyle/>
          <a:p>
            <a:r>
              <a:rPr lang="en-GB" sz="2000" b="1" dirty="0" smtClean="0"/>
              <a:t>“Not On” Masterclass</a:t>
            </a:r>
            <a:endParaRPr lang="en-GB" sz="2000" b="1" dirty="0"/>
          </a:p>
          <a:p>
            <a:r>
              <a:rPr lang="en-GB" dirty="0" smtClean="0"/>
              <a:t>Monday 18</a:t>
            </a:r>
            <a:r>
              <a:rPr lang="en-GB" baseline="30000" dirty="0" smtClean="0"/>
              <a:t>th</a:t>
            </a:r>
            <a:r>
              <a:rPr lang="en-GB" dirty="0" smtClean="0"/>
              <a:t> November 13:00-14:00</a:t>
            </a:r>
            <a:r>
              <a:rPr lang="en-GB" dirty="0"/>
              <a:t>           </a:t>
            </a:r>
            <a:r>
              <a:rPr lang="en-GB" b="1" dirty="0" smtClean="0"/>
              <a:t>Amos Room, The Guild</a:t>
            </a:r>
            <a:endParaRPr lang="en-GB" b="1" dirty="0"/>
          </a:p>
          <a:p>
            <a:r>
              <a:rPr lang="en-GB" dirty="0"/>
              <a:t> </a:t>
            </a:r>
            <a:endParaRPr lang="en-GB" sz="1600" dirty="0"/>
          </a:p>
          <a:p>
            <a:r>
              <a:rPr lang="en-GB" sz="2000" b="1" dirty="0"/>
              <a:t>Equality and Diversity Masterclass </a:t>
            </a:r>
          </a:p>
          <a:p>
            <a:r>
              <a:rPr lang="en-GB" dirty="0"/>
              <a:t>Tuesday 10</a:t>
            </a:r>
            <a:r>
              <a:rPr lang="en-GB" baseline="30000" dirty="0"/>
              <a:t>th</a:t>
            </a:r>
            <a:r>
              <a:rPr lang="en-GB" dirty="0"/>
              <a:t> December 2019 13:00-14:00     </a:t>
            </a:r>
            <a:r>
              <a:rPr lang="en-GB" dirty="0" smtClean="0"/>
              <a:t>         </a:t>
            </a:r>
            <a:r>
              <a:rPr lang="en-GB" b="1" dirty="0" smtClean="0"/>
              <a:t>Mandela </a:t>
            </a:r>
            <a:r>
              <a:rPr lang="en-GB" b="1" dirty="0"/>
              <a:t>Room, The </a:t>
            </a:r>
            <a:r>
              <a:rPr lang="en-GB" b="1" dirty="0" smtClean="0"/>
              <a:t>Guild</a:t>
            </a:r>
          </a:p>
          <a:p>
            <a:endParaRPr lang="en-GB" b="1" dirty="0"/>
          </a:p>
          <a:p>
            <a:r>
              <a:rPr lang="en-GB" b="1" dirty="0" smtClean="0"/>
              <a:t>SPEAK WEEK</a:t>
            </a:r>
          </a:p>
          <a:p>
            <a:pPr marL="285750" indent="-285750">
              <a:buFont typeface="Arial" panose="020B0604020202020204" pitchFamily="34" charset="0"/>
              <a:buChar char="•"/>
            </a:pPr>
            <a:r>
              <a:rPr lang="en-GB" dirty="0" smtClean="0"/>
              <a:t>Monday 2</a:t>
            </a:r>
            <a:r>
              <a:rPr lang="en-GB" baseline="30000" dirty="0" smtClean="0"/>
              <a:t>nd</a:t>
            </a:r>
            <a:r>
              <a:rPr lang="en-GB" dirty="0" smtClean="0"/>
              <a:t> to Friday 6</a:t>
            </a:r>
            <a:r>
              <a:rPr lang="en-GB" baseline="30000" dirty="0" smtClean="0"/>
              <a:t>th</a:t>
            </a:r>
            <a:r>
              <a:rPr lang="en-GB" dirty="0" smtClean="0"/>
              <a:t> December 2019</a:t>
            </a:r>
          </a:p>
          <a:p>
            <a:pPr marL="285750" indent="-285750">
              <a:buFont typeface="Arial" panose="020B0604020202020204" pitchFamily="34" charset="0"/>
              <a:buChar char="•"/>
            </a:pPr>
            <a:r>
              <a:rPr lang="en-GB" dirty="0" smtClean="0"/>
              <a:t>We will be asking all students/researchers to “spill the tea” on their student experience </a:t>
            </a:r>
          </a:p>
          <a:p>
            <a:pPr marL="285750" indent="-285750">
              <a:buFont typeface="Arial" panose="020B0604020202020204" pitchFamily="34" charset="0"/>
              <a:buChar char="•"/>
            </a:pPr>
            <a:r>
              <a:rPr lang="en-GB" dirty="0" smtClean="0"/>
              <a:t>You can get involved as a Rep!</a:t>
            </a:r>
          </a:p>
          <a:p>
            <a:pPr marL="285750" indent="-285750">
              <a:buFont typeface="Arial" panose="020B0604020202020204" pitchFamily="34" charset="0"/>
              <a:buChar char="•"/>
            </a:pPr>
            <a:r>
              <a:rPr lang="en-GB" dirty="0" smtClean="0"/>
              <a:t>Email </a:t>
            </a:r>
            <a:r>
              <a:rPr lang="en-GB" dirty="0" smtClean="0">
                <a:hlinkClick r:id="rId4"/>
              </a:rPr>
              <a:t>studentreps@guild.bham.ac.uk</a:t>
            </a:r>
            <a:r>
              <a:rPr lang="en-GB" dirty="0" smtClean="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5506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Next Steps…</a:t>
            </a:r>
            <a:endParaRPr lang="en-GB" sz="3200" b="1" i="1" dirty="0" smtClean="0">
              <a:solidFill>
                <a:srgbClr val="009CC7"/>
              </a:solidFill>
            </a:endParaRPr>
          </a:p>
        </p:txBody>
      </p:sp>
      <p:sp>
        <p:nvSpPr>
          <p:cNvPr id="9" name="TextBox 8"/>
          <p:cNvSpPr txBox="1"/>
          <p:nvPr/>
        </p:nvSpPr>
        <p:spPr>
          <a:xfrm>
            <a:off x="2460995" y="2448957"/>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solidFill>
                  <a:srgbClr val="2B265C"/>
                </a:solidFill>
              </a:rPr>
              <a:t>Communicate </a:t>
            </a:r>
            <a:r>
              <a:rPr lang="en-GB" b="1" dirty="0">
                <a:solidFill>
                  <a:srgbClr val="2B265C"/>
                </a:solidFill>
              </a:rPr>
              <a:t>on a regular basis with students - try to make sure you are vocal in </a:t>
            </a:r>
            <a:r>
              <a:rPr lang="en-GB" b="1" dirty="0" smtClean="0">
                <a:solidFill>
                  <a:srgbClr val="2B265C"/>
                </a:solidFill>
              </a:rPr>
              <a:t>lectures</a:t>
            </a:r>
          </a:p>
          <a:p>
            <a:pPr marL="285750" indent="-285750">
              <a:buFont typeface="Arial" panose="020B0604020202020204" pitchFamily="34" charset="0"/>
              <a:buChar char="•"/>
            </a:pPr>
            <a:r>
              <a:rPr lang="en-GB" b="1" dirty="0" smtClean="0">
                <a:solidFill>
                  <a:srgbClr val="2B265C"/>
                </a:solidFill>
              </a:rPr>
              <a:t>Join our Facebook Group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r>
              <a:rPr lang="en-GB" b="1" dirty="0" smtClean="0">
                <a:solidFill>
                  <a:srgbClr val="2B265C"/>
                </a:solidFill>
              </a:rPr>
              <a:t>Attend Staff Student Forums and read the papers</a:t>
            </a:r>
          </a:p>
          <a:p>
            <a:pPr marL="285750" indent="-285750">
              <a:buFont typeface="Arial" panose="020B0604020202020204" pitchFamily="34" charset="0"/>
              <a:buChar char="•"/>
            </a:pPr>
            <a:r>
              <a:rPr lang="en-GB" b="1" dirty="0" smtClean="0">
                <a:solidFill>
                  <a:srgbClr val="2B265C"/>
                </a:solidFill>
              </a:rPr>
              <a:t>Close the feedback loop</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smtClean="0">
              <a:solidFill>
                <a:srgbClr val="2B265C"/>
              </a:solidFill>
            </a:endParaRPr>
          </a:p>
          <a:p>
            <a:pPr marL="285750" indent="-285750">
              <a:buFont typeface="Arial" panose="020B0604020202020204" pitchFamily="34" charset="0"/>
              <a:buChar char="•"/>
            </a:pPr>
            <a:r>
              <a:rPr lang="en-GB" b="1" dirty="0" smtClean="0">
                <a:solidFill>
                  <a:srgbClr val="2B265C"/>
                </a:solidFill>
              </a:rPr>
              <a:t>Don’t forget you can always talk to us </a:t>
            </a:r>
          </a:p>
          <a:p>
            <a:r>
              <a:rPr lang="en-GB" b="1" dirty="0">
                <a:solidFill>
                  <a:srgbClr val="2B265C"/>
                </a:solidFill>
              </a:rPr>
              <a:t> </a:t>
            </a:r>
            <a:r>
              <a:rPr lang="en-GB" b="1" dirty="0" smtClean="0">
                <a:solidFill>
                  <a:srgbClr val="2B265C"/>
                </a:solidFill>
              </a:rPr>
              <a:t>     at the Guild for support and advice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a:solidFill>
                <a:srgbClr val="2B265C"/>
              </a:solidFill>
            </a:endParaRPr>
          </a:p>
        </p:txBody>
      </p:sp>
      <p:pic>
        <p:nvPicPr>
          <p:cNvPr id="10" name="Picture 2" descr="http://www.hercampus.com/sites/default/files/2012/04/01/sayhi_0.png"/>
          <p:cNvPicPr>
            <a:picLocks noChangeAspect="1" noChangeArrowheads="1"/>
          </p:cNvPicPr>
          <p:nvPr/>
        </p:nvPicPr>
        <p:blipFill>
          <a:blip r:embed="rId4" cstate="print"/>
          <a:srcRect/>
          <a:stretch>
            <a:fillRect/>
          </a:stretch>
        </p:blipFill>
        <p:spPr bwMode="auto">
          <a:xfrm>
            <a:off x="865981" y="2580175"/>
            <a:ext cx="1296144" cy="871643"/>
          </a:xfrm>
          <a:prstGeom prst="rect">
            <a:avLst/>
          </a:prstGeom>
          <a:noFill/>
        </p:spPr>
      </p:pic>
      <p:pic>
        <p:nvPicPr>
          <p:cNvPr id="11" name="Picture 2" descr="Image result for conference 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1833" y="3573016"/>
            <a:ext cx="1001484" cy="10014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http://ripplespillers.com/wp-content/uploads/2011/11/Dont-be-a-stranger.jpg"/>
          <p:cNvPicPr>
            <a:picLocks noChangeAspect="1" noChangeArrowheads="1"/>
          </p:cNvPicPr>
          <p:nvPr/>
        </p:nvPicPr>
        <p:blipFill>
          <a:blip r:embed="rId6" cstate="print"/>
          <a:srcRect/>
          <a:stretch>
            <a:fillRect/>
          </a:stretch>
        </p:blipFill>
        <p:spPr bwMode="auto">
          <a:xfrm>
            <a:off x="437462" y="4870658"/>
            <a:ext cx="1944216" cy="463342"/>
          </a:xfrm>
          <a:prstGeom prst="rect">
            <a:avLst/>
          </a:prstGeom>
          <a:noFill/>
        </p:spPr>
      </p:pic>
    </p:spTree>
    <p:extLst>
      <p:ext uri="{BB962C8B-B14F-4D97-AF65-F5344CB8AC3E}">
        <p14:creationId xmlns:p14="http://schemas.microsoft.com/office/powerpoint/2010/main" val="1748693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3855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hank you png"/>
          <p:cNvPicPr>
            <a:picLocks noChangeAspect="1" noChangeArrowheads="1"/>
          </p:cNvPicPr>
          <p:nvPr/>
        </p:nvPicPr>
        <p:blipFill>
          <a:blip r:embed="rId4">
            <a:duotone>
              <a:prstClr val="black"/>
              <a:srgbClr val="0CA5B5">
                <a:tint val="45000"/>
                <a:satMod val="400000"/>
              </a:srgbClr>
            </a:duotone>
            <a:extLst>
              <a:ext uri="{28A0092B-C50C-407E-A947-70E740481C1C}">
                <a14:useLocalDpi xmlns:a14="http://schemas.microsoft.com/office/drawing/2010/main" val="0"/>
              </a:ext>
            </a:extLst>
          </a:blip>
          <a:srcRect/>
          <a:stretch>
            <a:fillRect/>
          </a:stretch>
        </p:blipFill>
        <p:spPr bwMode="auto">
          <a:xfrm>
            <a:off x="-298283" y="628650"/>
            <a:ext cx="9436841" cy="51167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any questions png"/>
          <p:cNvPicPr>
            <a:picLocks noChangeAspect="1" noChangeArrowheads="1"/>
          </p:cNvPicPr>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l="3231" t="19885" r="27784" b="23921"/>
          <a:stretch/>
        </p:blipFill>
        <p:spPr bwMode="auto">
          <a:xfrm>
            <a:off x="5504220" y="3171463"/>
            <a:ext cx="3516252" cy="16705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57622" y="5147900"/>
            <a:ext cx="1613262" cy="369332"/>
          </a:xfrm>
          <a:prstGeom prst="rect">
            <a:avLst/>
          </a:prstGeom>
        </p:spPr>
        <p:txBody>
          <a:bodyPr wrap="none">
            <a:spAutoFit/>
          </a:bodyPr>
          <a:lstStyle/>
          <a:p>
            <a:r>
              <a:rPr lang="en-GB" b="1" u="sng" dirty="0">
                <a:solidFill>
                  <a:srgbClr val="2B265C"/>
                </a:solidFill>
              </a:rPr>
              <a:t>Key contacts:</a:t>
            </a:r>
          </a:p>
        </p:txBody>
      </p:sp>
      <p:sp>
        <p:nvSpPr>
          <p:cNvPr id="12" name="Rectangle 11"/>
          <p:cNvSpPr/>
          <p:nvPr/>
        </p:nvSpPr>
        <p:spPr>
          <a:xfrm>
            <a:off x="15517" y="5517232"/>
            <a:ext cx="5207998"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solidFill>
                  <a:srgbClr val="2B265C"/>
                </a:solidFill>
              </a:rPr>
              <a:t>Your </a:t>
            </a:r>
            <a:r>
              <a:rPr lang="en-GB" b="1" dirty="0" smtClean="0">
                <a:solidFill>
                  <a:srgbClr val="2B265C"/>
                </a:solidFill>
              </a:rPr>
              <a:t>Staff Liaison Contact</a:t>
            </a:r>
          </a:p>
          <a:p>
            <a:pPr marL="285750" indent="-285750">
              <a:buFont typeface="Arial" panose="020B0604020202020204" pitchFamily="34" charset="0"/>
              <a:buChar char="•"/>
            </a:pPr>
            <a:r>
              <a:rPr lang="en-GB" b="1" dirty="0" smtClean="0">
                <a:solidFill>
                  <a:srgbClr val="2B265C"/>
                </a:solidFill>
              </a:rPr>
              <a:t>Your Student Experience Officer</a:t>
            </a:r>
          </a:p>
          <a:p>
            <a:pPr marL="285750" indent="-285750">
              <a:buFont typeface="Arial" panose="020B0604020202020204" pitchFamily="34" charset="0"/>
              <a:buChar char="•"/>
            </a:pPr>
            <a:r>
              <a:rPr lang="en-GB" b="1" dirty="0" smtClean="0">
                <a:solidFill>
                  <a:srgbClr val="2B265C"/>
                </a:solidFill>
              </a:rPr>
              <a:t>Education Officer: </a:t>
            </a:r>
            <a:r>
              <a:rPr lang="en-GB" dirty="0" smtClean="0">
                <a:solidFill>
                  <a:srgbClr val="2B265C"/>
                </a:solidFill>
                <a:hlinkClick r:id="rId6"/>
              </a:rPr>
              <a:t>education@guild.bham.ac.uk</a:t>
            </a:r>
            <a:r>
              <a:rPr lang="en-GB" dirty="0" smtClean="0">
                <a:solidFill>
                  <a:srgbClr val="2B265C"/>
                </a:solidFill>
              </a:rPr>
              <a:t> </a:t>
            </a:r>
          </a:p>
          <a:p>
            <a:pPr marL="285750" indent="-285750">
              <a:buFont typeface="Arial" panose="020B0604020202020204" pitchFamily="34" charset="0"/>
              <a:buChar char="•"/>
            </a:pPr>
            <a:r>
              <a:rPr lang="en-GB" b="1" dirty="0" smtClean="0">
                <a:solidFill>
                  <a:srgbClr val="2B265C"/>
                </a:solidFill>
              </a:rPr>
              <a:t>Rep Coordinators: </a:t>
            </a:r>
            <a:r>
              <a:rPr lang="en-GB" dirty="0" smtClean="0">
                <a:solidFill>
                  <a:srgbClr val="2B265C"/>
                </a:solidFill>
                <a:hlinkClick r:id="rId7"/>
              </a:rPr>
              <a:t>studentreps@guild.bham.ac.uk</a:t>
            </a:r>
            <a:r>
              <a:rPr lang="en-GB" b="1" dirty="0" smtClean="0">
                <a:solidFill>
                  <a:srgbClr val="2B265C"/>
                </a:solidFill>
              </a:rPr>
              <a:t> </a:t>
            </a:r>
            <a:endParaRPr lang="en-GB" dirty="0">
              <a:solidFill>
                <a:srgbClr val="2B265C"/>
              </a:solidFill>
            </a:endParaRPr>
          </a:p>
        </p:txBody>
      </p:sp>
    </p:spTree>
    <p:extLst>
      <p:ext uri="{BB962C8B-B14F-4D97-AF65-F5344CB8AC3E}">
        <p14:creationId xmlns:p14="http://schemas.microsoft.com/office/powerpoint/2010/main" val="394199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Objectives </a:t>
            </a:r>
            <a:endParaRPr lang="en-GB" sz="3200" b="1" i="1" dirty="0" smtClean="0">
              <a:solidFill>
                <a:srgbClr val="009CC7"/>
              </a:solidFill>
            </a:endParaRPr>
          </a:p>
        </p:txBody>
      </p:sp>
      <p:sp>
        <p:nvSpPr>
          <p:cNvPr id="2" name="TextBox 1"/>
          <p:cNvSpPr txBox="1"/>
          <p:nvPr/>
        </p:nvSpPr>
        <p:spPr>
          <a:xfrm>
            <a:off x="647564" y="2204864"/>
            <a:ext cx="7848871" cy="1846659"/>
          </a:xfrm>
          <a:prstGeom prst="rect">
            <a:avLst/>
          </a:prstGeom>
          <a:noFill/>
        </p:spPr>
        <p:txBody>
          <a:bodyPr wrap="square" rtlCol="0">
            <a:spAutoFit/>
          </a:bodyPr>
          <a:lstStyle/>
          <a:p>
            <a:pPr marL="285750" indent="-285750">
              <a:buFont typeface="Arial" panose="020B0604020202020204" pitchFamily="34" charset="0"/>
              <a:buChar char="•"/>
            </a:pPr>
            <a:r>
              <a:rPr lang="en-GB" sz="2400"/>
              <a:t>To understand the responsibilities of being a representative and the responsibilities we have as a Guild</a:t>
            </a:r>
          </a:p>
          <a:p>
            <a:pPr marL="285750" indent="-285750">
              <a:buFont typeface="Arial" panose="020B0604020202020204" pitchFamily="34" charset="0"/>
              <a:buChar char="•"/>
            </a:pPr>
            <a:r>
              <a:rPr lang="en-GB" sz="2400" smtClean="0"/>
              <a:t>To </a:t>
            </a:r>
            <a:r>
              <a:rPr lang="en-GB" sz="2400" dirty="0" smtClean="0"/>
              <a:t>look at key focus areas of your College and understand how you can get involved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8128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14212" y="1916832"/>
            <a:ext cx="9115575" cy="2554545"/>
          </a:xfrm>
          <a:prstGeom prst="rect">
            <a:avLst/>
          </a:prstGeom>
          <a:noFill/>
          <a:ln w="9525">
            <a:noFill/>
            <a:miter lim="800000"/>
            <a:headEnd/>
            <a:tailEnd/>
          </a:ln>
        </p:spPr>
        <p:txBody>
          <a:bodyPr wrap="square">
            <a:spAutoFit/>
          </a:bodyPr>
          <a:lstStyle/>
          <a:p>
            <a:pPr algn="ctr" eaLnBrk="1" hangingPunct="1">
              <a:defRPr/>
            </a:pPr>
            <a:r>
              <a:rPr lang="en-GB" sz="4000" b="1" i="1" dirty="0" smtClean="0">
                <a:solidFill>
                  <a:srgbClr val="009CC7"/>
                </a:solidFill>
              </a:rPr>
              <a:t>Talk to the person next to you…</a:t>
            </a:r>
          </a:p>
          <a:p>
            <a:pPr algn="ctr" eaLnBrk="1" hangingPunct="1">
              <a:defRPr/>
            </a:pPr>
            <a:endParaRPr lang="en-GB" sz="4000" b="1" i="1" dirty="0" smtClean="0">
              <a:solidFill>
                <a:srgbClr val="009CC7"/>
              </a:solidFill>
            </a:endParaRPr>
          </a:p>
          <a:p>
            <a:pPr marL="571500" indent="-571500" algn="ctr" eaLnBrk="1" hangingPunct="1">
              <a:buFont typeface="Arial" panose="020B0604020202020204" pitchFamily="34" charset="0"/>
              <a:buChar char="•"/>
              <a:defRPr/>
            </a:pPr>
            <a:r>
              <a:rPr lang="en-GB" sz="4000" b="1" dirty="0" smtClean="0"/>
              <a:t>Why did you become a Rep?</a:t>
            </a:r>
          </a:p>
          <a:p>
            <a:pPr marL="571500" indent="-571500" algn="ctr" eaLnBrk="1" hangingPunct="1">
              <a:buFont typeface="Arial" panose="020B0604020202020204" pitchFamily="34" charset="0"/>
              <a:buChar char="•"/>
              <a:defRPr/>
            </a:pPr>
            <a:r>
              <a:rPr lang="en-GB" sz="4000" b="1" dirty="0" smtClean="0"/>
              <a:t>What is expected of Reps?</a:t>
            </a:r>
          </a:p>
        </p:txBody>
      </p:sp>
    </p:spTree>
    <p:extLst>
      <p:ext uri="{BB962C8B-B14F-4D97-AF65-F5344CB8AC3E}">
        <p14:creationId xmlns:p14="http://schemas.microsoft.com/office/powerpoint/2010/main" val="31517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71237" y="1348683"/>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Benefits of Being a Rep</a:t>
            </a:r>
            <a:endParaRPr lang="en-GB" sz="3200" b="1" i="1" dirty="0" smtClean="0">
              <a:solidFill>
                <a:srgbClr val="009CC7"/>
              </a:solidFill>
            </a:endParaRPr>
          </a:p>
        </p:txBody>
      </p:sp>
      <p:sp>
        <p:nvSpPr>
          <p:cNvPr id="9" name="TextBox 8"/>
          <p:cNvSpPr txBox="1"/>
          <p:nvPr/>
        </p:nvSpPr>
        <p:spPr>
          <a:xfrm>
            <a:off x="611560" y="2147974"/>
            <a:ext cx="8280920" cy="2831544"/>
          </a:xfrm>
          <a:prstGeom prst="rect">
            <a:avLst/>
          </a:prstGeom>
          <a:noFill/>
        </p:spPr>
        <p:txBody>
          <a:bodyPr wrap="square" rtlCol="0">
            <a:spAutoFit/>
          </a:bodyPr>
          <a:lstStyle/>
          <a:p>
            <a:pPr marL="285750" indent="-285750">
              <a:buFont typeface="Arial" panose="020B0604020202020204" pitchFamily="34" charset="0"/>
              <a:buChar char="•"/>
            </a:pPr>
            <a:r>
              <a:rPr lang="en-GB" sz="2000" b="1" dirty="0" smtClean="0"/>
              <a:t>Training and Support </a:t>
            </a:r>
          </a:p>
          <a:p>
            <a:pPr marL="285750" indent="-285750">
              <a:buFont typeface="Arial" panose="020B0604020202020204" pitchFamily="34" charset="0"/>
              <a:buChar char="•"/>
            </a:pPr>
            <a:r>
              <a:rPr lang="en-GB" sz="2000" dirty="0" smtClean="0"/>
              <a:t>Development of new and existing </a:t>
            </a:r>
            <a:r>
              <a:rPr lang="en-GB" sz="2000" b="1" dirty="0" smtClean="0"/>
              <a:t>transferable skills </a:t>
            </a:r>
            <a:r>
              <a:rPr lang="en-GB" sz="2000" dirty="0" smtClean="0"/>
              <a:t>including communication and problem-solving</a:t>
            </a:r>
          </a:p>
          <a:p>
            <a:pPr marL="285750" indent="-285750">
              <a:buFont typeface="Arial" panose="020B0604020202020204" pitchFamily="34" charset="0"/>
              <a:buChar char="•"/>
            </a:pPr>
            <a:r>
              <a:rPr lang="en-GB" sz="2000" b="1" dirty="0" smtClean="0"/>
              <a:t>Personal development </a:t>
            </a:r>
            <a:r>
              <a:rPr lang="en-GB" sz="2000" dirty="0" smtClean="0"/>
              <a:t>such as confidence and leadership</a:t>
            </a:r>
          </a:p>
          <a:p>
            <a:pPr marL="285750" indent="-285750">
              <a:buFont typeface="Arial" panose="020B0604020202020204" pitchFamily="34" charset="0"/>
              <a:buChar char="•"/>
            </a:pPr>
            <a:r>
              <a:rPr lang="en-GB" sz="2000" dirty="0" smtClean="0"/>
              <a:t>Opportunity to </a:t>
            </a:r>
            <a:r>
              <a:rPr lang="en-GB" sz="2000" b="1" dirty="0" smtClean="0"/>
              <a:t>make a difference </a:t>
            </a:r>
            <a:r>
              <a:rPr lang="en-GB" sz="2000" dirty="0" smtClean="0"/>
              <a:t>to the academic experience of current and future students at Birmingham</a:t>
            </a:r>
          </a:p>
          <a:p>
            <a:pPr marL="285750" indent="-285750">
              <a:buFont typeface="Arial" panose="020B0604020202020204" pitchFamily="34" charset="0"/>
              <a:buChar char="•"/>
            </a:pPr>
            <a:r>
              <a:rPr lang="en-GB" sz="2000" dirty="0" smtClean="0"/>
              <a:t>Gaining a better understanding of the academic environment of </a:t>
            </a:r>
            <a:r>
              <a:rPr lang="en-GB" sz="2000" b="1" dirty="0" smtClean="0"/>
              <a:t>Higher Education</a:t>
            </a:r>
            <a:r>
              <a:rPr lang="en-GB" b="1" dirty="0" smtClean="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183628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Your Responsibilities as a Representative</a:t>
            </a:r>
            <a:endParaRPr lang="en-GB" sz="3200" b="1" i="1" dirty="0" smtClean="0">
              <a:solidFill>
                <a:srgbClr val="009CC7"/>
              </a:solidFill>
            </a:endParaRPr>
          </a:p>
        </p:txBody>
      </p:sp>
      <p:sp>
        <p:nvSpPr>
          <p:cNvPr id="7" name="TextBox 6"/>
          <p:cNvSpPr txBox="1"/>
          <p:nvPr/>
        </p:nvSpPr>
        <p:spPr>
          <a:xfrm>
            <a:off x="611560" y="2276872"/>
            <a:ext cx="8280920" cy="3324052"/>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To continuously improve the student learning experience in </a:t>
            </a:r>
            <a:r>
              <a:rPr lang="en-GB" sz="2400" b="1" dirty="0" smtClean="0"/>
              <a:t>partnership </a:t>
            </a:r>
            <a:r>
              <a:rPr lang="en-GB" sz="2400" dirty="0" smtClean="0"/>
              <a:t>with the University and The Guild by helping </a:t>
            </a:r>
            <a:r>
              <a:rPr lang="en-GB" sz="2400" b="1" dirty="0" smtClean="0"/>
              <a:t>create solutions </a:t>
            </a:r>
            <a:r>
              <a:rPr lang="en-GB" sz="2400" dirty="0" smtClean="0"/>
              <a:t>to problems</a:t>
            </a:r>
          </a:p>
          <a:p>
            <a:pPr>
              <a:lnSpc>
                <a:spcPts val="0"/>
              </a:lnSpc>
            </a:pPr>
            <a:r>
              <a:rPr lang="en-GB" sz="2400" dirty="0" smtClean="0"/>
              <a:t> </a:t>
            </a:r>
          </a:p>
          <a:p>
            <a:pPr marL="285750" indent="-285750">
              <a:buFont typeface="Arial" panose="020B0604020202020204" pitchFamily="34" charset="0"/>
              <a:buChar char="•"/>
            </a:pPr>
            <a:r>
              <a:rPr lang="en-GB" sz="2400" dirty="0" smtClean="0"/>
              <a:t>To </a:t>
            </a:r>
            <a:r>
              <a:rPr lang="en-GB" sz="2400" b="1" dirty="0" smtClean="0"/>
              <a:t>represent all </a:t>
            </a:r>
            <a:r>
              <a:rPr lang="en-GB" sz="2400" dirty="0" smtClean="0"/>
              <a:t>your cohort’s views and opinions on all matters relating to </a:t>
            </a:r>
            <a:r>
              <a:rPr lang="en-GB" sz="2400" b="1" dirty="0" smtClean="0"/>
              <a:t>learning and teaching</a:t>
            </a:r>
          </a:p>
          <a:p>
            <a:pPr marL="285750" indent="-285750">
              <a:buFont typeface="Arial" panose="020B0604020202020204" pitchFamily="34" charset="0"/>
              <a:buChar char="•"/>
            </a:pPr>
            <a:r>
              <a:rPr lang="en-GB" sz="2400" dirty="0" smtClean="0"/>
              <a:t>To provide both </a:t>
            </a:r>
            <a:r>
              <a:rPr lang="en-GB" sz="2400" b="1" dirty="0" smtClean="0"/>
              <a:t>positive and negative </a:t>
            </a:r>
            <a:r>
              <a:rPr lang="en-GB" sz="2400" dirty="0" smtClean="0"/>
              <a:t>feedback to staff</a:t>
            </a:r>
          </a:p>
          <a:p>
            <a:pPr marL="285750" indent="-285750">
              <a:buFont typeface="Arial" panose="020B0604020202020204" pitchFamily="34" charset="0"/>
              <a:buChar char="•"/>
            </a:pPr>
            <a:r>
              <a:rPr lang="en-GB" sz="2400" dirty="0" smtClean="0"/>
              <a:t>To act as a </a:t>
            </a:r>
            <a:r>
              <a:rPr lang="en-GB" sz="2400" b="1" dirty="0" smtClean="0"/>
              <a:t>communication channel </a:t>
            </a:r>
            <a:r>
              <a:rPr lang="en-GB" sz="2400" dirty="0" smtClean="0"/>
              <a:t>between staff and students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86215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691680" y="134762"/>
            <a:ext cx="2225001"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Not to rep </a:t>
            </a:r>
            <a:endParaRPr lang="en-GB" sz="3200" b="1" i="1" dirty="0" smtClean="0">
              <a:solidFill>
                <a:srgbClr val="009CC7"/>
              </a:solidFill>
            </a:endParaRP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198"/>
          <a:stretch/>
        </p:blipFill>
        <p:spPr bwMode="auto">
          <a:xfrm>
            <a:off x="1564675" y="649651"/>
            <a:ext cx="7403877" cy="609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726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Our Responsibilities as a Guild</a:t>
            </a:r>
            <a:endParaRPr lang="en-GB" sz="3200" b="1" i="1" dirty="0" smtClean="0">
              <a:solidFill>
                <a:srgbClr val="009CC7"/>
              </a:solidFill>
            </a:endParaRPr>
          </a:p>
        </p:txBody>
      </p:sp>
      <p:sp>
        <p:nvSpPr>
          <p:cNvPr id="8" name="TextBox 7"/>
          <p:cNvSpPr txBox="1"/>
          <p:nvPr/>
        </p:nvSpPr>
        <p:spPr>
          <a:xfrm>
            <a:off x="611560" y="2276872"/>
            <a:ext cx="8280920" cy="4062651"/>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To </a:t>
            </a:r>
            <a:r>
              <a:rPr lang="en-GB" sz="2400" b="1" dirty="0" smtClean="0"/>
              <a:t>identify trends and issues</a:t>
            </a:r>
            <a:r>
              <a:rPr lang="en-GB" sz="2400" dirty="0" smtClean="0"/>
              <a:t> that we need to raise at University and College level committees </a:t>
            </a:r>
          </a:p>
          <a:p>
            <a:pPr marL="285750" indent="-285750">
              <a:buFont typeface="Arial" panose="020B0604020202020204" pitchFamily="34" charset="0"/>
              <a:buChar char="•"/>
            </a:pPr>
            <a:r>
              <a:rPr lang="en-GB" sz="2400" dirty="0" smtClean="0"/>
              <a:t>To </a:t>
            </a:r>
            <a:r>
              <a:rPr lang="en-GB" sz="2400" b="1" dirty="0" smtClean="0"/>
              <a:t>support</a:t>
            </a:r>
            <a:r>
              <a:rPr lang="en-GB" sz="2400" dirty="0" smtClean="0"/>
              <a:t> you in your role by providing training and enhancing your skills and expertise through our </a:t>
            </a:r>
            <a:r>
              <a:rPr lang="en-GB" sz="2400" dirty="0"/>
              <a:t>m</a:t>
            </a:r>
            <a:r>
              <a:rPr lang="en-GB" sz="2400" dirty="0" smtClean="0"/>
              <a:t>asterclass sessions</a:t>
            </a:r>
          </a:p>
          <a:p>
            <a:pPr marL="342900" indent="-342900">
              <a:buFont typeface="Arial" panose="020B0604020202020204" pitchFamily="34" charset="0"/>
              <a:buChar char="•"/>
            </a:pPr>
            <a:r>
              <a:rPr lang="en-GB" sz="2400" dirty="0" smtClean="0"/>
              <a:t>To </a:t>
            </a:r>
            <a:r>
              <a:rPr lang="en-GB" sz="2400" b="1" dirty="0" smtClean="0"/>
              <a:t>celebrate</a:t>
            </a:r>
            <a:r>
              <a:rPr lang="en-GB" sz="2400" dirty="0" smtClean="0"/>
              <a:t> and recognise your individual successes </a:t>
            </a:r>
          </a:p>
          <a:p>
            <a:pPr marL="342900" indent="-342900">
              <a:buFont typeface="Arial" panose="020B0604020202020204" pitchFamily="34" charset="0"/>
              <a:buChar char="•"/>
            </a:pPr>
            <a:r>
              <a:rPr lang="en-GB" sz="2400" dirty="0" smtClean="0"/>
              <a:t>To create a </a:t>
            </a:r>
            <a:r>
              <a:rPr lang="en-GB" sz="2400" b="1" dirty="0" smtClean="0"/>
              <a:t>community</a:t>
            </a:r>
            <a:r>
              <a:rPr lang="en-GB" sz="2400" dirty="0" smtClean="0"/>
              <a:t> of reps</a:t>
            </a:r>
          </a:p>
          <a:p>
            <a:pPr marL="342900" indent="-342900">
              <a:buFont typeface="Arial" panose="020B0604020202020204" pitchFamily="34" charset="0"/>
              <a:buChar char="•"/>
            </a:pPr>
            <a:r>
              <a:rPr lang="en-GB" sz="2400" dirty="0" smtClean="0"/>
              <a:t>To </a:t>
            </a:r>
            <a:r>
              <a:rPr lang="en-GB" sz="2400" b="1" dirty="0" smtClean="0"/>
              <a:t>keep you updated </a:t>
            </a:r>
            <a:r>
              <a:rPr lang="en-GB" sz="2400" dirty="0" smtClean="0"/>
              <a:t>with events you can get </a:t>
            </a:r>
          </a:p>
          <a:p>
            <a:r>
              <a:rPr lang="en-GB" sz="2400" dirty="0"/>
              <a:t> </a:t>
            </a:r>
            <a:r>
              <a:rPr lang="en-GB" sz="2400" dirty="0" smtClean="0"/>
              <a:t>    involved with via our Student Rep Newsletter </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25624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Jargon Buster</a:t>
            </a:r>
            <a:endParaRPr lang="en-GB" sz="3200" b="1" i="1" dirty="0" smtClean="0">
              <a:solidFill>
                <a:srgbClr val="009CC7"/>
              </a:solidFill>
            </a:endParaRPr>
          </a:p>
        </p:txBody>
      </p:sp>
      <p:sp>
        <p:nvSpPr>
          <p:cNvPr id="10" name="TextBox 9"/>
          <p:cNvSpPr txBox="1"/>
          <p:nvPr/>
        </p:nvSpPr>
        <p:spPr>
          <a:xfrm>
            <a:off x="611560" y="2276872"/>
            <a:ext cx="8280920" cy="2585323"/>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Agenda – </a:t>
            </a:r>
            <a:r>
              <a:rPr lang="en-GB" sz="2400" dirty="0" smtClean="0"/>
              <a:t>list of items to be discussed at a meeting </a:t>
            </a:r>
            <a:endParaRPr lang="en-GB" sz="2400" b="1" dirty="0" smtClean="0"/>
          </a:p>
          <a:p>
            <a:pPr marL="285750" indent="-285750">
              <a:buFont typeface="Arial" panose="020B0604020202020204" pitchFamily="34" charset="0"/>
              <a:buChar char="•"/>
            </a:pPr>
            <a:r>
              <a:rPr lang="en-GB" sz="2400" b="1" dirty="0" smtClean="0"/>
              <a:t>Minutes – </a:t>
            </a:r>
            <a:r>
              <a:rPr lang="en-GB" sz="2400" dirty="0" smtClean="0"/>
              <a:t>a written record of what was discussed at a meeting</a:t>
            </a:r>
            <a:endParaRPr lang="en-GB" sz="2400" b="1" dirty="0" smtClean="0"/>
          </a:p>
          <a:p>
            <a:pPr marL="285750" indent="-285750">
              <a:buFont typeface="Arial" panose="020B0604020202020204" pitchFamily="34" charset="0"/>
              <a:buChar char="•"/>
            </a:pPr>
            <a:r>
              <a:rPr lang="en-GB" sz="2400" b="1" dirty="0" smtClean="0"/>
              <a:t>Apologies – </a:t>
            </a:r>
            <a:r>
              <a:rPr lang="en-GB" sz="2400" dirty="0" smtClean="0"/>
              <a:t>formally notifying that you are unable to attend a meeting </a:t>
            </a:r>
          </a:p>
          <a:p>
            <a:pPr marL="285750" indent="-285750">
              <a:buFont typeface="Arial" panose="020B0604020202020204" pitchFamily="34" charset="0"/>
              <a:buChar char="•"/>
            </a:pPr>
            <a:r>
              <a:rPr lang="en-GB" sz="2400" b="1" dirty="0" smtClean="0"/>
              <a:t>Terms of Reference – </a:t>
            </a:r>
            <a:r>
              <a:rPr lang="en-GB" sz="2400" dirty="0" smtClean="0"/>
              <a:t>a document that states both the purpose of a committee and the membership of a committee</a:t>
            </a:r>
            <a:endParaRPr lang="en-GB" sz="2400" b="1"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15311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globallivingmagazine.com/wp-content/uploads/2015/04/checklist.jpeg"/>
          <p:cNvPicPr>
            <a:picLocks noChangeAspect="1" noChangeArrowheads="1"/>
          </p:cNvPicPr>
          <p:nvPr/>
        </p:nvPicPr>
        <p:blipFill rotWithShape="1">
          <a:blip r:embed="rId3" cstate="print"/>
          <a:srcRect l="24270" r="23097"/>
          <a:stretch/>
        </p:blipFill>
        <p:spPr bwMode="auto">
          <a:xfrm>
            <a:off x="0" y="0"/>
            <a:ext cx="5796951" cy="6858000"/>
          </a:xfrm>
          <a:prstGeom prst="rect">
            <a:avLst/>
          </a:prstGeom>
          <a:noFill/>
        </p:spPr>
      </p:pic>
      <p:sp>
        <p:nvSpPr>
          <p:cNvPr id="10" name="Freeform 11" title="right scallop background shape"/>
          <p:cNvSpPr/>
          <p:nvPr/>
        </p:nvSpPr>
        <p:spPr bwMode="auto">
          <a:xfrm>
            <a:off x="4716016" y="-27384"/>
            <a:ext cx="4427984" cy="6885384"/>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rgbClr val="009CC7"/>
          </a:solidFill>
          <a:ln w="0">
            <a:noFill/>
            <a:prstDash val="solid"/>
            <a:round/>
            <a:headEnd/>
            <a:tailEnd/>
          </a:ln>
        </p:spPr>
      </p:sp>
      <p:pic>
        <p:nvPicPr>
          <p:cNvPr id="11" name="Picture 2" descr="http://www.clker.com/cliparts/O/F/p/7/r/J/clipboard-checklist-hi.png"/>
          <p:cNvPicPr>
            <a:picLocks noChangeAspect="1" noChangeArrowheads="1"/>
          </p:cNvPicPr>
          <p:nvPr/>
        </p:nvPicPr>
        <p:blipFill>
          <a:blip r:embed="rId4" cstate="print"/>
          <a:srcRect/>
          <a:stretch>
            <a:fillRect/>
          </a:stretch>
        </p:blipFill>
        <p:spPr bwMode="auto">
          <a:xfrm>
            <a:off x="4932040" y="463827"/>
            <a:ext cx="4211961" cy="562946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5244253" y="1844824"/>
            <a:ext cx="3556747" cy="3785652"/>
          </a:xfrm>
          <a:prstGeom prst="rect">
            <a:avLst/>
          </a:prstGeom>
        </p:spPr>
        <p:txBody>
          <a:bodyPr wrap="square">
            <a:spAutoFit/>
          </a:bodyPr>
          <a:lstStyle/>
          <a:p>
            <a:pPr>
              <a:buClr>
                <a:srgbClr val="FF0000"/>
              </a:buClr>
              <a:buFont typeface="Wingdings" pitchFamily="2" charset="2"/>
              <a:buChar char="ü"/>
            </a:pPr>
            <a:r>
              <a:rPr lang="en-GB" sz="2000" dirty="0"/>
              <a:t>Make sure students on your </a:t>
            </a:r>
            <a:r>
              <a:rPr lang="en-GB" sz="2000" dirty="0" smtClean="0"/>
              <a:t>programme </a:t>
            </a:r>
            <a:r>
              <a:rPr lang="en-GB" sz="2000" dirty="0"/>
              <a:t>know </a:t>
            </a:r>
            <a:r>
              <a:rPr lang="en-GB" sz="2000" b="1" dirty="0"/>
              <a:t>who you are </a:t>
            </a:r>
            <a:endParaRPr lang="en-GB" sz="2000" b="1" dirty="0" smtClean="0"/>
          </a:p>
          <a:p>
            <a:pPr>
              <a:buClr>
                <a:srgbClr val="FF0000"/>
              </a:buClr>
              <a:buFont typeface="Wingdings" pitchFamily="2" charset="2"/>
              <a:buChar char="ü"/>
            </a:pPr>
            <a:r>
              <a:rPr lang="en-GB" sz="2000" b="1" dirty="0" smtClean="0"/>
              <a:t>Identify </a:t>
            </a:r>
            <a:r>
              <a:rPr lang="en-GB" sz="2000" dirty="0"/>
              <a:t>student issues and needs</a:t>
            </a:r>
          </a:p>
          <a:p>
            <a:pPr>
              <a:buClr>
                <a:srgbClr val="FF0000"/>
              </a:buClr>
              <a:buFont typeface="Wingdings" pitchFamily="2" charset="2"/>
              <a:buChar char="ü"/>
            </a:pPr>
            <a:r>
              <a:rPr lang="en-GB" sz="2000" dirty="0"/>
              <a:t>Attend </a:t>
            </a:r>
            <a:r>
              <a:rPr lang="en-GB" sz="2000" b="1" dirty="0"/>
              <a:t>meetings and communicate </a:t>
            </a:r>
            <a:r>
              <a:rPr lang="en-GB" sz="2000" dirty="0"/>
              <a:t>student issues and positive experiences with staff</a:t>
            </a:r>
          </a:p>
          <a:p>
            <a:pPr>
              <a:buClr>
                <a:srgbClr val="FF0000"/>
              </a:buClr>
              <a:buFont typeface="Wingdings" pitchFamily="2" charset="2"/>
              <a:buChar char="ü"/>
            </a:pPr>
            <a:r>
              <a:rPr lang="en-GB" sz="2000" dirty="0" smtClean="0"/>
              <a:t>Identify </a:t>
            </a:r>
            <a:r>
              <a:rPr lang="en-GB" sz="2000" b="1" dirty="0"/>
              <a:t>issues </a:t>
            </a:r>
            <a:r>
              <a:rPr lang="en-GB" sz="2000" b="1" dirty="0" smtClean="0"/>
              <a:t>for your School/College Reps, or the  Education  Officer </a:t>
            </a:r>
            <a:r>
              <a:rPr lang="en-GB" sz="2000" dirty="0" smtClean="0"/>
              <a:t>to </a:t>
            </a:r>
            <a:r>
              <a:rPr lang="en-GB" sz="2000" dirty="0"/>
              <a:t>take to </a:t>
            </a:r>
            <a:r>
              <a:rPr lang="en-GB" sz="2000" dirty="0" smtClean="0"/>
              <a:t>meetings </a:t>
            </a:r>
            <a:r>
              <a:rPr lang="en-GB" sz="2000" dirty="0"/>
              <a:t>and committees</a:t>
            </a:r>
          </a:p>
        </p:txBody>
      </p:sp>
    </p:spTree>
    <p:extLst>
      <p:ext uri="{BB962C8B-B14F-4D97-AF65-F5344CB8AC3E}">
        <p14:creationId xmlns:p14="http://schemas.microsoft.com/office/powerpoint/2010/main" val="154408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1208</Words>
  <Application>Microsoft Office PowerPoint</Application>
  <PresentationFormat>On-screen Show (4:3)</PresentationFormat>
  <Paragraphs>156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ＭＳ Ｐゴシック</vt:lpstr>
      <vt:lpstr>Arial</vt:lpstr>
      <vt:lpstr>Calibri</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Guild of Students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Withers</dc:creator>
  <cp:lastModifiedBy>Houmaa Chaudhry</cp:lastModifiedBy>
  <cp:revision>91</cp:revision>
  <cp:lastPrinted>2017-10-27T10:12:38Z</cp:lastPrinted>
  <dcterms:created xsi:type="dcterms:W3CDTF">2017-09-12T14:04:47Z</dcterms:created>
  <dcterms:modified xsi:type="dcterms:W3CDTF">2019-11-19T16:41:34Z</dcterms:modified>
</cp:coreProperties>
</file>