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7"/>
  </p:notesMasterIdLst>
  <p:handoutMasterIdLst>
    <p:handoutMasterId r:id="rId18"/>
  </p:handoutMasterIdLst>
  <p:sldIdLst>
    <p:sldId id="256" r:id="rId2"/>
    <p:sldId id="318" r:id="rId3"/>
    <p:sldId id="319" r:id="rId4"/>
    <p:sldId id="320" r:id="rId5"/>
    <p:sldId id="321" r:id="rId6"/>
    <p:sldId id="322" r:id="rId7"/>
    <p:sldId id="327" r:id="rId8"/>
    <p:sldId id="344" r:id="rId9"/>
    <p:sldId id="345" r:id="rId10"/>
    <p:sldId id="329" r:id="rId11"/>
    <p:sldId id="346" r:id="rId12"/>
    <p:sldId id="331" r:id="rId13"/>
    <p:sldId id="342" r:id="rId14"/>
    <p:sldId id="324" r:id="rId15"/>
    <p:sldId id="326" r:id="rId16"/>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Century Gothic"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Century Gothic"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Century Gothic"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Century Gothic"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Century Gothic" pitchFamily="34" charset="0"/>
        <a:ea typeface="MS PGothic" pitchFamily="34" charset="-128"/>
        <a:cs typeface="+mn-cs"/>
      </a:defRPr>
    </a:lvl5pPr>
    <a:lvl6pPr marL="2286000" algn="l" defTabSz="914400" rtl="0" eaLnBrk="1" latinLnBrk="0" hangingPunct="1">
      <a:defRPr kern="1200">
        <a:solidFill>
          <a:schemeClr val="tx1"/>
        </a:solidFill>
        <a:latin typeface="Century Gothic" pitchFamily="34" charset="0"/>
        <a:ea typeface="MS PGothic" pitchFamily="34" charset="-128"/>
        <a:cs typeface="+mn-cs"/>
      </a:defRPr>
    </a:lvl6pPr>
    <a:lvl7pPr marL="2743200" algn="l" defTabSz="914400" rtl="0" eaLnBrk="1" latinLnBrk="0" hangingPunct="1">
      <a:defRPr kern="1200">
        <a:solidFill>
          <a:schemeClr val="tx1"/>
        </a:solidFill>
        <a:latin typeface="Century Gothic" pitchFamily="34" charset="0"/>
        <a:ea typeface="MS PGothic" pitchFamily="34" charset="-128"/>
        <a:cs typeface="+mn-cs"/>
      </a:defRPr>
    </a:lvl7pPr>
    <a:lvl8pPr marL="3200400" algn="l" defTabSz="914400" rtl="0" eaLnBrk="1" latinLnBrk="0" hangingPunct="1">
      <a:defRPr kern="1200">
        <a:solidFill>
          <a:schemeClr val="tx1"/>
        </a:solidFill>
        <a:latin typeface="Century Gothic" pitchFamily="34" charset="0"/>
        <a:ea typeface="MS PGothic" pitchFamily="34" charset="-128"/>
        <a:cs typeface="+mn-cs"/>
      </a:defRPr>
    </a:lvl8pPr>
    <a:lvl9pPr marL="3657600" algn="l" defTabSz="914400" rtl="0" eaLnBrk="1" latinLnBrk="0" hangingPunct="1">
      <a:defRPr kern="1200">
        <a:solidFill>
          <a:schemeClr val="tx1"/>
        </a:solidFill>
        <a:latin typeface="Century Gothic"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A009A"/>
    <a:srgbClr val="0099FF"/>
    <a:srgbClr val="FF6600"/>
    <a:srgbClr val="FF0000"/>
    <a:srgbClr val="FF3300"/>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57" autoAdjust="0"/>
  </p:normalViewPr>
  <p:slideViewPr>
    <p:cSldViewPr>
      <p:cViewPr varScale="1">
        <p:scale>
          <a:sx n="93" d="100"/>
          <a:sy n="93" d="100"/>
        </p:scale>
        <p:origin x="21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5837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58372"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58373"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B045FD71-FE4A-4452-9702-D215660436D5}" type="slidenum">
              <a:rPr lang="en-US" altLang="en-US"/>
              <a:pPr>
                <a:defRPr/>
              </a:pPr>
              <a:t>‹#›</a:t>
            </a:fld>
            <a:endParaRPr lang="en-US" altLang="en-US"/>
          </a:p>
        </p:txBody>
      </p:sp>
    </p:spTree>
    <p:extLst>
      <p:ext uri="{BB962C8B-B14F-4D97-AF65-F5344CB8AC3E}">
        <p14:creationId xmlns:p14="http://schemas.microsoft.com/office/powerpoint/2010/main" val="3342897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atin typeface="Century Gothic" pitchFamily="34" charset="0"/>
                <a:ea typeface="+mn-ea"/>
                <a:cs typeface="+mn-cs"/>
              </a:defRPr>
            </a:lvl1pPr>
          </a:lstStyle>
          <a:p>
            <a:pPr>
              <a:defRPr/>
            </a:pPr>
            <a:endParaRPr lang="en-US"/>
          </a:p>
        </p:txBody>
      </p:sp>
      <p:sp>
        <p:nvSpPr>
          <p:cNvPr id="3" name="Date Placeholder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A8A043B8-60B9-46F8-81B5-B29A6BC9BD5C}" type="datetimeFigureOut">
              <a:rPr lang="en-US" altLang="en-US"/>
              <a:pPr>
                <a:defRPr/>
              </a:pPr>
              <a:t>11/19/2019</a:t>
            </a:fld>
            <a:endParaRPr lang="en-US" alt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atin typeface="Century Gothic" pitchFamily="34"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BDA454C-6A13-4E42-9934-AAEBB575DAA6}" type="slidenum">
              <a:rPr lang="en-US" altLang="en-US"/>
              <a:pPr>
                <a:defRPr/>
              </a:pPr>
              <a:t>‹#›</a:t>
            </a:fld>
            <a:endParaRPr lang="en-US" altLang="en-US"/>
          </a:p>
        </p:txBody>
      </p:sp>
    </p:spTree>
    <p:extLst>
      <p:ext uri="{BB962C8B-B14F-4D97-AF65-F5344CB8AC3E}">
        <p14:creationId xmlns:p14="http://schemas.microsoft.com/office/powerpoint/2010/main" val="612924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z="1000" smtClean="0">
                <a:latin typeface="Century Gothic" pitchFamily="34" charset="0"/>
              </a:rPr>
              <a:t>Hello and introductions…</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C389C97B-B0F5-45D0-AC8E-E3A3232C046A}" type="slidenum">
              <a:rPr lang="en-US" altLang="en-US" smtClean="0"/>
              <a:pPr/>
              <a:t>1</a:t>
            </a:fld>
            <a:endParaRPr lang="en-US" altLang="en-US" smtClean="0"/>
          </a:p>
        </p:txBody>
      </p:sp>
    </p:spTree>
    <p:extLst>
      <p:ext uri="{BB962C8B-B14F-4D97-AF65-F5344CB8AC3E}">
        <p14:creationId xmlns:p14="http://schemas.microsoft.com/office/powerpoint/2010/main" val="4277476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smtClean="0">
              <a:solidFill>
                <a:srgbClr val="000000"/>
              </a:solidFill>
              <a:latin typeface="Century Gothic" pitchFamily="34" charset="0"/>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1E8FEBD6-CA4C-4BA0-A880-19F149846931}" type="slidenum">
              <a:rPr lang="en-US" altLang="en-US" smtClean="0"/>
              <a:pPr/>
              <a:t>10</a:t>
            </a:fld>
            <a:endParaRPr lang="en-US" altLang="en-US" smtClean="0"/>
          </a:p>
        </p:txBody>
      </p:sp>
    </p:spTree>
    <p:extLst>
      <p:ext uri="{BB962C8B-B14F-4D97-AF65-F5344CB8AC3E}">
        <p14:creationId xmlns:p14="http://schemas.microsoft.com/office/powerpoint/2010/main" val="36620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smtClean="0">
              <a:solidFill>
                <a:srgbClr val="000000"/>
              </a:solidFill>
              <a:latin typeface="Century Gothic" pitchFamily="34" charset="0"/>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1E8FEBD6-CA4C-4BA0-A880-19F149846931}" type="slidenum">
              <a:rPr lang="en-US" altLang="en-US" smtClean="0"/>
              <a:pPr/>
              <a:t>11</a:t>
            </a:fld>
            <a:endParaRPr lang="en-US" altLang="en-US" smtClean="0"/>
          </a:p>
        </p:txBody>
      </p:sp>
    </p:spTree>
    <p:extLst>
      <p:ext uri="{BB962C8B-B14F-4D97-AF65-F5344CB8AC3E}">
        <p14:creationId xmlns:p14="http://schemas.microsoft.com/office/powerpoint/2010/main" val="475284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smtClean="0">
              <a:solidFill>
                <a:srgbClr val="000000"/>
              </a:solidFill>
              <a:latin typeface="Century Gothic" pitchFamily="34" charset="0"/>
            </a:endParaRP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7CCBB4F4-A731-4205-AFB3-19DB68468948}" type="slidenum">
              <a:rPr lang="en-US" altLang="en-US" smtClean="0"/>
              <a:pPr/>
              <a:t>12</a:t>
            </a:fld>
            <a:endParaRPr lang="en-US" altLang="en-US" smtClean="0"/>
          </a:p>
        </p:txBody>
      </p:sp>
    </p:spTree>
    <p:extLst>
      <p:ext uri="{BB962C8B-B14F-4D97-AF65-F5344CB8AC3E}">
        <p14:creationId xmlns:p14="http://schemas.microsoft.com/office/powerpoint/2010/main" val="3776929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smtClean="0">
              <a:solidFill>
                <a:srgbClr val="000000"/>
              </a:solidFill>
              <a:latin typeface="Century Gothic" pitchFamily="34" charset="0"/>
            </a:endParaRP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7280635B-4A9C-4F10-83BE-6DDC003C5050}" type="slidenum">
              <a:rPr lang="en-US" altLang="en-US" smtClean="0"/>
              <a:pPr/>
              <a:t>13</a:t>
            </a:fld>
            <a:endParaRPr lang="en-US" altLang="en-US" smtClean="0"/>
          </a:p>
        </p:txBody>
      </p:sp>
    </p:spTree>
    <p:extLst>
      <p:ext uri="{BB962C8B-B14F-4D97-AF65-F5344CB8AC3E}">
        <p14:creationId xmlns:p14="http://schemas.microsoft.com/office/powerpoint/2010/main" val="3124300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buFontTx/>
              <a:buChar char="•"/>
            </a:pPr>
            <a:endParaRPr lang="en-GB" altLang="en-US" sz="900" b="1" dirty="0" smtClean="0">
              <a:latin typeface="Century Gothic" pitchFamily="34" charset="0"/>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21ECECA4-ADA8-4ECF-95F0-2DF09B4134B5}" type="slidenum">
              <a:rPr lang="en-US" altLang="en-US" smtClean="0"/>
              <a:pPr/>
              <a:t>14</a:t>
            </a:fld>
            <a:endParaRPr lang="en-US" altLang="en-US" smtClean="0"/>
          </a:p>
        </p:txBody>
      </p:sp>
    </p:spTree>
    <p:extLst>
      <p:ext uri="{BB962C8B-B14F-4D97-AF65-F5344CB8AC3E}">
        <p14:creationId xmlns:p14="http://schemas.microsoft.com/office/powerpoint/2010/main" val="2981100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712EDAE0-3346-4975-9A91-F9A9E01CF60F}" type="slidenum">
              <a:rPr lang="en-US" altLang="en-US" smtClean="0"/>
              <a:pPr/>
              <a:t>15</a:t>
            </a:fld>
            <a:endParaRPr lang="en-US" altLang="en-US" smtClean="0"/>
          </a:p>
        </p:txBody>
      </p:sp>
    </p:spTree>
    <p:extLst>
      <p:ext uri="{BB962C8B-B14F-4D97-AF65-F5344CB8AC3E}">
        <p14:creationId xmlns:p14="http://schemas.microsoft.com/office/powerpoint/2010/main" val="1030213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endParaRPr lang="en-GB" altLang="en-US" sz="900" dirty="0" smtClean="0">
              <a:latin typeface="Century Gothic" pitchFamily="34" charset="0"/>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F95B9F6E-02CC-4102-8FC1-D9DE67B6A378}" type="slidenum">
              <a:rPr lang="en-US" altLang="en-US" smtClean="0"/>
              <a:pPr/>
              <a:t>2</a:t>
            </a:fld>
            <a:endParaRPr lang="en-US" altLang="en-US" smtClean="0"/>
          </a:p>
        </p:txBody>
      </p:sp>
    </p:spTree>
    <p:extLst>
      <p:ext uri="{BB962C8B-B14F-4D97-AF65-F5344CB8AC3E}">
        <p14:creationId xmlns:p14="http://schemas.microsoft.com/office/powerpoint/2010/main" val="357586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dirty="0" smtClean="0">
              <a:solidFill>
                <a:srgbClr val="000000"/>
              </a:solidFill>
              <a:latin typeface="Century Gothic" pitchFamily="34" charset="0"/>
            </a:endParaRPr>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A02DE44E-661A-4839-BE33-AB5AF141B81C}" type="slidenum">
              <a:rPr lang="en-US" altLang="en-US" smtClean="0"/>
              <a:pPr/>
              <a:t>3</a:t>
            </a:fld>
            <a:endParaRPr lang="en-US" altLang="en-US" smtClean="0"/>
          </a:p>
        </p:txBody>
      </p:sp>
    </p:spTree>
    <p:extLst>
      <p:ext uri="{BB962C8B-B14F-4D97-AF65-F5344CB8AC3E}">
        <p14:creationId xmlns:p14="http://schemas.microsoft.com/office/powerpoint/2010/main" val="2001032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endParaRPr lang="en-GB" altLang="en-US" sz="900" dirty="0" smtClean="0">
              <a:latin typeface="Century Gothic" pitchFamily="34" charset="0"/>
            </a:endParaRP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21898DE0-4DB4-4733-9095-8BBD9BD84EB8}" type="slidenum">
              <a:rPr lang="en-US" altLang="en-US" smtClean="0"/>
              <a:pPr/>
              <a:t>4</a:t>
            </a:fld>
            <a:endParaRPr lang="en-US" altLang="en-US" smtClean="0"/>
          </a:p>
        </p:txBody>
      </p:sp>
    </p:spTree>
    <p:extLst>
      <p:ext uri="{BB962C8B-B14F-4D97-AF65-F5344CB8AC3E}">
        <p14:creationId xmlns:p14="http://schemas.microsoft.com/office/powerpoint/2010/main" val="3032483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dirty="0" smtClean="0">
              <a:solidFill>
                <a:srgbClr val="000000"/>
              </a:solidFill>
              <a:latin typeface="Century Gothic" pitchFamily="34" charset="0"/>
            </a:endParaRP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F35133FF-F39F-40E4-A1FE-7DF6ED6A8905}" type="slidenum">
              <a:rPr lang="en-US" altLang="en-US" smtClean="0"/>
              <a:pPr/>
              <a:t>5</a:t>
            </a:fld>
            <a:endParaRPr lang="en-US" altLang="en-US" smtClean="0"/>
          </a:p>
        </p:txBody>
      </p:sp>
    </p:spTree>
    <p:extLst>
      <p:ext uri="{BB962C8B-B14F-4D97-AF65-F5344CB8AC3E}">
        <p14:creationId xmlns:p14="http://schemas.microsoft.com/office/powerpoint/2010/main" val="3100448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dirty="0" smtClean="0">
              <a:solidFill>
                <a:srgbClr val="000000"/>
              </a:solidFill>
              <a:latin typeface="Century Gothic" pitchFamily="34" charset="0"/>
            </a:endParaRP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AF5B884B-30DA-4D42-B138-8A6283824404}" type="slidenum">
              <a:rPr lang="en-US" altLang="en-US" smtClean="0"/>
              <a:pPr/>
              <a:t>6</a:t>
            </a:fld>
            <a:endParaRPr lang="en-US" altLang="en-US" smtClean="0"/>
          </a:p>
        </p:txBody>
      </p:sp>
    </p:spTree>
    <p:extLst>
      <p:ext uri="{BB962C8B-B14F-4D97-AF65-F5344CB8AC3E}">
        <p14:creationId xmlns:p14="http://schemas.microsoft.com/office/powerpoint/2010/main" val="363413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smtClean="0">
              <a:solidFill>
                <a:srgbClr val="000000"/>
              </a:solidFill>
              <a:latin typeface="Century Gothic" pitchFamily="34" charset="0"/>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DC189EDC-5E36-447A-91D7-EB03C92B1620}" type="slidenum">
              <a:rPr lang="en-US" altLang="en-US" smtClean="0"/>
              <a:pPr/>
              <a:t>7</a:t>
            </a:fld>
            <a:endParaRPr lang="en-US" altLang="en-US" smtClean="0"/>
          </a:p>
        </p:txBody>
      </p:sp>
    </p:spTree>
    <p:extLst>
      <p:ext uri="{BB962C8B-B14F-4D97-AF65-F5344CB8AC3E}">
        <p14:creationId xmlns:p14="http://schemas.microsoft.com/office/powerpoint/2010/main" val="235513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smtClean="0">
              <a:solidFill>
                <a:srgbClr val="000000"/>
              </a:solidFill>
              <a:latin typeface="Century Gothic" pitchFamily="34" charset="0"/>
            </a:endParaRP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DC189EDC-5E36-447A-91D7-EB03C92B1620}" type="slidenum">
              <a:rPr lang="en-US" altLang="en-US" smtClean="0"/>
              <a:pPr/>
              <a:t>8</a:t>
            </a:fld>
            <a:endParaRPr lang="en-US" altLang="en-US" smtClean="0"/>
          </a:p>
        </p:txBody>
      </p:sp>
    </p:spTree>
    <p:extLst>
      <p:ext uri="{BB962C8B-B14F-4D97-AF65-F5344CB8AC3E}">
        <p14:creationId xmlns:p14="http://schemas.microsoft.com/office/powerpoint/2010/main" val="106652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smtClean="0">
              <a:solidFill>
                <a:srgbClr val="000000"/>
              </a:solidFill>
              <a:latin typeface="Century Gothic" pitchFamily="34" charset="0"/>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1E8FEBD6-CA4C-4BA0-A880-19F149846931}" type="slidenum">
              <a:rPr lang="en-US" altLang="en-US" smtClean="0"/>
              <a:pPr/>
              <a:t>9</a:t>
            </a:fld>
            <a:endParaRPr lang="en-US" altLang="en-US" smtClean="0"/>
          </a:p>
        </p:txBody>
      </p:sp>
    </p:spTree>
    <p:extLst>
      <p:ext uri="{BB962C8B-B14F-4D97-AF65-F5344CB8AC3E}">
        <p14:creationId xmlns:p14="http://schemas.microsoft.com/office/powerpoint/2010/main" val="196859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4"/>
          <p:cNvSpPr>
            <a:spLocks/>
          </p:cNvSpPr>
          <p:nvPr/>
        </p:nvSpPr>
        <p:spPr bwMode="auto">
          <a:xfrm>
            <a:off x="285750" y="2803525"/>
            <a:ext cx="1588" cy="3035300"/>
          </a:xfrm>
          <a:custGeom>
            <a:avLst/>
            <a:gdLst>
              <a:gd name="T0" fmla="*/ 0 w 1588"/>
              <a:gd name="T1" fmla="*/ 0 h 1912"/>
              <a:gd name="T2" fmla="*/ 0 w 1588"/>
              <a:gd name="T3" fmla="*/ 2147483647 h 1912"/>
              <a:gd name="T4" fmla="*/ 0 w 1588"/>
              <a:gd name="T5" fmla="*/ 2147483647 h 1912"/>
              <a:gd name="T6" fmla="*/ 0 w 1588"/>
              <a:gd name="T7" fmla="*/ 2147483647 h 1912"/>
              <a:gd name="T8" fmla="*/ 0 w 1588"/>
              <a:gd name="T9" fmla="*/ 2147483647 h 1912"/>
              <a:gd name="T10" fmla="*/ 0 w 1588"/>
              <a:gd name="T11" fmla="*/ 2147483647 h 1912"/>
              <a:gd name="T12" fmla="*/ 0 w 1588"/>
              <a:gd name="T13" fmla="*/ 0 h 1912"/>
              <a:gd name="T14" fmla="*/ 0 w 1588"/>
              <a:gd name="T15" fmla="*/ 0 h 19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88" h="1912">
                <a:moveTo>
                  <a:pt x="0" y="0"/>
                </a:moveTo>
                <a:lnTo>
                  <a:pt x="0" y="6"/>
                </a:lnTo>
                <a:lnTo>
                  <a:pt x="0" y="60"/>
                </a:lnTo>
                <a:lnTo>
                  <a:pt x="0" y="1912"/>
                </a:lnTo>
                <a:lnTo>
                  <a:pt x="0" y="0"/>
                </a:lnTo>
                <a:close/>
              </a:path>
            </a:pathLst>
          </a:custGeom>
          <a:solidFill>
            <a:srgbClr val="6BBA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9458" name="Rectangle 2"/>
          <p:cNvSpPr>
            <a:spLocks noGrp="1" noChangeArrowheads="1"/>
          </p:cNvSpPr>
          <p:nvPr>
            <p:ph type="ctrTitle" sz="quarter"/>
          </p:nvPr>
        </p:nvSpPr>
        <p:spPr bwMode="auto">
          <a:xfrm>
            <a:off x="685800" y="1997075"/>
            <a:ext cx="7772400" cy="1431925"/>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lgn="ctr">
              <a:defRPr/>
            </a:lvl1pPr>
          </a:lstStyle>
          <a:p>
            <a:r>
              <a:rPr lang="en-US"/>
              <a:t>Click to edit Master title style</a:t>
            </a:r>
          </a:p>
        </p:txBody>
      </p:sp>
      <p:sp>
        <p:nvSpPr>
          <p:cNvPr id="19459" name="Rectangle 3"/>
          <p:cNvSpPr>
            <a:spLocks noGrp="1" noChangeArrowheads="1"/>
          </p:cNvSpPr>
          <p:nvPr>
            <p:ph type="subTitle" sz="quarter"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ftr" sz="quarter" idx="10"/>
          </p:nvPr>
        </p:nvSpPr>
        <p:spPr bwMode="auto">
          <a:xfrm>
            <a:off x="3124200" y="6245225"/>
            <a:ext cx="2895600" cy="4762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C0C0C0"/>
                  </a:outerShdw>
                </a:effectLst>
                <a:latin typeface="Arial" charset="0"/>
                <a:ea typeface="+mn-ea"/>
                <a:cs typeface="+mn-cs"/>
              </a:defRPr>
            </a:lvl1pPr>
          </a:lstStyle>
          <a:p>
            <a:pPr>
              <a:defRPr/>
            </a:pPr>
            <a:endParaRPr lang="en-US"/>
          </a:p>
        </p:txBody>
      </p:sp>
      <p:sp>
        <p:nvSpPr>
          <p:cNvPr id="6" name="Rectangle 6"/>
          <p:cNvSpPr>
            <a:spLocks noGrp="1" noChangeArrowheads="1"/>
          </p:cNvSpPr>
          <p:nvPr>
            <p:ph type="sldNum" sz="quarter" idx="11"/>
          </p:nvPr>
        </p:nvSpPr>
        <p:spPr bwMode="auto">
          <a:xfrm>
            <a:off x="6553200" y="6245225"/>
            <a:ext cx="2133600" cy="4762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C0C0C0"/>
                  </a:outerShdw>
                </a:effectLst>
                <a:latin typeface="Arial" pitchFamily="34" charset="0"/>
              </a:defRPr>
            </a:lvl1pPr>
          </a:lstStyle>
          <a:p>
            <a:pPr>
              <a:defRPr/>
            </a:pPr>
            <a:fld id="{ECBEA2E8-C288-4A36-98AB-5699A7AE9195}" type="slidenum">
              <a:rPr lang="en-US" altLang="en-US"/>
              <a:pPr>
                <a:defRPr/>
              </a:pPr>
              <a:t>‹#›</a:t>
            </a:fld>
            <a:endParaRPr lang="en-US" altLang="en-US"/>
          </a:p>
        </p:txBody>
      </p:sp>
      <p:sp>
        <p:nvSpPr>
          <p:cNvPr id="7" name="Rectangle 7"/>
          <p:cNvSpPr>
            <a:spLocks noGrp="1" noChangeArrowheads="1"/>
          </p:cNvSpPr>
          <p:nvPr>
            <p:ph type="dt" sz="quarter" idx="12"/>
          </p:nvPr>
        </p:nvSpPr>
        <p:spPr bwMode="auto">
          <a:xfrm>
            <a:off x="457200" y="6245225"/>
            <a:ext cx="2133600" cy="47625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C0C0C0"/>
                  </a:outerShdw>
                </a:effectLst>
                <a:latin typeface="Arial" charset="0"/>
                <a:ea typeface="+mn-ea"/>
                <a:cs typeface="+mn-cs"/>
              </a:defRPr>
            </a:lvl1pPr>
          </a:lstStyle>
          <a:p>
            <a:pPr>
              <a:defRPr/>
            </a:pPr>
            <a:endParaRPr lang="en-US"/>
          </a:p>
        </p:txBody>
      </p:sp>
    </p:spTree>
    <p:extLst>
      <p:ext uri="{BB962C8B-B14F-4D97-AF65-F5344CB8AC3E}">
        <p14:creationId xmlns:p14="http://schemas.microsoft.com/office/powerpoint/2010/main" val="253099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108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488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9010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839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920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851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687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258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58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119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292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4219"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xStyles>
    <p:titleStyle>
      <a:lvl1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S PGothic" pitchFamily="34" charset="-128"/>
          <a:cs typeface="ＭＳ Ｐゴシック" charset="0"/>
        </a:defRPr>
      </a:lvl1pPr>
      <a:lvl2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itchFamily="34" charset="0"/>
          <a:ea typeface="MS PGothic" pitchFamily="34" charset="-128"/>
          <a:cs typeface="ＭＳ Ｐゴシック" charset="0"/>
        </a:defRPr>
      </a:lvl2pPr>
      <a:lvl3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itchFamily="34" charset="0"/>
          <a:ea typeface="MS PGothic" pitchFamily="34" charset="-128"/>
          <a:cs typeface="ＭＳ Ｐゴシック" charset="0"/>
        </a:defRPr>
      </a:lvl3pPr>
      <a:lvl4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itchFamily="34" charset="0"/>
          <a:ea typeface="MS PGothic" pitchFamily="34" charset="-128"/>
          <a:cs typeface="ＭＳ Ｐゴシック" charset="0"/>
        </a:defRPr>
      </a:lvl4pPr>
      <a:lvl5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ahoma" pitchFamily="34" charset="0"/>
          <a:ea typeface="MS PGothic" pitchFamily="34" charset="-128"/>
          <a:cs typeface="ＭＳ Ｐゴシック" charset="0"/>
        </a:defRPr>
      </a:lvl5pPr>
      <a:lvl6pPr marL="457200" algn="l" rtl="0" fontAlgn="base">
        <a:spcBef>
          <a:spcPct val="0"/>
        </a:spcBef>
        <a:spcAft>
          <a:spcPct val="0"/>
        </a:spcAft>
        <a:defRPr sz="4400">
          <a:solidFill>
            <a:schemeClr val="tx2"/>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C0C0C0"/>
            </a:outerShdw>
          </a:effectLst>
          <a:latin typeface="+mn-lt"/>
          <a:ea typeface="MS PGothic" pitchFamily="34" charset="-128"/>
          <a:cs typeface="ＭＳ Ｐゴシック" charset="0"/>
        </a:defRPr>
      </a:lvl1pPr>
      <a:lvl2pPr marL="742950" indent="-285750" algn="l" rtl="0" eaLnBrk="0" fontAlgn="base" hangingPunct="0">
        <a:spcBef>
          <a:spcPct val="20000"/>
        </a:spcBef>
        <a:spcAft>
          <a:spcPct val="0"/>
        </a:spcAft>
        <a:buFont typeface="Tahoma" pitchFamily="34" charset="0"/>
        <a:buChar char="–"/>
        <a:defRPr sz="2800">
          <a:solidFill>
            <a:schemeClr val="tx1"/>
          </a:solidFill>
          <a:effectLst>
            <a:outerShdw blurRad="38100" dist="38100" dir="2700000" algn="tl">
              <a:srgbClr val="C0C0C0"/>
            </a:outerShdw>
          </a:effectLst>
          <a:latin typeface="+mn-lt"/>
          <a:ea typeface="MS PGothic" pitchFamily="34" charset="-128"/>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C0C0C0"/>
            </a:outerShdw>
          </a:effectLst>
          <a:latin typeface="+mn-lt"/>
          <a:ea typeface="MS PGothic" pitchFamily="34" charset="-128"/>
        </a:defRPr>
      </a:lvl3pPr>
      <a:lvl4pPr marL="1600200" indent="-228600" algn="l" rtl="0" eaLnBrk="0" fontAlgn="base" hangingPunct="0">
        <a:spcBef>
          <a:spcPct val="20000"/>
        </a:spcBef>
        <a:spcAft>
          <a:spcPct val="0"/>
        </a:spcAft>
        <a:buFont typeface="Tahoma" pitchFamily="34" charset="0"/>
        <a:buChar char="–"/>
        <a:defRPr sz="2000">
          <a:solidFill>
            <a:schemeClr val="tx1"/>
          </a:solidFill>
          <a:effectLst>
            <a:outerShdw blurRad="38100" dist="38100" dir="2700000" algn="tl">
              <a:srgbClr val="C0C0C0"/>
            </a:outerShdw>
          </a:effectLst>
          <a:latin typeface="+mn-lt"/>
          <a:ea typeface="MS PGothic" pitchFamily="34" charset="-128"/>
        </a:defRPr>
      </a:lvl4pPr>
      <a:lvl5pPr marL="2057400" indent="-228600" algn="l" rtl="0" eaLnBrk="0" fontAlgn="base" hangingPunct="0">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C0C0C0"/>
            </a:outerShdw>
          </a:effectLst>
          <a:latin typeface="+mn-lt"/>
          <a:ea typeface="MS PGothic" pitchFamily="34" charset="-128"/>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6"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24288"/>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5"/>
          <p:cNvSpPr txBox="1">
            <a:spLocks noChangeArrowheads="1"/>
          </p:cNvSpPr>
          <p:nvPr/>
        </p:nvSpPr>
        <p:spPr bwMode="auto">
          <a:xfrm>
            <a:off x="0" y="4508500"/>
            <a:ext cx="9144000" cy="585788"/>
          </a:xfrm>
          <a:prstGeom prst="rect">
            <a:avLst/>
          </a:prstGeom>
          <a:noFill/>
          <a:ln w="9525">
            <a:noFill/>
            <a:miter lim="800000"/>
            <a:headEnd/>
            <a:tailEnd/>
          </a:ln>
        </p:spPr>
        <p:txBody>
          <a:bodyPr>
            <a:spAutoFit/>
          </a:bodyPr>
          <a:lstStyle/>
          <a:p>
            <a:pPr algn="ctr" eaLnBrk="1" hangingPunct="1">
              <a:defRPr/>
            </a:pPr>
            <a:r>
              <a:rPr lang="en-GB" sz="3200" b="1" dirty="0">
                <a:solidFill>
                  <a:srgbClr val="DA009A"/>
                </a:solidFill>
                <a:effectLst>
                  <a:outerShdw blurRad="38100" dist="38100" dir="2700000" algn="tl">
                    <a:srgbClr val="000000">
                      <a:alpha val="43137"/>
                    </a:srgbClr>
                  </a:outerShdw>
                </a:effectLst>
                <a:ea typeface="+mn-ea"/>
              </a:rPr>
              <a:t>Senior Rep training</a:t>
            </a:r>
            <a:endParaRPr lang="en-US" sz="3200" b="1" dirty="0">
              <a:solidFill>
                <a:srgbClr val="DA009A"/>
              </a:solidFill>
              <a:effectLst>
                <a:outerShdw blurRad="38100" dist="38100" dir="2700000" algn="tl">
                  <a:srgbClr val="000000">
                    <a:alpha val="43137"/>
                  </a:srgbClr>
                </a:outerShdw>
              </a:effectLst>
              <a:ea typeface="+mn-ea"/>
            </a:endParaRPr>
          </a:p>
        </p:txBody>
      </p:sp>
      <p:pic>
        <p:nvPicPr>
          <p:cNvPr id="2052" name="Picture 7" descr="Guild Building.ps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5732463"/>
            <a:ext cx="2244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088" y="368301"/>
            <a:ext cx="4633913"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8"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65" y="38227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9"/>
          <p:cNvSpPr txBox="1">
            <a:spLocks noChangeArrowheads="1"/>
          </p:cNvSpPr>
          <p:nvPr/>
        </p:nvSpPr>
        <p:spPr bwMode="auto">
          <a:xfrm>
            <a:off x="4859338"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A Few Tips</a:t>
            </a:r>
            <a:endParaRPr lang="en-US" altLang="en-US" sz="2000" b="1"/>
          </a:p>
        </p:txBody>
      </p:sp>
      <p:pic>
        <p:nvPicPr>
          <p:cNvPr id="9220" name="Picture 3" descr="Guild Building.ps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5949950"/>
            <a:ext cx="1749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GOS-Your-SU-Final-(colou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07704" y="678293"/>
            <a:ext cx="6778625" cy="1143000"/>
          </a:xfrm>
        </p:spPr>
        <p:txBody>
          <a:bodyPr/>
          <a:lstStyle/>
          <a:p>
            <a:pPr eaLnBrk="1" hangingPunct="1">
              <a:defRPr/>
            </a:pPr>
            <a:r>
              <a:rPr lang="en-GB" sz="4000" b="1" kern="1200" dirty="0">
                <a:solidFill>
                  <a:srgbClr val="DA009A"/>
                </a:solidFill>
                <a:effectLst/>
                <a:latin typeface="Century Gothic" pitchFamily="34" charset="0"/>
                <a:ea typeface="+mn-ea"/>
                <a:cs typeface="+mn-cs"/>
              </a:rPr>
              <a:t>What </a:t>
            </a:r>
            <a:r>
              <a:rPr lang="en-GB" sz="4000" b="1" kern="1200" dirty="0" smtClean="0">
                <a:solidFill>
                  <a:srgbClr val="DA009A"/>
                </a:solidFill>
                <a:effectLst/>
                <a:latin typeface="Century Gothic" pitchFamily="34" charset="0"/>
                <a:ea typeface="+mn-ea"/>
                <a:cs typeface="+mn-cs"/>
              </a:rPr>
              <a:t>papers will you see?</a:t>
            </a:r>
            <a:r>
              <a:rPr lang="en-GB" sz="4000" b="1" kern="1200" dirty="0">
                <a:solidFill>
                  <a:srgbClr val="DA009A"/>
                </a:solidFill>
                <a:effectLst/>
                <a:latin typeface="Century Gothic" pitchFamily="34" charset="0"/>
                <a:ea typeface="+mn-ea"/>
                <a:cs typeface="+mn-cs"/>
              </a:rPr>
              <a:t/>
            </a:r>
            <a:br>
              <a:rPr lang="en-GB" sz="4000" b="1" kern="1200" dirty="0">
                <a:solidFill>
                  <a:srgbClr val="DA009A"/>
                </a:solidFill>
                <a:effectLst/>
                <a:latin typeface="Century Gothic" pitchFamily="34" charset="0"/>
                <a:ea typeface="+mn-ea"/>
                <a:cs typeface="+mn-cs"/>
              </a:rPr>
            </a:br>
            <a:endParaRPr lang="en-GB" sz="4000" b="1" kern="1200" dirty="0">
              <a:solidFill>
                <a:srgbClr val="DA009A"/>
              </a:solidFill>
              <a:effectLst/>
              <a:latin typeface="Century Gothic" pitchFamily="34" charset="0"/>
              <a:ea typeface="+mn-ea"/>
              <a:cs typeface="+mn-cs"/>
            </a:endParaRPr>
          </a:p>
        </p:txBody>
      </p:sp>
      <p:sp>
        <p:nvSpPr>
          <p:cNvPr id="8"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9"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468" t="3255" r="75259" b="8615"/>
          <a:stretch/>
        </p:blipFill>
        <p:spPr bwMode="auto">
          <a:xfrm>
            <a:off x="2915816" y="1548933"/>
            <a:ext cx="3525916" cy="4782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516216" y="2420888"/>
            <a:ext cx="2519834" cy="577081"/>
          </a:xfrm>
          <a:prstGeom prst="rect">
            <a:avLst/>
          </a:prstGeom>
          <a:noFill/>
        </p:spPr>
        <p:txBody>
          <a:bodyPr wrap="square" rtlCol="0">
            <a:spAutoFit/>
          </a:bodyPr>
          <a:lstStyle/>
          <a:p>
            <a:r>
              <a:rPr lang="en-GB" sz="1050" dirty="0" smtClean="0">
                <a:solidFill>
                  <a:srgbClr val="000000"/>
                </a:solidFill>
              </a:rPr>
              <a:t>List of forum members that are present, have sent apologies and any others in attendance</a:t>
            </a:r>
            <a:endParaRPr lang="en-GB" sz="1050" dirty="0">
              <a:solidFill>
                <a:srgbClr val="000000"/>
              </a:solidFill>
            </a:endParaRPr>
          </a:p>
        </p:txBody>
      </p:sp>
      <p:cxnSp>
        <p:nvCxnSpPr>
          <p:cNvPr id="7" name="Straight Arrow Connector 6"/>
          <p:cNvCxnSpPr>
            <a:stCxn id="5" idx="1"/>
          </p:cNvCxnSpPr>
          <p:nvPr/>
        </p:nvCxnSpPr>
        <p:spPr bwMode="auto">
          <a:xfrm flipH="1">
            <a:off x="5796136" y="2709429"/>
            <a:ext cx="720080" cy="71753"/>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
        <p:nvSpPr>
          <p:cNvPr id="17" name="TextBox 16"/>
          <p:cNvSpPr txBox="1"/>
          <p:nvPr/>
        </p:nvSpPr>
        <p:spPr>
          <a:xfrm>
            <a:off x="47921" y="3429000"/>
            <a:ext cx="2519834" cy="1061829"/>
          </a:xfrm>
          <a:prstGeom prst="rect">
            <a:avLst/>
          </a:prstGeom>
          <a:noFill/>
        </p:spPr>
        <p:txBody>
          <a:bodyPr wrap="square" rtlCol="0">
            <a:spAutoFit/>
          </a:bodyPr>
          <a:lstStyle/>
          <a:p>
            <a:r>
              <a:rPr lang="en-GB" sz="1050" dirty="0" smtClean="0">
                <a:solidFill>
                  <a:srgbClr val="000000"/>
                </a:solidFill>
              </a:rPr>
              <a:t>Checklist for previous meeting minutes including key information such as whether minutes have been submitted to SharePoint, to the School Head of Quality and circulated to the student body</a:t>
            </a:r>
          </a:p>
        </p:txBody>
      </p:sp>
      <p:cxnSp>
        <p:nvCxnSpPr>
          <p:cNvPr id="18" name="Straight Arrow Connector 17"/>
          <p:cNvCxnSpPr/>
          <p:nvPr/>
        </p:nvCxnSpPr>
        <p:spPr bwMode="auto">
          <a:xfrm>
            <a:off x="2249568" y="3959914"/>
            <a:ext cx="1242312" cy="0"/>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
        <p:nvSpPr>
          <p:cNvPr id="22" name="TextBox 21"/>
          <p:cNvSpPr txBox="1"/>
          <p:nvPr/>
        </p:nvSpPr>
        <p:spPr>
          <a:xfrm>
            <a:off x="6322541" y="4149080"/>
            <a:ext cx="2519834" cy="738664"/>
          </a:xfrm>
          <a:prstGeom prst="rect">
            <a:avLst/>
          </a:prstGeom>
          <a:noFill/>
        </p:spPr>
        <p:txBody>
          <a:bodyPr wrap="square" rtlCol="0">
            <a:spAutoFit/>
          </a:bodyPr>
          <a:lstStyle/>
          <a:p>
            <a:r>
              <a:rPr lang="en-GB" sz="1050" dirty="0" smtClean="0">
                <a:solidFill>
                  <a:srgbClr val="000000"/>
                </a:solidFill>
              </a:rPr>
              <a:t>Space to write minutes from current meeting – these should outline the actions and key points and should not be too long</a:t>
            </a:r>
            <a:endParaRPr lang="en-GB" sz="1050" dirty="0">
              <a:solidFill>
                <a:srgbClr val="000000"/>
              </a:solidFill>
            </a:endParaRPr>
          </a:p>
        </p:txBody>
      </p:sp>
      <p:cxnSp>
        <p:nvCxnSpPr>
          <p:cNvPr id="23" name="Straight Arrow Connector 22"/>
          <p:cNvCxnSpPr>
            <a:stCxn id="22" idx="1"/>
          </p:cNvCxnSpPr>
          <p:nvPr/>
        </p:nvCxnSpPr>
        <p:spPr bwMode="auto">
          <a:xfrm flipH="1">
            <a:off x="5645319" y="4518412"/>
            <a:ext cx="677222" cy="0"/>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
        <p:nvSpPr>
          <p:cNvPr id="26" name="TextBox 25"/>
          <p:cNvSpPr txBox="1"/>
          <p:nvPr/>
        </p:nvSpPr>
        <p:spPr>
          <a:xfrm>
            <a:off x="179388" y="5050179"/>
            <a:ext cx="2519834" cy="415498"/>
          </a:xfrm>
          <a:prstGeom prst="rect">
            <a:avLst/>
          </a:prstGeom>
          <a:noFill/>
        </p:spPr>
        <p:txBody>
          <a:bodyPr wrap="square" rtlCol="0">
            <a:spAutoFit/>
          </a:bodyPr>
          <a:lstStyle/>
          <a:p>
            <a:r>
              <a:rPr lang="en-GB" sz="1050" dirty="0" smtClean="0">
                <a:solidFill>
                  <a:srgbClr val="000000"/>
                </a:solidFill>
              </a:rPr>
              <a:t>Summary of actions from the meeting</a:t>
            </a:r>
            <a:endParaRPr lang="en-GB" sz="1050" dirty="0">
              <a:solidFill>
                <a:srgbClr val="000000"/>
              </a:solidFill>
            </a:endParaRPr>
          </a:p>
        </p:txBody>
      </p:sp>
      <p:cxnSp>
        <p:nvCxnSpPr>
          <p:cNvPr id="27" name="Straight Arrow Connector 26"/>
          <p:cNvCxnSpPr/>
          <p:nvPr/>
        </p:nvCxnSpPr>
        <p:spPr bwMode="auto">
          <a:xfrm>
            <a:off x="1439305" y="5346700"/>
            <a:ext cx="1620527" cy="242540"/>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
        <p:nvSpPr>
          <p:cNvPr id="20" name="TextBox 19"/>
          <p:cNvSpPr txBox="1"/>
          <p:nvPr/>
        </p:nvSpPr>
        <p:spPr>
          <a:xfrm>
            <a:off x="179388" y="1916832"/>
            <a:ext cx="2880444" cy="1015663"/>
          </a:xfrm>
          <a:prstGeom prst="rect">
            <a:avLst/>
          </a:prstGeom>
          <a:noFill/>
        </p:spPr>
        <p:txBody>
          <a:bodyPr wrap="square" rtlCol="0">
            <a:spAutoFit/>
          </a:bodyPr>
          <a:lstStyle/>
          <a:p>
            <a:r>
              <a:rPr lang="en-GB" b="1" dirty="0" smtClean="0">
                <a:solidFill>
                  <a:srgbClr val="000000"/>
                </a:solidFill>
              </a:rPr>
              <a:t>SSF Minutes Template </a:t>
            </a:r>
            <a:r>
              <a:rPr lang="en-GB" sz="1400" dirty="0" smtClean="0">
                <a:solidFill>
                  <a:srgbClr val="000000"/>
                </a:solidFill>
              </a:rPr>
              <a:t>(some SSFs may not use the template, so be aware this may be laid out differently)</a:t>
            </a:r>
            <a:endParaRPr lang="en-GB" sz="1400" dirty="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8"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5805" t="2928" r="25240" b="5757"/>
          <a:stretch/>
        </p:blipFill>
        <p:spPr bwMode="auto">
          <a:xfrm>
            <a:off x="2642788" y="1329700"/>
            <a:ext cx="3679753" cy="49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9" name="Text Box 9"/>
          <p:cNvSpPr txBox="1">
            <a:spLocks noChangeArrowheads="1"/>
          </p:cNvSpPr>
          <p:nvPr/>
        </p:nvSpPr>
        <p:spPr bwMode="auto">
          <a:xfrm>
            <a:off x="4859338"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A Few Tips</a:t>
            </a:r>
            <a:endParaRPr lang="en-US" altLang="en-US" sz="2000" b="1"/>
          </a:p>
        </p:txBody>
      </p:sp>
      <p:pic>
        <p:nvPicPr>
          <p:cNvPr id="9220" name="Picture 3" descr="Guild Building.psd"/>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2950" y="5949950"/>
            <a:ext cx="1749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GOS-Your-SU-Final-(colou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07704" y="678293"/>
            <a:ext cx="6778625" cy="1143000"/>
          </a:xfrm>
        </p:spPr>
        <p:txBody>
          <a:bodyPr/>
          <a:lstStyle/>
          <a:p>
            <a:pPr eaLnBrk="1" hangingPunct="1">
              <a:defRPr/>
            </a:pPr>
            <a:r>
              <a:rPr lang="en-GB" sz="4000" b="1" kern="1200" dirty="0">
                <a:solidFill>
                  <a:srgbClr val="DA009A"/>
                </a:solidFill>
                <a:effectLst/>
                <a:latin typeface="Century Gothic" pitchFamily="34" charset="0"/>
                <a:ea typeface="+mn-ea"/>
                <a:cs typeface="+mn-cs"/>
              </a:rPr>
              <a:t>What </a:t>
            </a:r>
            <a:r>
              <a:rPr lang="en-GB" sz="4000" b="1" kern="1200" dirty="0" smtClean="0">
                <a:solidFill>
                  <a:srgbClr val="DA009A"/>
                </a:solidFill>
                <a:effectLst/>
                <a:latin typeface="Century Gothic" pitchFamily="34" charset="0"/>
                <a:ea typeface="+mn-ea"/>
                <a:cs typeface="+mn-cs"/>
              </a:rPr>
              <a:t>papers will you see?</a:t>
            </a:r>
            <a:r>
              <a:rPr lang="en-GB" sz="4000" b="1" kern="1200" dirty="0">
                <a:solidFill>
                  <a:srgbClr val="DA009A"/>
                </a:solidFill>
                <a:effectLst/>
                <a:latin typeface="Century Gothic" pitchFamily="34" charset="0"/>
                <a:ea typeface="+mn-ea"/>
                <a:cs typeface="+mn-cs"/>
              </a:rPr>
              <a:t/>
            </a:r>
            <a:br>
              <a:rPr lang="en-GB" sz="4000" b="1" kern="1200" dirty="0">
                <a:solidFill>
                  <a:srgbClr val="DA009A"/>
                </a:solidFill>
                <a:effectLst/>
                <a:latin typeface="Century Gothic" pitchFamily="34" charset="0"/>
                <a:ea typeface="+mn-ea"/>
                <a:cs typeface="+mn-cs"/>
              </a:rPr>
            </a:br>
            <a:endParaRPr lang="en-GB" sz="4000" b="1" kern="1200" dirty="0">
              <a:solidFill>
                <a:srgbClr val="DA009A"/>
              </a:solidFill>
              <a:effectLst/>
              <a:latin typeface="Century Gothic" pitchFamily="34" charset="0"/>
              <a:ea typeface="+mn-ea"/>
              <a:cs typeface="+mn-cs"/>
            </a:endParaRPr>
          </a:p>
        </p:txBody>
      </p:sp>
      <p:sp>
        <p:nvSpPr>
          <p:cNvPr id="8"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9"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
        <p:nvSpPr>
          <p:cNvPr id="5" name="TextBox 4"/>
          <p:cNvSpPr txBox="1"/>
          <p:nvPr/>
        </p:nvSpPr>
        <p:spPr>
          <a:xfrm>
            <a:off x="6555270" y="2582471"/>
            <a:ext cx="2519834" cy="415498"/>
          </a:xfrm>
          <a:prstGeom prst="rect">
            <a:avLst/>
          </a:prstGeom>
          <a:noFill/>
        </p:spPr>
        <p:txBody>
          <a:bodyPr wrap="square" rtlCol="0">
            <a:spAutoFit/>
          </a:bodyPr>
          <a:lstStyle/>
          <a:p>
            <a:r>
              <a:rPr lang="en-GB" sz="1050" dirty="0" smtClean="0">
                <a:solidFill>
                  <a:srgbClr val="000000"/>
                </a:solidFill>
              </a:rPr>
              <a:t>List of courses/programmes represented by the SSF</a:t>
            </a:r>
            <a:endParaRPr lang="en-GB" sz="1050" dirty="0">
              <a:solidFill>
                <a:srgbClr val="000000"/>
              </a:solidFill>
            </a:endParaRPr>
          </a:p>
        </p:txBody>
      </p:sp>
      <p:cxnSp>
        <p:nvCxnSpPr>
          <p:cNvPr id="7" name="Straight Arrow Connector 6"/>
          <p:cNvCxnSpPr/>
          <p:nvPr/>
        </p:nvCxnSpPr>
        <p:spPr bwMode="auto">
          <a:xfrm flipH="1">
            <a:off x="5148064" y="2836386"/>
            <a:ext cx="1368152" cy="161583"/>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
        <p:nvSpPr>
          <p:cNvPr id="17" name="TextBox 16"/>
          <p:cNvSpPr txBox="1"/>
          <p:nvPr/>
        </p:nvSpPr>
        <p:spPr>
          <a:xfrm>
            <a:off x="50935" y="3793920"/>
            <a:ext cx="2519834" cy="253916"/>
          </a:xfrm>
          <a:prstGeom prst="rect">
            <a:avLst/>
          </a:prstGeom>
          <a:noFill/>
        </p:spPr>
        <p:txBody>
          <a:bodyPr wrap="square" rtlCol="0">
            <a:spAutoFit/>
          </a:bodyPr>
          <a:lstStyle/>
          <a:p>
            <a:r>
              <a:rPr lang="en-GB" sz="1050" dirty="0" smtClean="0">
                <a:solidFill>
                  <a:srgbClr val="000000"/>
                </a:solidFill>
              </a:rPr>
              <a:t>Listed student and staff co-chairs</a:t>
            </a:r>
          </a:p>
        </p:txBody>
      </p:sp>
      <p:cxnSp>
        <p:nvCxnSpPr>
          <p:cNvPr id="18" name="Straight Arrow Connector 17"/>
          <p:cNvCxnSpPr/>
          <p:nvPr/>
        </p:nvCxnSpPr>
        <p:spPr bwMode="auto">
          <a:xfrm>
            <a:off x="2339752" y="3963260"/>
            <a:ext cx="720080" cy="185820"/>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
        <p:nvSpPr>
          <p:cNvPr id="22" name="TextBox 21"/>
          <p:cNvSpPr txBox="1"/>
          <p:nvPr/>
        </p:nvSpPr>
        <p:spPr>
          <a:xfrm>
            <a:off x="6495093" y="4760786"/>
            <a:ext cx="2519834" cy="253916"/>
          </a:xfrm>
          <a:prstGeom prst="rect">
            <a:avLst/>
          </a:prstGeom>
          <a:noFill/>
        </p:spPr>
        <p:txBody>
          <a:bodyPr wrap="square" rtlCol="0">
            <a:spAutoFit/>
          </a:bodyPr>
          <a:lstStyle/>
          <a:p>
            <a:r>
              <a:rPr lang="en-GB" sz="1050" dirty="0" smtClean="0">
                <a:solidFill>
                  <a:srgbClr val="000000"/>
                </a:solidFill>
              </a:rPr>
              <a:t>Listed forum secretary</a:t>
            </a:r>
            <a:endParaRPr lang="en-GB" sz="1050" dirty="0">
              <a:solidFill>
                <a:srgbClr val="000000"/>
              </a:solidFill>
            </a:endParaRPr>
          </a:p>
        </p:txBody>
      </p:sp>
      <p:cxnSp>
        <p:nvCxnSpPr>
          <p:cNvPr id="23" name="Straight Arrow Connector 22"/>
          <p:cNvCxnSpPr/>
          <p:nvPr/>
        </p:nvCxnSpPr>
        <p:spPr bwMode="auto">
          <a:xfrm flipH="1">
            <a:off x="5724129" y="4887744"/>
            <a:ext cx="720079" cy="0"/>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
        <p:nvSpPr>
          <p:cNvPr id="26" name="TextBox 25"/>
          <p:cNvSpPr txBox="1"/>
          <p:nvPr/>
        </p:nvSpPr>
        <p:spPr>
          <a:xfrm>
            <a:off x="179388" y="5050179"/>
            <a:ext cx="2519834" cy="738664"/>
          </a:xfrm>
          <a:prstGeom prst="rect">
            <a:avLst/>
          </a:prstGeom>
          <a:noFill/>
        </p:spPr>
        <p:txBody>
          <a:bodyPr wrap="square" rtlCol="0">
            <a:spAutoFit/>
          </a:bodyPr>
          <a:lstStyle/>
          <a:p>
            <a:r>
              <a:rPr lang="en-GB" sz="1050" dirty="0" smtClean="0">
                <a:solidFill>
                  <a:srgbClr val="000000"/>
                </a:solidFill>
              </a:rPr>
              <a:t>Summary of topics that may be discussed at an SSF and the purpose of the forum, including reporting later on</a:t>
            </a:r>
            <a:endParaRPr lang="en-GB" sz="1050" dirty="0">
              <a:solidFill>
                <a:srgbClr val="000000"/>
              </a:solidFill>
            </a:endParaRPr>
          </a:p>
        </p:txBody>
      </p:sp>
      <p:cxnSp>
        <p:nvCxnSpPr>
          <p:cNvPr id="27" name="Straight Arrow Connector 26"/>
          <p:cNvCxnSpPr/>
          <p:nvPr/>
        </p:nvCxnSpPr>
        <p:spPr bwMode="auto">
          <a:xfrm>
            <a:off x="1907704" y="5589240"/>
            <a:ext cx="1152128" cy="0"/>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
        <p:nvSpPr>
          <p:cNvPr id="20" name="TextBox 19"/>
          <p:cNvSpPr txBox="1"/>
          <p:nvPr/>
        </p:nvSpPr>
        <p:spPr>
          <a:xfrm>
            <a:off x="179388" y="1916832"/>
            <a:ext cx="2880444" cy="1292662"/>
          </a:xfrm>
          <a:prstGeom prst="rect">
            <a:avLst/>
          </a:prstGeom>
          <a:noFill/>
        </p:spPr>
        <p:txBody>
          <a:bodyPr wrap="square" rtlCol="0">
            <a:spAutoFit/>
          </a:bodyPr>
          <a:lstStyle/>
          <a:p>
            <a:r>
              <a:rPr lang="en-GB" b="1" dirty="0" smtClean="0">
                <a:solidFill>
                  <a:srgbClr val="000000"/>
                </a:solidFill>
              </a:rPr>
              <a:t>SSF Terms of Reference Template </a:t>
            </a:r>
            <a:r>
              <a:rPr lang="en-GB" sz="1400" dirty="0" smtClean="0">
                <a:solidFill>
                  <a:srgbClr val="000000"/>
                </a:solidFill>
              </a:rPr>
              <a:t>(some SSFs may not use the template, so be aware this may be laid out differently)</a:t>
            </a:r>
            <a:endParaRPr lang="en-GB" sz="1400" dirty="0">
              <a:solidFill>
                <a:srgbClr val="000000"/>
              </a:solidFill>
            </a:endParaRPr>
          </a:p>
        </p:txBody>
      </p:sp>
    </p:spTree>
    <p:extLst>
      <p:ext uri="{BB962C8B-B14F-4D97-AF65-F5344CB8AC3E}">
        <p14:creationId xmlns:p14="http://schemas.microsoft.com/office/powerpoint/2010/main" val="3175852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227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 Box 9"/>
          <p:cNvSpPr txBox="1">
            <a:spLocks noChangeArrowheads="1"/>
          </p:cNvSpPr>
          <p:nvPr/>
        </p:nvSpPr>
        <p:spPr bwMode="auto">
          <a:xfrm>
            <a:off x="4859338"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A Few Tips</a:t>
            </a:r>
            <a:endParaRPr lang="en-US" altLang="en-US" sz="2000" b="1"/>
          </a:p>
        </p:txBody>
      </p:sp>
      <p:pic>
        <p:nvPicPr>
          <p:cNvPr id="10244" name="Picture 3" descr="Guild Building.ps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5949950"/>
            <a:ext cx="1749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GOS-Your-SU-Final-(colou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76216" y="980728"/>
            <a:ext cx="8064896" cy="1143000"/>
          </a:xfrm>
        </p:spPr>
        <p:txBody>
          <a:bodyPr/>
          <a:lstStyle/>
          <a:p>
            <a:pPr algn="ctr" eaLnBrk="1" hangingPunct="1">
              <a:defRPr/>
            </a:pPr>
            <a:r>
              <a:rPr lang="en-GB" sz="4000" b="1" kern="1200" dirty="0">
                <a:solidFill>
                  <a:srgbClr val="DA009A"/>
                </a:solidFill>
                <a:effectLst/>
                <a:latin typeface="Century Gothic" pitchFamily="34" charset="0"/>
                <a:ea typeface="+mn-ea"/>
                <a:cs typeface="+mn-cs"/>
              </a:rPr>
              <a:t>How do we make decisions?</a:t>
            </a:r>
            <a:br>
              <a:rPr lang="en-GB" sz="4000" b="1" kern="1200" dirty="0">
                <a:solidFill>
                  <a:srgbClr val="DA009A"/>
                </a:solidFill>
                <a:effectLst/>
                <a:latin typeface="Century Gothic" pitchFamily="34" charset="0"/>
                <a:ea typeface="+mn-ea"/>
                <a:cs typeface="+mn-cs"/>
              </a:rPr>
            </a:br>
            <a:endParaRPr lang="en-GB" sz="4000" b="1" kern="1200" dirty="0">
              <a:solidFill>
                <a:srgbClr val="DA009A"/>
              </a:solidFill>
              <a:effectLst/>
              <a:latin typeface="Century Gothic" pitchFamily="34" charset="0"/>
              <a:ea typeface="+mn-ea"/>
              <a:cs typeface="+mn-cs"/>
            </a:endParaRPr>
          </a:p>
        </p:txBody>
      </p:sp>
      <p:sp>
        <p:nvSpPr>
          <p:cNvPr id="10247" name="Content Placeholder 2"/>
          <p:cNvSpPr>
            <a:spLocks noGrp="1"/>
          </p:cNvSpPr>
          <p:nvPr>
            <p:ph idx="1"/>
          </p:nvPr>
        </p:nvSpPr>
        <p:spPr bwMode="auto">
          <a:xfrm>
            <a:off x="457200" y="2276872"/>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spcBef>
                <a:spcPct val="0"/>
              </a:spcBef>
              <a:buClr>
                <a:srgbClr val="DA009A"/>
              </a:buClr>
              <a:buFont typeface="Arial" pitchFamily="34" charset="0"/>
              <a:buChar char="•"/>
            </a:pPr>
            <a:r>
              <a:rPr lang="en-GB" altLang="en-US" sz="1800" kern="1200" dirty="0">
                <a:solidFill>
                  <a:srgbClr val="000000"/>
                </a:solidFill>
                <a:effectLst/>
                <a:latin typeface="Century Gothic" pitchFamily="34" charset="0"/>
                <a:cs typeface="+mn-cs"/>
              </a:rPr>
              <a:t>In a meeting, there are some occasions where a vote might be used to come to a final conclusion, but these are rare. </a:t>
            </a:r>
          </a:p>
          <a:p>
            <a:pPr marL="285750" indent="-285750">
              <a:spcBef>
                <a:spcPct val="0"/>
              </a:spcBef>
              <a:buClr>
                <a:srgbClr val="DA009A"/>
              </a:buClr>
              <a:buFont typeface="Arial" pitchFamily="34" charset="0"/>
              <a:buChar char="•"/>
            </a:pPr>
            <a:endParaRPr lang="en-GB" altLang="en-US" sz="1800" kern="1200" dirty="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pPr>
            <a:r>
              <a:rPr lang="en-GB" altLang="en-US" sz="1800" kern="1200" dirty="0">
                <a:solidFill>
                  <a:srgbClr val="000000"/>
                </a:solidFill>
                <a:effectLst/>
                <a:latin typeface="Century Gothic" pitchFamily="34" charset="0"/>
                <a:cs typeface="+mn-cs"/>
              </a:rPr>
              <a:t>Most of our decisions are made through consensus decision making. It is often the job of the chair to guide the discussion towards a consensus outcome that everyone is agreed on (even if it is not their ideal outcome).</a:t>
            </a:r>
          </a:p>
        </p:txBody>
      </p:sp>
      <p:sp>
        <p:nvSpPr>
          <p:cNvPr id="8"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9"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8"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227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9"/>
          <p:cNvSpPr txBox="1">
            <a:spLocks noChangeArrowheads="1"/>
          </p:cNvSpPr>
          <p:nvPr/>
        </p:nvSpPr>
        <p:spPr bwMode="auto">
          <a:xfrm>
            <a:off x="4859338"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A Few Tips</a:t>
            </a:r>
            <a:endParaRPr lang="en-US" altLang="en-US" sz="2000" b="1" dirty="0"/>
          </a:p>
        </p:txBody>
      </p:sp>
      <p:pic>
        <p:nvPicPr>
          <p:cNvPr id="11268" name="Picture 3" descr="Guild Building.ps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5949950"/>
            <a:ext cx="1749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GOS-Your-SU-Final-(colou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84970" y="980728"/>
            <a:ext cx="6875462" cy="893762"/>
          </a:xfrm>
        </p:spPr>
        <p:txBody>
          <a:bodyPr/>
          <a:lstStyle/>
          <a:p>
            <a:pPr>
              <a:defRPr/>
            </a:pPr>
            <a:r>
              <a:rPr lang="en-GB" b="1" kern="1200" dirty="0" smtClean="0">
                <a:solidFill>
                  <a:srgbClr val="DA009A"/>
                </a:solidFill>
                <a:effectLst/>
                <a:latin typeface="Century Gothic" pitchFamily="34" charset="0"/>
                <a:ea typeface="+mn-ea"/>
                <a:cs typeface="+mn-cs"/>
              </a:rPr>
              <a:t>Chair Role-Playing</a:t>
            </a:r>
            <a:r>
              <a:rPr lang="en-GB" dirty="0" smtClean="0"/>
              <a:t/>
            </a:r>
            <a:br>
              <a:rPr lang="en-GB" dirty="0" smtClean="0"/>
            </a:br>
            <a:endParaRPr lang="en-GB" dirty="0"/>
          </a:p>
        </p:txBody>
      </p:sp>
      <p:sp>
        <p:nvSpPr>
          <p:cNvPr id="8"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a:t>
            </a:r>
            <a:r>
              <a:rPr lang="en-GB" altLang="en-US" sz="2000" b="1" dirty="0" smtClean="0"/>
              <a:t>studentreps17</a:t>
            </a:r>
            <a:endParaRPr lang="en-US" altLang="en-US" sz="2000" b="1" dirty="0"/>
          </a:p>
        </p:txBody>
      </p:sp>
      <p:sp>
        <p:nvSpPr>
          <p:cNvPr id="3" name="TextBox 2"/>
          <p:cNvSpPr txBox="1"/>
          <p:nvPr/>
        </p:nvSpPr>
        <p:spPr>
          <a:xfrm>
            <a:off x="1191703" y="2564904"/>
            <a:ext cx="7268729" cy="2585323"/>
          </a:xfrm>
          <a:prstGeom prst="rect">
            <a:avLst/>
          </a:prstGeom>
          <a:noFill/>
        </p:spPr>
        <p:txBody>
          <a:bodyPr wrap="square" rtlCol="0">
            <a:spAutoFit/>
          </a:bodyPr>
          <a:lstStyle/>
          <a:p>
            <a:pPr marL="285750" indent="-285750">
              <a:buClr>
                <a:srgbClr val="DA009A"/>
              </a:buClr>
              <a:buFont typeface="Arial" pitchFamily="34" charset="0"/>
              <a:buChar char="•"/>
            </a:pPr>
            <a:r>
              <a:rPr lang="en-GB" dirty="0" smtClean="0">
                <a:solidFill>
                  <a:srgbClr val="000000"/>
                </a:solidFill>
              </a:rPr>
              <a:t>Get into groups of 5, and choose a chair. </a:t>
            </a:r>
          </a:p>
          <a:p>
            <a:pPr marL="285750" indent="-285750">
              <a:buClr>
                <a:srgbClr val="DA009A"/>
              </a:buClr>
              <a:buFont typeface="Arial" pitchFamily="34" charset="0"/>
              <a:buChar char="•"/>
            </a:pPr>
            <a:r>
              <a:rPr lang="en-GB" dirty="0" smtClean="0">
                <a:solidFill>
                  <a:srgbClr val="000000"/>
                </a:solidFill>
              </a:rPr>
              <a:t>Each person take a paper slip with your role in the meeting</a:t>
            </a:r>
          </a:p>
          <a:p>
            <a:pPr marL="285750" indent="-285750">
              <a:buClr>
                <a:srgbClr val="DA009A"/>
              </a:buClr>
              <a:buFont typeface="Arial" pitchFamily="34" charset="0"/>
              <a:buChar char="•"/>
            </a:pPr>
            <a:r>
              <a:rPr lang="en-GB" dirty="0" smtClean="0">
                <a:solidFill>
                  <a:srgbClr val="000000"/>
                </a:solidFill>
              </a:rPr>
              <a:t>In this meeting, you are debating which animal your College should have as a pet – a dog or a micro-pig.</a:t>
            </a:r>
          </a:p>
          <a:p>
            <a:pPr marL="285750" indent="-285750">
              <a:buClr>
                <a:srgbClr val="DA009A"/>
              </a:buClr>
              <a:buFont typeface="Arial" pitchFamily="34" charset="0"/>
              <a:buChar char="•"/>
            </a:pPr>
            <a:r>
              <a:rPr lang="en-GB" dirty="0" smtClean="0">
                <a:solidFill>
                  <a:srgbClr val="000000"/>
                </a:solidFill>
              </a:rPr>
              <a:t>The Chair will aim to make sure everyone has a say in the meeting, while steering it to a consensus decision.</a:t>
            </a:r>
          </a:p>
          <a:p>
            <a:pPr marL="285750" indent="-285750">
              <a:buClr>
                <a:srgbClr val="DA009A"/>
              </a:buClr>
              <a:buFont typeface="Arial" pitchFamily="34" charset="0"/>
              <a:buChar char="•"/>
            </a:pPr>
            <a:r>
              <a:rPr lang="en-GB" dirty="0" smtClean="0">
                <a:solidFill>
                  <a:srgbClr val="000000"/>
                </a:solidFill>
              </a:rPr>
              <a:t>The Chair will also aim to keep everyone to time to ensure a conclusion is reached within the allocated time.</a:t>
            </a:r>
            <a:endParaRPr lang="en-GB" dirty="0">
              <a:solidFill>
                <a:srgbClr val="000000"/>
              </a:solidFill>
            </a:endParaRPr>
          </a:p>
          <a:p>
            <a:pPr marL="285750" indent="-285750">
              <a:buClr>
                <a:srgbClr val="DA009A"/>
              </a:buClr>
              <a:buFont typeface="Arial" pitchFamily="34" charset="0"/>
              <a:buChar char="•"/>
            </a:pPr>
            <a:endParaRPr lang="en-GB" dirty="0">
              <a:solidFill>
                <a:srgbClr val="000000"/>
              </a:solidFill>
            </a:endParaRPr>
          </a:p>
        </p:txBody>
      </p:sp>
      <p:sp>
        <p:nvSpPr>
          <p:cNvPr id="10"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11"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2"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8"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227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5"/>
          <p:cNvSpPr txBox="1">
            <a:spLocks noChangeArrowheads="1"/>
          </p:cNvSpPr>
          <p:nvPr/>
        </p:nvSpPr>
        <p:spPr bwMode="auto">
          <a:xfrm>
            <a:off x="4859338"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US" altLang="en-US" sz="2000" b="1"/>
              <a:t>Our Strategic Plan 2011-14</a:t>
            </a:r>
          </a:p>
        </p:txBody>
      </p:sp>
      <p:sp>
        <p:nvSpPr>
          <p:cNvPr id="15364" name="TextBox 17"/>
          <p:cNvSpPr txBox="1">
            <a:spLocks noChangeArrowheads="1"/>
          </p:cNvSpPr>
          <p:nvPr/>
        </p:nvSpPr>
        <p:spPr bwMode="auto">
          <a:xfrm>
            <a:off x="3924300" y="4365625"/>
            <a:ext cx="215900" cy="922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r>
              <a:rPr lang="en-GB" altLang="en-US"/>
              <a:t>kkk</a:t>
            </a:r>
          </a:p>
        </p:txBody>
      </p:sp>
      <p:sp>
        <p:nvSpPr>
          <p:cNvPr id="15366" name="Rectangle 8"/>
          <p:cNvSpPr txBox="1">
            <a:spLocks noChangeArrowheads="1"/>
          </p:cNvSpPr>
          <p:nvPr/>
        </p:nvSpPr>
        <p:spPr bwMode="auto">
          <a:xfrm>
            <a:off x="714375" y="1196975"/>
            <a:ext cx="7715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a:r>
              <a:rPr lang="en-GB" altLang="en-US" sz="2000" b="1">
                <a:solidFill>
                  <a:srgbClr val="00B0F0"/>
                </a:solidFill>
              </a:rPr>
              <a:t>Top tips</a:t>
            </a:r>
          </a:p>
          <a:p>
            <a:pPr algn="ctr" eaLnBrk="1" hangingPunct="1">
              <a:spcBef>
                <a:spcPct val="20000"/>
              </a:spcBef>
              <a:buClr>
                <a:schemeClr val="hlink"/>
              </a:buClr>
              <a:buSzPct val="120000"/>
            </a:pPr>
            <a:endParaRPr lang="en-GB" altLang="en-US" sz="2000" b="1">
              <a:solidFill>
                <a:srgbClr val="00B0F0"/>
              </a:solidFill>
              <a:latin typeface="Tahoma" pitchFamily="34" charset="0"/>
            </a:endParaRPr>
          </a:p>
          <a:p>
            <a:pPr algn="ctr" eaLnBrk="1" hangingPunct="1">
              <a:spcBef>
                <a:spcPct val="20000"/>
              </a:spcBef>
              <a:buClr>
                <a:schemeClr val="hlink"/>
              </a:buClr>
              <a:buSzPct val="120000"/>
            </a:pPr>
            <a:endParaRPr lang="en-US" altLang="en-US" sz="2000" b="1">
              <a:solidFill>
                <a:srgbClr val="00B0F0"/>
              </a:solidFill>
              <a:latin typeface="Tahoma" pitchFamily="34" charset="0"/>
            </a:endParaRPr>
          </a:p>
        </p:txBody>
      </p:sp>
      <p:sp>
        <p:nvSpPr>
          <p:cNvPr id="20487" name="TextBox 11"/>
          <p:cNvSpPr txBox="1">
            <a:spLocks noChangeArrowheads="1"/>
          </p:cNvSpPr>
          <p:nvPr/>
        </p:nvSpPr>
        <p:spPr bwMode="auto">
          <a:xfrm>
            <a:off x="919163" y="1628775"/>
            <a:ext cx="71310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buFont typeface="Arial" pitchFamily="34" charset="0"/>
              <a:buChar char="•"/>
            </a:pPr>
            <a:r>
              <a:rPr lang="en-GB" altLang="en-US" sz="1600" dirty="0">
                <a:solidFill>
                  <a:srgbClr val="000000"/>
                </a:solidFill>
              </a:rPr>
              <a:t>Stay calm</a:t>
            </a:r>
          </a:p>
          <a:p>
            <a:pPr>
              <a:buFont typeface="Arial" pitchFamily="34" charset="0"/>
              <a:buChar char="•"/>
            </a:pPr>
            <a:r>
              <a:rPr lang="en-GB" altLang="en-US" sz="1600" dirty="0">
                <a:solidFill>
                  <a:srgbClr val="000000"/>
                </a:solidFill>
              </a:rPr>
              <a:t>Prepare, prepare, prepare (and arrive early)</a:t>
            </a:r>
          </a:p>
          <a:p>
            <a:pPr>
              <a:buFont typeface="Arial" pitchFamily="34" charset="0"/>
              <a:buChar char="•"/>
            </a:pPr>
            <a:r>
              <a:rPr lang="en-GB" altLang="en-US" sz="1600" dirty="0">
                <a:solidFill>
                  <a:srgbClr val="000000"/>
                </a:solidFill>
              </a:rPr>
              <a:t>Read all the papers and meet with individuals in advance if needed</a:t>
            </a:r>
          </a:p>
          <a:p>
            <a:pPr>
              <a:buFont typeface="Arial" pitchFamily="34" charset="0"/>
              <a:buChar char="•"/>
            </a:pPr>
            <a:r>
              <a:rPr lang="en-GB" altLang="en-US" sz="1600" dirty="0">
                <a:solidFill>
                  <a:srgbClr val="000000"/>
                </a:solidFill>
              </a:rPr>
              <a:t>Allow everyone to contribute and ask for thoughts from others</a:t>
            </a:r>
          </a:p>
          <a:p>
            <a:pPr>
              <a:buFont typeface="Arial" pitchFamily="34" charset="0"/>
              <a:buChar char="•"/>
            </a:pPr>
            <a:r>
              <a:rPr lang="en-GB" altLang="en-US" sz="1600" dirty="0">
                <a:solidFill>
                  <a:srgbClr val="000000"/>
                </a:solidFill>
              </a:rPr>
              <a:t>Make sure everyone gets a chance to speak- think about asking quiet people if they would like to contribute</a:t>
            </a:r>
          </a:p>
          <a:p>
            <a:pPr>
              <a:buFont typeface="Arial" pitchFamily="34" charset="0"/>
              <a:buChar char="•"/>
            </a:pPr>
            <a:r>
              <a:rPr lang="en-GB" altLang="en-US" sz="1600" dirty="0">
                <a:solidFill>
                  <a:srgbClr val="000000"/>
                </a:solidFill>
              </a:rPr>
              <a:t>If you have issues, let someone else present them for you or step down from your role</a:t>
            </a:r>
          </a:p>
          <a:p>
            <a:pPr>
              <a:buFont typeface="Arial" pitchFamily="34" charset="0"/>
              <a:buChar char="•"/>
            </a:pPr>
            <a:r>
              <a:rPr lang="en-GB" altLang="en-US" sz="1600" dirty="0">
                <a:solidFill>
                  <a:srgbClr val="000000"/>
                </a:solidFill>
              </a:rPr>
              <a:t>Introduce the meeting. If the people there don’t know each other, make sure introductions are made</a:t>
            </a:r>
          </a:p>
          <a:p>
            <a:pPr>
              <a:buFont typeface="Arial" pitchFamily="34" charset="0"/>
              <a:buChar char="•"/>
            </a:pPr>
            <a:r>
              <a:rPr lang="en-GB" altLang="en-US" sz="1600" dirty="0">
                <a:solidFill>
                  <a:srgbClr val="000000"/>
                </a:solidFill>
              </a:rPr>
              <a:t>Introduce the topic, and if appropriate give some context. You may ask someone in the room to introduce it on your behalf if it is their idea/proposal</a:t>
            </a:r>
          </a:p>
          <a:p>
            <a:pPr>
              <a:buFont typeface="Arial" pitchFamily="34" charset="0"/>
              <a:buChar char="•"/>
            </a:pPr>
            <a:r>
              <a:rPr lang="en-GB" altLang="en-US" sz="1600" dirty="0">
                <a:solidFill>
                  <a:srgbClr val="000000"/>
                </a:solidFill>
              </a:rPr>
              <a:t>Make sure the initial proposal is heard (e.g. we would like the water fountains in the Guild to be full of lemonade, and here’s why)</a:t>
            </a:r>
          </a:p>
          <a:p>
            <a:pPr>
              <a:buFont typeface="Arial" pitchFamily="34" charset="0"/>
              <a:buChar char="•"/>
            </a:pPr>
            <a:r>
              <a:rPr lang="en-GB" altLang="en-US" sz="1600" dirty="0">
                <a:solidFill>
                  <a:srgbClr val="000000"/>
                </a:solidFill>
              </a:rPr>
              <a:t>Guide the group to a conclusion</a:t>
            </a:r>
          </a:p>
          <a:p>
            <a:pPr>
              <a:buFont typeface="Arial" pitchFamily="34" charset="0"/>
              <a:buChar char="•"/>
            </a:pPr>
            <a:endParaRPr lang="en-GB" altLang="en-US" sz="1600" dirty="0">
              <a:solidFill>
                <a:srgbClr val="000000"/>
              </a:solidFill>
            </a:endParaRPr>
          </a:p>
        </p:txBody>
      </p:sp>
      <p:pic>
        <p:nvPicPr>
          <p:cNvPr id="1536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88913"/>
            <a:ext cx="1166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Text Box 9"/>
          <p:cNvSpPr txBox="1">
            <a:spLocks noChangeArrowheads="1"/>
          </p:cNvSpPr>
          <p:nvPr/>
        </p:nvSpPr>
        <p:spPr bwMode="auto">
          <a:xfrm>
            <a:off x="4824413" y="27781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11"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a:t>
            </a:r>
            <a:r>
              <a:rPr lang="en-GB" altLang="en-US" sz="2000" b="1" dirty="0" smtClean="0"/>
              <a:t>studentreps17</a:t>
            </a:r>
            <a:endParaRPr lang="en-US" altLang="en-US" sz="2000" b="1" dirty="0"/>
          </a:p>
        </p:txBody>
      </p:sp>
      <p:sp>
        <p:nvSpPr>
          <p:cNvPr id="12"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13"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4"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4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4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4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4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04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04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7"/>
          <p:cNvSpPr>
            <a:spLocks noChangeArrowheads="1"/>
          </p:cNvSpPr>
          <p:nvPr/>
        </p:nvSpPr>
        <p:spPr bwMode="auto">
          <a:xfrm>
            <a:off x="468313" y="476250"/>
            <a:ext cx="8280400" cy="1889125"/>
          </a:xfrm>
          <a:prstGeom prst="rect">
            <a:avLst/>
          </a:prstGeom>
          <a:noFill/>
          <a:ln w="9525">
            <a:noFill/>
            <a:miter lim="800000"/>
            <a:headEnd/>
            <a:tailEnd/>
          </a:ln>
        </p:spPr>
        <p:txBody>
          <a:bodyPr>
            <a:spAutoFit/>
          </a:bodyPr>
          <a:lstStyle>
            <a:lvl1pPr>
              <a:defRPr sz="2400">
                <a:solidFill>
                  <a:schemeClr val="tx1"/>
                </a:solidFill>
                <a:latin typeface="Century Gothic" pitchFamily="34" charset="0"/>
                <a:ea typeface="MS PGothic" pitchFamily="34" charset="-128"/>
              </a:defRPr>
            </a:lvl1pPr>
            <a:lvl2pPr marL="742950" indent="-285750">
              <a:defRPr sz="2400">
                <a:solidFill>
                  <a:schemeClr val="tx1"/>
                </a:solidFill>
                <a:latin typeface="Century Gothic" pitchFamily="34" charset="0"/>
                <a:ea typeface="MS PGothic" pitchFamily="34" charset="-128"/>
              </a:defRPr>
            </a:lvl2pPr>
            <a:lvl3pPr marL="1143000" indent="-228600">
              <a:defRPr sz="2400">
                <a:solidFill>
                  <a:schemeClr val="tx1"/>
                </a:solidFill>
                <a:latin typeface="Century Gothic" pitchFamily="34" charset="0"/>
                <a:ea typeface="MS PGothic" pitchFamily="34" charset="-128"/>
              </a:defRPr>
            </a:lvl3pPr>
            <a:lvl4pPr marL="1600200" indent="-228600">
              <a:defRPr sz="2400">
                <a:solidFill>
                  <a:schemeClr val="tx1"/>
                </a:solidFill>
                <a:latin typeface="Century Gothic" pitchFamily="34" charset="0"/>
                <a:ea typeface="MS PGothic" pitchFamily="34" charset="-128"/>
              </a:defRPr>
            </a:lvl4pPr>
            <a:lvl5pPr marL="2057400" indent="-228600">
              <a:defRPr sz="2400">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entury Gothic" pitchFamily="34" charset="0"/>
                <a:ea typeface="MS PGothic" pitchFamily="34" charset="-128"/>
              </a:defRPr>
            </a:lvl9pPr>
          </a:lstStyle>
          <a:p>
            <a:pPr algn="ctr" eaLnBrk="1" hangingPunct="1">
              <a:spcBef>
                <a:spcPct val="20000"/>
              </a:spcBef>
              <a:buClr>
                <a:schemeClr val="hlink"/>
              </a:buClr>
              <a:buSzPct val="120000"/>
              <a:defRPr/>
            </a:pPr>
            <a:endParaRPr lang="en-GB" altLang="en-US" sz="2000" b="1" dirty="0" smtClean="0">
              <a:solidFill>
                <a:srgbClr val="A3A3A3"/>
              </a:solidFill>
            </a:endParaRPr>
          </a:p>
          <a:p>
            <a:pPr algn="ctr" eaLnBrk="1" hangingPunct="1">
              <a:spcBef>
                <a:spcPct val="20000"/>
              </a:spcBef>
              <a:buClr>
                <a:schemeClr val="hlink"/>
              </a:buClr>
              <a:buSzPct val="120000"/>
              <a:defRPr/>
            </a:pPr>
            <a:r>
              <a:rPr lang="en-GB" altLang="en-US" sz="4400" b="1" i="1" dirty="0" smtClean="0">
                <a:solidFill>
                  <a:srgbClr val="A3A3A3"/>
                </a:solidFill>
                <a:effectLst>
                  <a:outerShdw blurRad="38100" dist="38100" dir="2700000" algn="tl">
                    <a:srgbClr val="C0C0C0"/>
                  </a:outerShdw>
                </a:effectLst>
              </a:rPr>
              <a:t>Any Questions?</a:t>
            </a:r>
          </a:p>
          <a:p>
            <a:pPr algn="ctr" eaLnBrk="1" hangingPunct="1">
              <a:spcBef>
                <a:spcPct val="20000"/>
              </a:spcBef>
              <a:buClr>
                <a:schemeClr val="hlink"/>
              </a:buClr>
              <a:buSzPct val="120000"/>
              <a:defRPr/>
            </a:pPr>
            <a:r>
              <a:rPr lang="en-GB" altLang="en-US" sz="2000" b="1" dirty="0" smtClean="0">
                <a:solidFill>
                  <a:srgbClr val="A3A3A3"/>
                </a:solidFill>
              </a:rPr>
              <a:t/>
            </a:r>
            <a:br>
              <a:rPr lang="en-GB" altLang="en-US" sz="2000" b="1" dirty="0" smtClean="0">
                <a:solidFill>
                  <a:srgbClr val="A3A3A3"/>
                </a:solidFill>
              </a:rPr>
            </a:br>
            <a:endParaRPr lang="en-GB" altLang="en-US" sz="2000" b="1" dirty="0" smtClean="0">
              <a:solidFill>
                <a:srgbClr val="A3A3A3"/>
              </a:solidFill>
            </a:endParaRPr>
          </a:p>
        </p:txBody>
      </p:sp>
      <p:sp>
        <p:nvSpPr>
          <p:cNvPr id="16388" name="TextBox 1"/>
          <p:cNvSpPr txBox="1">
            <a:spLocks noChangeArrowheads="1"/>
          </p:cNvSpPr>
          <p:nvPr/>
        </p:nvSpPr>
        <p:spPr bwMode="auto">
          <a:xfrm>
            <a:off x="936625" y="1995488"/>
            <a:ext cx="7343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a:r>
              <a:rPr lang="en-GB" altLang="en-US" sz="2400" b="1" dirty="0" smtClean="0">
                <a:solidFill>
                  <a:srgbClr val="0099FF"/>
                </a:solidFill>
              </a:rPr>
              <a:t>studentreps@guild.bham.ac.uk</a:t>
            </a:r>
            <a:endParaRPr lang="en-GB" altLang="en-US" sz="2400" b="1" dirty="0">
              <a:solidFill>
                <a:srgbClr val="0099FF"/>
              </a:solidFill>
            </a:endParaRPr>
          </a:p>
        </p:txBody>
      </p:sp>
      <p:pic>
        <p:nvPicPr>
          <p:cNvPr id="1639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4407" y="4005064"/>
            <a:ext cx="2748211" cy="204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7"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8"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8435">
                                            <p:txEl>
                                              <p:pRg st="1" end="1"/>
                                            </p:txEl>
                                          </p:spTgt>
                                        </p:tgtEl>
                                        <p:attrNameLst>
                                          <p:attrName>ppt_x</p:attrName>
                                          <p:attrName>ppt_y</p:attrName>
                                        </p:attrNameLst>
                                      </p:cBhvr>
                                    </p:animMotion>
                                    <p:animRot by="1500000">
                                      <p:cBhvr>
                                        <p:cTn id="7" dur="125" fill="hold">
                                          <p:stCondLst>
                                            <p:cond delay="0"/>
                                          </p:stCondLst>
                                        </p:cTn>
                                        <p:tgtEl>
                                          <p:spTgt spid="18435">
                                            <p:txEl>
                                              <p:pRg st="1" end="1"/>
                                            </p:txEl>
                                          </p:spTgt>
                                        </p:tgtEl>
                                        <p:attrNameLst>
                                          <p:attrName>r</p:attrName>
                                        </p:attrNameLst>
                                      </p:cBhvr>
                                    </p:animRot>
                                    <p:animRot by="-1500000">
                                      <p:cBhvr>
                                        <p:cTn id="8" dur="125" fill="hold">
                                          <p:stCondLst>
                                            <p:cond delay="125"/>
                                          </p:stCondLst>
                                        </p:cTn>
                                        <p:tgtEl>
                                          <p:spTgt spid="18435">
                                            <p:txEl>
                                              <p:pRg st="1" end="1"/>
                                            </p:txEl>
                                          </p:spTgt>
                                        </p:tgtEl>
                                        <p:attrNameLst>
                                          <p:attrName>r</p:attrName>
                                        </p:attrNameLst>
                                      </p:cBhvr>
                                    </p:animRot>
                                    <p:animRot by="-1500000">
                                      <p:cBhvr>
                                        <p:cTn id="9" dur="125" fill="hold">
                                          <p:stCondLst>
                                            <p:cond delay="250"/>
                                          </p:stCondLst>
                                        </p:cTn>
                                        <p:tgtEl>
                                          <p:spTgt spid="18435">
                                            <p:txEl>
                                              <p:pRg st="1" end="1"/>
                                            </p:txEl>
                                          </p:spTgt>
                                        </p:tgtEl>
                                        <p:attrNameLst>
                                          <p:attrName>r</p:attrName>
                                        </p:attrNameLst>
                                      </p:cBhvr>
                                    </p:animRot>
                                    <p:animRot by="1500000">
                                      <p:cBhvr>
                                        <p:cTn id="10" dur="125" fill="hold">
                                          <p:stCondLst>
                                            <p:cond delay="375"/>
                                          </p:stCondLst>
                                        </p:cTn>
                                        <p:tgtEl>
                                          <p:spTgt spid="18435">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17"/>
          <p:cNvSpPr txBox="1">
            <a:spLocks noChangeArrowheads="1"/>
          </p:cNvSpPr>
          <p:nvPr/>
        </p:nvSpPr>
        <p:spPr bwMode="auto">
          <a:xfrm>
            <a:off x="3924300" y="4365625"/>
            <a:ext cx="215900" cy="922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r>
              <a:rPr lang="en-GB" altLang="en-US"/>
              <a:t>kkk</a:t>
            </a:r>
          </a:p>
        </p:txBody>
      </p:sp>
      <p:sp>
        <p:nvSpPr>
          <p:cNvPr id="3077" name="Rectangle 8"/>
          <p:cNvSpPr txBox="1">
            <a:spLocks noChangeArrowheads="1"/>
          </p:cNvSpPr>
          <p:nvPr/>
        </p:nvSpPr>
        <p:spPr bwMode="auto">
          <a:xfrm>
            <a:off x="714375" y="1196975"/>
            <a:ext cx="7715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a:r>
              <a:rPr lang="en-GB" altLang="en-US" sz="2000" b="1">
                <a:solidFill>
                  <a:srgbClr val="00B0F0"/>
                </a:solidFill>
              </a:rPr>
              <a:t>Role of the Senior Rep</a:t>
            </a:r>
          </a:p>
          <a:p>
            <a:pPr algn="ctr">
              <a:spcBef>
                <a:spcPct val="20000"/>
              </a:spcBef>
              <a:buSzPct val="120000"/>
            </a:pPr>
            <a:endParaRPr lang="en-GB" altLang="en-US" sz="2000" b="1">
              <a:solidFill>
                <a:srgbClr val="00B0F0"/>
              </a:solidFill>
            </a:endParaRPr>
          </a:p>
          <a:p>
            <a:pPr algn="ctr" eaLnBrk="1" hangingPunct="1">
              <a:spcBef>
                <a:spcPct val="20000"/>
              </a:spcBef>
              <a:buClr>
                <a:schemeClr val="hlink"/>
              </a:buClr>
              <a:buSzPct val="120000"/>
            </a:pPr>
            <a:endParaRPr lang="en-GB" altLang="en-US" sz="2000" b="1">
              <a:solidFill>
                <a:srgbClr val="00B0F0"/>
              </a:solidFill>
              <a:latin typeface="Tahoma" pitchFamily="34" charset="0"/>
            </a:endParaRPr>
          </a:p>
          <a:p>
            <a:pPr algn="ctr" eaLnBrk="1" hangingPunct="1">
              <a:spcBef>
                <a:spcPct val="20000"/>
              </a:spcBef>
              <a:buClr>
                <a:schemeClr val="hlink"/>
              </a:buClr>
              <a:buSzPct val="120000"/>
            </a:pPr>
            <a:endParaRPr lang="en-US" altLang="en-US" sz="2000" b="1">
              <a:solidFill>
                <a:srgbClr val="00B0F0"/>
              </a:solidFill>
              <a:latin typeface="Tahoma" pitchFamily="34" charset="0"/>
            </a:endParaRPr>
          </a:p>
        </p:txBody>
      </p:sp>
      <p:pic>
        <p:nvPicPr>
          <p:cNvPr id="3078" name="Picture 1" descr="Generic footer 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Box 11"/>
          <p:cNvSpPr txBox="1">
            <a:spLocks noChangeArrowheads="1"/>
          </p:cNvSpPr>
          <p:nvPr/>
        </p:nvSpPr>
        <p:spPr bwMode="auto">
          <a:xfrm>
            <a:off x="935038" y="2133600"/>
            <a:ext cx="713105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buClr>
                <a:srgbClr val="DA009A"/>
              </a:buClr>
              <a:buFont typeface="Arial" pitchFamily="34" charset="0"/>
              <a:buChar char="•"/>
            </a:pPr>
            <a:r>
              <a:rPr lang="en-GB" altLang="en-US" sz="1600" dirty="0">
                <a:solidFill>
                  <a:srgbClr val="000000"/>
                </a:solidFill>
              </a:rPr>
              <a:t>To chair or co-chair the Staff Student </a:t>
            </a:r>
            <a:r>
              <a:rPr lang="en-GB" altLang="en-US" sz="1600" dirty="0" smtClean="0">
                <a:solidFill>
                  <a:srgbClr val="000000"/>
                </a:solidFill>
              </a:rPr>
              <a:t>Forum </a:t>
            </a:r>
            <a:r>
              <a:rPr lang="en-GB" altLang="en-US" sz="1600" dirty="0">
                <a:solidFill>
                  <a:srgbClr val="000000"/>
                </a:solidFill>
              </a:rPr>
              <a:t>meetings</a:t>
            </a:r>
          </a:p>
          <a:p>
            <a:pPr>
              <a:buClr>
                <a:srgbClr val="DA009A"/>
              </a:buClr>
              <a:buFont typeface="Arial" pitchFamily="34" charset="0"/>
              <a:buChar char="•"/>
            </a:pPr>
            <a:endParaRPr lang="en-GB" altLang="en-US" sz="1600" dirty="0">
              <a:solidFill>
                <a:srgbClr val="000000"/>
              </a:solidFill>
            </a:endParaRPr>
          </a:p>
          <a:p>
            <a:pPr>
              <a:buClr>
                <a:srgbClr val="DA009A"/>
              </a:buClr>
              <a:buFont typeface="Arial" pitchFamily="34" charset="0"/>
              <a:buChar char="•"/>
            </a:pPr>
            <a:r>
              <a:rPr lang="en-GB" altLang="en-US" sz="1600" dirty="0">
                <a:solidFill>
                  <a:srgbClr val="000000"/>
                </a:solidFill>
              </a:rPr>
              <a:t>To pass on any relevant information to students and Guild of Students</a:t>
            </a:r>
          </a:p>
          <a:p>
            <a:pPr>
              <a:buClr>
                <a:srgbClr val="DA009A"/>
              </a:buClr>
              <a:buFont typeface="Arial" pitchFamily="34" charset="0"/>
              <a:buChar char="•"/>
            </a:pPr>
            <a:endParaRPr lang="en-GB" altLang="en-US" sz="1600" dirty="0">
              <a:solidFill>
                <a:srgbClr val="000000"/>
              </a:solidFill>
            </a:endParaRPr>
          </a:p>
          <a:p>
            <a:pPr>
              <a:buClr>
                <a:srgbClr val="DA009A"/>
              </a:buClr>
              <a:buFont typeface="Arial" pitchFamily="34" charset="0"/>
              <a:buChar char="•"/>
            </a:pPr>
            <a:r>
              <a:rPr lang="en-GB" altLang="en-US" sz="1600" dirty="0">
                <a:solidFill>
                  <a:srgbClr val="000000"/>
                </a:solidFill>
              </a:rPr>
              <a:t>To have an understanding of the issues being raised by other Reps in your </a:t>
            </a:r>
            <a:r>
              <a:rPr lang="en-GB" altLang="en-US" sz="1600" dirty="0" smtClean="0">
                <a:solidFill>
                  <a:srgbClr val="000000"/>
                </a:solidFill>
              </a:rPr>
              <a:t>SSF</a:t>
            </a:r>
            <a:endParaRPr lang="en-GB" altLang="en-US" sz="1600" dirty="0">
              <a:solidFill>
                <a:srgbClr val="000000"/>
              </a:solidFill>
            </a:endParaRPr>
          </a:p>
          <a:p>
            <a:pPr>
              <a:buClr>
                <a:srgbClr val="DA009A"/>
              </a:buClr>
              <a:buFont typeface="Arial" pitchFamily="34" charset="0"/>
              <a:buChar char="•"/>
            </a:pPr>
            <a:endParaRPr lang="en-GB" altLang="en-US" sz="1600" dirty="0">
              <a:solidFill>
                <a:srgbClr val="000000"/>
              </a:solidFill>
            </a:endParaRPr>
          </a:p>
          <a:p>
            <a:pPr>
              <a:buClr>
                <a:srgbClr val="DA009A"/>
              </a:buClr>
              <a:buFont typeface="Arial" pitchFamily="34" charset="0"/>
              <a:buChar char="•"/>
            </a:pPr>
            <a:r>
              <a:rPr lang="en-GB" altLang="en-US" sz="1600" dirty="0">
                <a:solidFill>
                  <a:srgbClr val="000000"/>
                </a:solidFill>
              </a:rPr>
              <a:t>Refer any Reps who are having difficulties in their role to the </a:t>
            </a:r>
            <a:r>
              <a:rPr lang="en-GB" altLang="en-US" sz="1600" dirty="0" smtClean="0">
                <a:solidFill>
                  <a:srgbClr val="000000"/>
                </a:solidFill>
              </a:rPr>
              <a:t>Staff Liaison Contact (SLC) </a:t>
            </a:r>
            <a:r>
              <a:rPr lang="en-GB" altLang="en-US" sz="1600" dirty="0">
                <a:solidFill>
                  <a:srgbClr val="000000"/>
                </a:solidFill>
              </a:rPr>
              <a:t>or Guild</a:t>
            </a:r>
          </a:p>
          <a:p>
            <a:pPr>
              <a:buClr>
                <a:srgbClr val="DA009A"/>
              </a:buClr>
              <a:buFont typeface="Arial" pitchFamily="34" charset="0"/>
              <a:buChar char="•"/>
            </a:pPr>
            <a:endParaRPr lang="en-GB" altLang="en-US" sz="1600" dirty="0">
              <a:solidFill>
                <a:srgbClr val="000000"/>
              </a:solidFill>
            </a:endParaRPr>
          </a:p>
          <a:p>
            <a:pPr>
              <a:buClr>
                <a:srgbClr val="DA009A"/>
              </a:buClr>
              <a:buFont typeface="Arial" pitchFamily="34" charset="0"/>
              <a:buChar char="•"/>
            </a:pPr>
            <a:r>
              <a:rPr lang="en-GB" altLang="en-US" sz="1600" dirty="0">
                <a:solidFill>
                  <a:srgbClr val="000000"/>
                </a:solidFill>
              </a:rPr>
              <a:t>This role can be shared</a:t>
            </a:r>
          </a:p>
          <a:p>
            <a:pPr>
              <a:buFont typeface="Arial" pitchFamily="34" charset="0"/>
              <a:buChar char="•"/>
            </a:pPr>
            <a:endParaRPr lang="en-GB" altLang="en-US" sz="1600" dirty="0">
              <a:solidFill>
                <a:srgbClr val="000000"/>
              </a:solidFill>
            </a:endParaRPr>
          </a:p>
        </p:txBody>
      </p:sp>
      <p:pic>
        <p:nvPicPr>
          <p:cNvPr id="308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88913"/>
            <a:ext cx="1166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pic>
        <p:nvPicPr>
          <p:cNvPr id="4098" name="Picture 2"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5"/>
          <p:cNvSpPr>
            <a:spLocks noGrp="1" noChangeArrowheads="1"/>
          </p:cNvSpPr>
          <p:nvPr/>
        </p:nvSpPr>
        <p:spPr bwMode="auto">
          <a:xfrm>
            <a:off x="971550" y="2349500"/>
            <a:ext cx="72009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1" hangingPunct="1">
              <a:spcBef>
                <a:spcPct val="20000"/>
              </a:spcBef>
              <a:buClr>
                <a:schemeClr val="hlink"/>
              </a:buClr>
              <a:buSzPct val="120000"/>
            </a:pPr>
            <a:r>
              <a:rPr lang="en-GB" altLang="en-US" sz="5400" b="1">
                <a:solidFill>
                  <a:srgbClr val="00B0F0"/>
                </a:solidFill>
              </a:rPr>
              <a:t>Chairing a meeting</a:t>
            </a:r>
          </a:p>
          <a:p>
            <a:pPr marL="342900" indent="-342900" algn="ctr" eaLnBrk="1" hangingPunct="1">
              <a:spcBef>
                <a:spcPct val="20000"/>
              </a:spcBef>
              <a:buClr>
                <a:schemeClr val="hlink"/>
              </a:buClr>
              <a:buSzPct val="120000"/>
            </a:pPr>
            <a:endParaRPr lang="en-US" altLang="en-US" sz="2000">
              <a:solidFill>
                <a:srgbClr val="000000"/>
              </a:solidFill>
            </a:endParaRPr>
          </a:p>
        </p:txBody>
      </p:sp>
      <p:pic>
        <p:nvPicPr>
          <p:cNvPr id="4101" name="Picture 3" descr="Guild Building.ps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2950" y="5949950"/>
            <a:ext cx="1749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88913"/>
            <a:ext cx="1166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7" descr="Generic footer 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17"/>
          <p:cNvSpPr txBox="1">
            <a:spLocks noChangeArrowheads="1"/>
          </p:cNvSpPr>
          <p:nvPr/>
        </p:nvSpPr>
        <p:spPr bwMode="auto">
          <a:xfrm>
            <a:off x="3924300" y="4365625"/>
            <a:ext cx="215900" cy="922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r>
              <a:rPr lang="en-GB" altLang="en-US"/>
              <a:t>kkk</a:t>
            </a:r>
          </a:p>
        </p:txBody>
      </p:sp>
      <p:sp>
        <p:nvSpPr>
          <p:cNvPr id="5125" name="Rectangle 8"/>
          <p:cNvSpPr txBox="1">
            <a:spLocks noChangeArrowheads="1"/>
          </p:cNvSpPr>
          <p:nvPr/>
        </p:nvSpPr>
        <p:spPr bwMode="auto">
          <a:xfrm>
            <a:off x="250825" y="908050"/>
            <a:ext cx="87137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a:r>
              <a:rPr lang="en-GB" altLang="en-US" sz="2000" b="1">
                <a:solidFill>
                  <a:srgbClr val="00B0F0"/>
                </a:solidFill>
              </a:rPr>
              <a:t>Activity!</a:t>
            </a:r>
            <a:endParaRPr lang="en-GB" altLang="en-US" sz="2000" b="1">
              <a:solidFill>
                <a:srgbClr val="00B0F0"/>
              </a:solidFill>
              <a:latin typeface="Tahoma" pitchFamily="34" charset="0"/>
            </a:endParaRPr>
          </a:p>
          <a:p>
            <a:pPr algn="ctr" eaLnBrk="1" hangingPunct="1">
              <a:spcBef>
                <a:spcPct val="20000"/>
              </a:spcBef>
              <a:buClr>
                <a:schemeClr val="hlink"/>
              </a:buClr>
              <a:buSzPct val="120000"/>
            </a:pPr>
            <a:endParaRPr lang="en-US" altLang="en-US" sz="2000" b="1">
              <a:solidFill>
                <a:srgbClr val="00B0F0"/>
              </a:solidFill>
              <a:latin typeface="Tahoma" pitchFamily="34" charset="0"/>
            </a:endParaRPr>
          </a:p>
        </p:txBody>
      </p:sp>
      <p:pic>
        <p:nvPicPr>
          <p:cNvPr id="5126"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88913"/>
            <a:ext cx="1166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2" name="TextBox 1"/>
          <p:cNvSpPr txBox="1"/>
          <p:nvPr/>
        </p:nvSpPr>
        <p:spPr>
          <a:xfrm>
            <a:off x="900113" y="1771650"/>
            <a:ext cx="6985000" cy="1754188"/>
          </a:xfrm>
          <a:prstGeom prst="rect">
            <a:avLst/>
          </a:prstGeom>
          <a:noFill/>
        </p:spPr>
        <p:txBody>
          <a:bodyPr>
            <a:spAutoFit/>
          </a:bodyPr>
          <a:lstStyle/>
          <a:p>
            <a:pPr marL="285750" indent="-285750">
              <a:buClr>
                <a:srgbClr val="DA009A"/>
              </a:buClr>
              <a:buFont typeface="Arial" panose="020B0604020202020204" pitchFamily="34" charset="0"/>
              <a:buChar char="•"/>
              <a:defRPr/>
            </a:pPr>
            <a:r>
              <a:rPr lang="en-GB" dirty="0">
                <a:solidFill>
                  <a:srgbClr val="000000"/>
                </a:solidFill>
              </a:rPr>
              <a:t>Mix and match exercise!</a:t>
            </a:r>
          </a:p>
          <a:p>
            <a:pPr marL="285750" indent="-285750">
              <a:buClr>
                <a:srgbClr val="DA009A"/>
              </a:buClr>
              <a:buFont typeface="Arial" panose="020B0604020202020204" pitchFamily="34" charset="0"/>
              <a:buChar char="•"/>
              <a:defRPr/>
            </a:pPr>
            <a:endParaRPr lang="en-GB" dirty="0">
              <a:solidFill>
                <a:srgbClr val="000000"/>
              </a:solidFill>
            </a:endParaRPr>
          </a:p>
          <a:p>
            <a:pPr marL="285750" indent="-285750">
              <a:buClr>
                <a:srgbClr val="DA009A"/>
              </a:buClr>
              <a:buFont typeface="Arial" panose="020B0604020202020204" pitchFamily="34" charset="0"/>
              <a:buChar char="•"/>
              <a:defRPr/>
            </a:pPr>
            <a:r>
              <a:rPr lang="en-GB" dirty="0">
                <a:solidFill>
                  <a:srgbClr val="000000"/>
                </a:solidFill>
              </a:rPr>
              <a:t>Match up the agenda points with their definitions</a:t>
            </a:r>
          </a:p>
          <a:p>
            <a:pPr marL="285750" indent="-285750">
              <a:buFont typeface="Arial" panose="020B0604020202020204" pitchFamily="34" charset="0"/>
              <a:buChar char="•"/>
              <a:defRPr/>
            </a:pPr>
            <a:endParaRPr lang="en-GB" dirty="0">
              <a:solidFill>
                <a:srgbClr val="000000"/>
              </a:solidFill>
            </a:endParaRPr>
          </a:p>
          <a:p>
            <a:pPr marL="285750" indent="-285750">
              <a:buFont typeface="Arial" panose="020B0604020202020204" pitchFamily="34" charset="0"/>
              <a:buChar char="•"/>
              <a:defRPr/>
            </a:pPr>
            <a:endParaRPr lang="en-GB" dirty="0">
              <a:solidFill>
                <a:srgbClr val="000000"/>
              </a:solidFill>
            </a:endParaRPr>
          </a:p>
          <a:p>
            <a:pPr>
              <a:defRPr/>
            </a:pPr>
            <a:r>
              <a:rPr lang="en-GB" dirty="0"/>
              <a:t>!</a:t>
            </a:r>
          </a:p>
        </p:txBody>
      </p:sp>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1988" y="2649538"/>
            <a:ext cx="285750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1"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ppt_x"/>
                                          </p:val>
                                        </p:tav>
                                        <p:tav tm="100000">
                                          <p:val>
                                            <p:strVal val="#ppt_x"/>
                                          </p:val>
                                        </p:tav>
                                      </p:tavLst>
                                    </p:anim>
                                    <p:anim calcmode="lin" valueType="num">
                                      <p:cBhvr additive="base">
                                        <p:cTn id="8"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1166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4"/>
          <p:cNvGraphicFramePr>
            <a:graphicFrameLocks/>
          </p:cNvGraphicFramePr>
          <p:nvPr>
            <p:extLst>
              <p:ext uri="{D42A27DB-BD31-4B8C-83A1-F6EECF244321}">
                <p14:modId xmlns:p14="http://schemas.microsoft.com/office/powerpoint/2010/main" val="3515148843"/>
              </p:ext>
            </p:extLst>
          </p:nvPr>
        </p:nvGraphicFramePr>
        <p:xfrm>
          <a:off x="1282700" y="908050"/>
          <a:ext cx="6684963" cy="5803901"/>
        </p:xfrm>
        <a:graphic>
          <a:graphicData uri="http://schemas.openxmlformats.org/drawingml/2006/table">
            <a:tbl>
              <a:tblPr/>
              <a:tblGrid>
                <a:gridCol w="2070564"/>
                <a:gridCol w="4614399"/>
              </a:tblGrid>
              <a:tr h="23986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hangingPunct="0">
                        <a:spcBef>
                          <a:spcPts val="300"/>
                        </a:spcBef>
                        <a:spcAft>
                          <a:spcPts val="300"/>
                        </a:spcAft>
                        <a:tabLst>
                          <a:tab pos="270510" algn="l"/>
                        </a:tabLst>
                      </a:pPr>
                      <a:r>
                        <a:rPr lang="en-GB" sz="1400" b="1" dirty="0">
                          <a:solidFill>
                            <a:srgbClr val="000000"/>
                          </a:solidFill>
                          <a:latin typeface="Century Gothic"/>
                          <a:ea typeface="Times New Roman"/>
                          <a:cs typeface="Times New Roman"/>
                        </a:rPr>
                        <a:t>AGENDA ITEM</a:t>
                      </a:r>
                      <a:endParaRPr lang="en-GB" sz="1600"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1590" hangingPunct="0">
                        <a:spcBef>
                          <a:spcPts val="300"/>
                        </a:spcBef>
                        <a:spcAft>
                          <a:spcPts val="300"/>
                        </a:spcAft>
                      </a:pPr>
                      <a:r>
                        <a:rPr lang="en-GB" sz="1400" b="1" dirty="0">
                          <a:solidFill>
                            <a:srgbClr val="000000"/>
                          </a:solidFill>
                          <a:latin typeface="Century Gothic"/>
                          <a:ea typeface="Times New Roman"/>
                          <a:cs typeface="Times New Roman"/>
                        </a:rPr>
                        <a:t>PURPOSE</a:t>
                      </a:r>
                      <a:endParaRPr lang="en-GB" sz="1600"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6402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hangingPunct="0">
                        <a:spcBef>
                          <a:spcPts val="300"/>
                        </a:spcBef>
                        <a:spcAft>
                          <a:spcPts val="300"/>
                        </a:spcAft>
                        <a:tabLst>
                          <a:tab pos="270510" algn="l"/>
                        </a:tabLst>
                      </a:pPr>
                      <a:r>
                        <a:rPr lang="en-GB" sz="1400" b="1" dirty="0">
                          <a:solidFill>
                            <a:srgbClr val="0070C0"/>
                          </a:solidFill>
                          <a:latin typeface="Century Gothic"/>
                          <a:ea typeface="Times New Roman"/>
                          <a:cs typeface="Times New Roman"/>
                        </a:rPr>
                        <a:t>1.	Welcome</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1590" hangingPunct="0">
                        <a:spcBef>
                          <a:spcPts val="300"/>
                        </a:spcBef>
                        <a:spcAft>
                          <a:spcPts val="300"/>
                        </a:spcAft>
                      </a:pPr>
                      <a:r>
                        <a:rPr lang="en-GB" sz="1400" b="1" dirty="0">
                          <a:solidFill>
                            <a:srgbClr val="0070C0"/>
                          </a:solidFill>
                          <a:latin typeface="Century Gothic"/>
                          <a:ea typeface="Times New Roman"/>
                          <a:cs typeface="Times New Roman"/>
                        </a:rPr>
                        <a:t>For all members to introduce themselves and their role.  Particularly relevant if your </a:t>
                      </a:r>
                      <a:r>
                        <a:rPr lang="en-GB" sz="1400" b="1" dirty="0" smtClean="0">
                          <a:solidFill>
                            <a:srgbClr val="0070C0"/>
                          </a:solidFill>
                          <a:latin typeface="Century Gothic"/>
                          <a:ea typeface="Times New Roman"/>
                          <a:cs typeface="Times New Roman"/>
                        </a:rPr>
                        <a:t>SSF </a:t>
                      </a:r>
                      <a:r>
                        <a:rPr lang="en-GB" sz="1400" b="1" dirty="0">
                          <a:solidFill>
                            <a:srgbClr val="0070C0"/>
                          </a:solidFill>
                          <a:latin typeface="Century Gothic"/>
                          <a:ea typeface="Times New Roman"/>
                          <a:cs typeface="Times New Roman"/>
                        </a:rPr>
                        <a:t>meets infrequently.  </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64024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hangingPunct="0">
                        <a:spcBef>
                          <a:spcPts val="300"/>
                        </a:spcBef>
                        <a:spcAft>
                          <a:spcPts val="300"/>
                        </a:spcAft>
                        <a:tabLst>
                          <a:tab pos="270510" algn="l"/>
                        </a:tabLst>
                      </a:pPr>
                      <a:r>
                        <a:rPr lang="en-GB" sz="1400" b="1" dirty="0">
                          <a:solidFill>
                            <a:srgbClr val="0070C0"/>
                          </a:solidFill>
                          <a:latin typeface="Century Gothic"/>
                          <a:ea typeface="Times New Roman"/>
                          <a:cs typeface="Times New Roman"/>
                        </a:rPr>
                        <a:t>2.	Apologies </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1590" hangingPunct="0">
                        <a:spcBef>
                          <a:spcPts val="300"/>
                        </a:spcBef>
                        <a:spcAft>
                          <a:spcPts val="300"/>
                        </a:spcAft>
                      </a:pPr>
                      <a:r>
                        <a:rPr lang="en-GB" sz="1400" b="1" dirty="0">
                          <a:solidFill>
                            <a:srgbClr val="0070C0"/>
                          </a:solidFill>
                          <a:latin typeface="Century Gothic"/>
                          <a:ea typeface="Times New Roman"/>
                          <a:cs typeface="Times New Roman"/>
                        </a:rPr>
                        <a:t>To record members of the </a:t>
                      </a:r>
                      <a:r>
                        <a:rPr lang="en-GB" sz="1400" b="1" dirty="0" smtClean="0">
                          <a:solidFill>
                            <a:srgbClr val="0070C0"/>
                          </a:solidFill>
                          <a:latin typeface="Century Gothic"/>
                          <a:ea typeface="Times New Roman"/>
                          <a:cs typeface="Times New Roman"/>
                        </a:rPr>
                        <a:t>forum </a:t>
                      </a:r>
                      <a:r>
                        <a:rPr lang="en-GB" sz="1400" b="1" dirty="0">
                          <a:solidFill>
                            <a:srgbClr val="0070C0"/>
                          </a:solidFill>
                          <a:latin typeface="Century Gothic"/>
                          <a:ea typeface="Times New Roman"/>
                          <a:cs typeface="Times New Roman"/>
                        </a:rPr>
                        <a:t>who are unable to attend the meeting.  All apologies should be recorded in the minutes.</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28049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71463" indent="-271463" hangingPunct="0">
                        <a:spcBef>
                          <a:spcPts val="300"/>
                        </a:spcBef>
                        <a:spcAft>
                          <a:spcPts val="300"/>
                        </a:spcAft>
                        <a:tabLst>
                          <a:tab pos="270510" algn="l"/>
                        </a:tabLst>
                      </a:pPr>
                      <a:r>
                        <a:rPr lang="en-GB" sz="1400" b="1" dirty="0">
                          <a:solidFill>
                            <a:srgbClr val="0070C0"/>
                          </a:solidFill>
                          <a:latin typeface="Century Gothic"/>
                          <a:ea typeface="Times New Roman"/>
                          <a:cs typeface="Times New Roman"/>
                        </a:rPr>
                        <a:t>3.	Minutes of previous </a:t>
                      </a:r>
                      <a:r>
                        <a:rPr lang="en-GB" sz="1400" b="1" dirty="0" smtClean="0">
                          <a:solidFill>
                            <a:srgbClr val="0070C0"/>
                          </a:solidFill>
                          <a:latin typeface="Century Gothic"/>
                          <a:ea typeface="Times New Roman"/>
                          <a:cs typeface="Times New Roman"/>
                        </a:rPr>
                        <a:t> meeting</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1590" hangingPunct="0">
                        <a:spcBef>
                          <a:spcPts val="300"/>
                        </a:spcBef>
                        <a:spcAft>
                          <a:spcPts val="300"/>
                        </a:spcAft>
                      </a:pPr>
                      <a:r>
                        <a:rPr lang="en-GB" sz="1400" b="1" dirty="0" smtClean="0">
                          <a:solidFill>
                            <a:srgbClr val="0070C0"/>
                          </a:solidFill>
                          <a:latin typeface="Century Gothic"/>
                          <a:ea typeface="Times New Roman"/>
                          <a:cs typeface="Times New Roman"/>
                        </a:rPr>
                        <a:t>Forum </a:t>
                      </a:r>
                      <a:r>
                        <a:rPr lang="en-GB" sz="1400" b="1" dirty="0">
                          <a:solidFill>
                            <a:srgbClr val="0070C0"/>
                          </a:solidFill>
                          <a:latin typeface="Century Gothic"/>
                          <a:ea typeface="Times New Roman"/>
                          <a:cs typeface="Times New Roman"/>
                        </a:rPr>
                        <a:t>members need to approve each set of minutes as an accurate record of the last meeting.  Any amendments that need to be made should be recorded in the minutes.  If there are no amendments to be made, the minutes are ‘approved’. </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06707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hangingPunct="0">
                        <a:spcBef>
                          <a:spcPts val="300"/>
                        </a:spcBef>
                        <a:spcAft>
                          <a:spcPts val="300"/>
                        </a:spcAft>
                        <a:tabLst>
                          <a:tab pos="270510" algn="l"/>
                        </a:tabLst>
                      </a:pPr>
                      <a:r>
                        <a:rPr lang="en-GB" sz="1400" b="1" dirty="0">
                          <a:solidFill>
                            <a:srgbClr val="0070C0"/>
                          </a:solidFill>
                          <a:latin typeface="Century Gothic"/>
                          <a:ea typeface="Times New Roman"/>
                          <a:cs typeface="Times New Roman"/>
                        </a:rPr>
                        <a:t>4.    Matters Arising</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1590" hangingPunct="0">
                        <a:spcBef>
                          <a:spcPts val="300"/>
                        </a:spcBef>
                        <a:spcAft>
                          <a:spcPts val="300"/>
                        </a:spcAft>
                      </a:pPr>
                      <a:r>
                        <a:rPr lang="en-GB" sz="1400" b="1" dirty="0">
                          <a:solidFill>
                            <a:srgbClr val="0070C0"/>
                          </a:solidFill>
                          <a:latin typeface="Century Gothic"/>
                          <a:ea typeface="Times New Roman"/>
                          <a:cs typeface="Times New Roman"/>
                        </a:rPr>
                        <a:t>An opportunity to receive updates on agenda items discussed at the last meeting.  It may be that a </a:t>
                      </a:r>
                      <a:r>
                        <a:rPr lang="en-GB" sz="1400" b="1" dirty="0" smtClean="0">
                          <a:solidFill>
                            <a:srgbClr val="0070C0"/>
                          </a:solidFill>
                          <a:latin typeface="Century Gothic"/>
                          <a:ea typeface="Times New Roman"/>
                          <a:cs typeface="Times New Roman"/>
                        </a:rPr>
                        <a:t>forum </a:t>
                      </a:r>
                      <a:r>
                        <a:rPr lang="en-GB" sz="1400" b="1" dirty="0">
                          <a:solidFill>
                            <a:srgbClr val="0070C0"/>
                          </a:solidFill>
                          <a:latin typeface="Century Gothic"/>
                          <a:ea typeface="Times New Roman"/>
                          <a:cs typeface="Times New Roman"/>
                        </a:rPr>
                        <a:t>member was asked to do some work or that there have been subsequent developments on an </a:t>
                      </a:r>
                      <a:r>
                        <a:rPr lang="en-GB" sz="1400" b="1" dirty="0" smtClean="0">
                          <a:solidFill>
                            <a:srgbClr val="0070C0"/>
                          </a:solidFill>
                          <a:latin typeface="Century Gothic"/>
                          <a:ea typeface="Times New Roman"/>
                          <a:cs typeface="Times New Roman"/>
                        </a:rPr>
                        <a:t>issue </a:t>
                      </a:r>
                      <a:r>
                        <a:rPr lang="en-GB" sz="1400" b="1" dirty="0">
                          <a:solidFill>
                            <a:srgbClr val="0070C0"/>
                          </a:solidFill>
                          <a:latin typeface="Century Gothic"/>
                          <a:ea typeface="Times New Roman"/>
                          <a:cs typeface="Times New Roman"/>
                        </a:rPr>
                        <a:t>which now </a:t>
                      </a:r>
                      <a:r>
                        <a:rPr lang="en-GB" sz="1400" b="1" dirty="0" smtClean="0">
                          <a:solidFill>
                            <a:srgbClr val="0070C0"/>
                          </a:solidFill>
                          <a:latin typeface="Century Gothic"/>
                          <a:ea typeface="Times New Roman"/>
                          <a:cs typeface="Times New Roman"/>
                        </a:rPr>
                        <a:t>needs </a:t>
                      </a:r>
                      <a:r>
                        <a:rPr lang="en-GB" sz="1400" b="1" dirty="0">
                          <a:solidFill>
                            <a:srgbClr val="0070C0"/>
                          </a:solidFill>
                          <a:latin typeface="Century Gothic"/>
                          <a:ea typeface="Times New Roman"/>
                          <a:cs typeface="Times New Roman"/>
                        </a:rPr>
                        <a:t>discussion. </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3597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hangingPunct="0">
                        <a:spcBef>
                          <a:spcPts val="300"/>
                        </a:spcBef>
                        <a:spcAft>
                          <a:spcPts val="300"/>
                        </a:spcAft>
                        <a:tabLst>
                          <a:tab pos="270510" algn="l"/>
                        </a:tabLst>
                      </a:pPr>
                      <a:r>
                        <a:rPr lang="en-GB" sz="1400" b="1" dirty="0">
                          <a:solidFill>
                            <a:srgbClr val="00B050"/>
                          </a:solidFill>
                          <a:latin typeface="Century Gothic"/>
                          <a:ea typeface="Times New Roman"/>
                          <a:cs typeface="Times New Roman"/>
                        </a:rPr>
                        <a:t>5.	The </a:t>
                      </a:r>
                      <a:r>
                        <a:rPr lang="en-GB" sz="1400" b="1" dirty="0" smtClean="0">
                          <a:solidFill>
                            <a:srgbClr val="00B050"/>
                          </a:solidFill>
                          <a:latin typeface="Century Gothic"/>
                          <a:ea typeface="Times New Roman"/>
                          <a:cs typeface="Times New Roman"/>
                        </a:rPr>
                        <a:t>SSF </a:t>
                      </a:r>
                      <a:r>
                        <a:rPr lang="en-GB" sz="1400" b="1" dirty="0">
                          <a:solidFill>
                            <a:srgbClr val="00B050"/>
                          </a:solidFill>
                          <a:latin typeface="Century Gothic"/>
                          <a:ea typeface="Times New Roman"/>
                          <a:cs typeface="Times New Roman"/>
                        </a:rPr>
                        <a:t>Annual Report</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hangingPunct="0">
                        <a:spcBef>
                          <a:spcPts val="300"/>
                        </a:spcBef>
                        <a:spcAft>
                          <a:spcPts val="300"/>
                        </a:spcAft>
                      </a:pPr>
                      <a:r>
                        <a:rPr lang="en-GB" sz="1400" b="1" dirty="0">
                          <a:solidFill>
                            <a:srgbClr val="00B050"/>
                          </a:solidFill>
                          <a:latin typeface="Century Gothic"/>
                          <a:ea typeface="Times New Roman"/>
                          <a:cs typeface="Times New Roman"/>
                        </a:rPr>
                        <a:t>Each year in the summer term, </a:t>
                      </a:r>
                      <a:r>
                        <a:rPr lang="en-GB" sz="1400" b="1" dirty="0" smtClean="0">
                          <a:solidFill>
                            <a:srgbClr val="00B050"/>
                          </a:solidFill>
                          <a:latin typeface="Century Gothic"/>
                          <a:ea typeface="Times New Roman"/>
                          <a:cs typeface="Times New Roman"/>
                        </a:rPr>
                        <a:t>SSFs </a:t>
                      </a:r>
                      <a:r>
                        <a:rPr lang="en-GB" sz="1400" b="1" dirty="0">
                          <a:solidFill>
                            <a:srgbClr val="00B050"/>
                          </a:solidFill>
                          <a:latin typeface="Century Gothic"/>
                          <a:ea typeface="Times New Roman"/>
                          <a:cs typeface="Times New Roman"/>
                        </a:rPr>
                        <a:t>are required to complete an Annual Report.  The report is divided into two sections:</a:t>
                      </a:r>
                      <a:endParaRPr lang="en-GB" sz="1600" b="1" dirty="0">
                        <a:latin typeface="Bodoni Bk BT"/>
                        <a:ea typeface="Times New Roman"/>
                        <a:cs typeface="Times New Roman"/>
                      </a:endParaRPr>
                    </a:p>
                    <a:p>
                      <a:pPr marL="342900" lvl="0" indent="-342900" hangingPunct="0">
                        <a:spcBef>
                          <a:spcPts val="300"/>
                        </a:spcBef>
                        <a:spcAft>
                          <a:spcPts val="300"/>
                        </a:spcAft>
                        <a:buFont typeface="+mj-lt"/>
                        <a:buAutoNum type="arabicParenR"/>
                      </a:pPr>
                      <a:r>
                        <a:rPr lang="en-GB" sz="1400" b="1" dirty="0">
                          <a:solidFill>
                            <a:srgbClr val="00B050"/>
                          </a:solidFill>
                          <a:latin typeface="Century Gothic"/>
                          <a:ea typeface="Times New Roman"/>
                          <a:cs typeface="Times New Roman"/>
                        </a:rPr>
                        <a:t>How </a:t>
                      </a:r>
                      <a:r>
                        <a:rPr lang="en-GB" sz="1400" b="1">
                          <a:solidFill>
                            <a:srgbClr val="00B050"/>
                          </a:solidFill>
                          <a:latin typeface="Century Gothic"/>
                          <a:ea typeface="Times New Roman"/>
                          <a:cs typeface="Times New Roman"/>
                        </a:rPr>
                        <a:t>the </a:t>
                      </a:r>
                      <a:r>
                        <a:rPr lang="en-GB" sz="1400" b="1" smtClean="0">
                          <a:solidFill>
                            <a:srgbClr val="00B050"/>
                          </a:solidFill>
                          <a:latin typeface="Century Gothic"/>
                          <a:ea typeface="Times New Roman"/>
                          <a:cs typeface="Times New Roman"/>
                        </a:rPr>
                        <a:t>SSF </a:t>
                      </a:r>
                      <a:r>
                        <a:rPr lang="en-GB" sz="1400" b="1" dirty="0">
                          <a:solidFill>
                            <a:srgbClr val="00B050"/>
                          </a:solidFill>
                          <a:latin typeface="Century Gothic"/>
                          <a:ea typeface="Times New Roman"/>
                          <a:cs typeface="Times New Roman"/>
                        </a:rPr>
                        <a:t>operates</a:t>
                      </a:r>
                      <a:endParaRPr lang="en-GB" sz="1600" b="1" dirty="0">
                        <a:latin typeface="Bodoni Bk BT"/>
                        <a:ea typeface="Times New Roman"/>
                        <a:cs typeface="Times New Roman"/>
                      </a:endParaRPr>
                    </a:p>
                    <a:p>
                      <a:pPr marL="342900" lvl="0" indent="-342900" hangingPunct="0">
                        <a:spcBef>
                          <a:spcPts val="300"/>
                        </a:spcBef>
                        <a:spcAft>
                          <a:spcPts val="300"/>
                        </a:spcAft>
                        <a:buFont typeface="+mj-lt"/>
                        <a:buAutoNum type="arabicParenR"/>
                      </a:pPr>
                      <a:r>
                        <a:rPr lang="en-GB" sz="1400" b="1" dirty="0">
                          <a:solidFill>
                            <a:srgbClr val="00B050"/>
                          </a:solidFill>
                          <a:latin typeface="Century Gothic"/>
                          <a:ea typeface="Times New Roman"/>
                          <a:cs typeface="Times New Roman"/>
                        </a:rPr>
                        <a:t>Issues discussed and resolved</a:t>
                      </a:r>
                      <a:endParaRPr lang="en-GB" sz="1600" b="1" dirty="0">
                        <a:latin typeface="Bodoni Bk BT"/>
                        <a:ea typeface="Times New Roman"/>
                        <a:cs typeface="Times New Roman"/>
                      </a:endParaRPr>
                    </a:p>
                    <a:p>
                      <a:pPr hangingPunct="0">
                        <a:spcBef>
                          <a:spcPts val="300"/>
                        </a:spcBef>
                        <a:spcAft>
                          <a:spcPts val="300"/>
                        </a:spcAft>
                      </a:pPr>
                      <a:r>
                        <a:rPr lang="en-GB" sz="1400" b="1" dirty="0">
                          <a:solidFill>
                            <a:srgbClr val="00B050"/>
                          </a:solidFill>
                          <a:latin typeface="Century Gothic"/>
                          <a:ea typeface="Times New Roman"/>
                          <a:cs typeface="Times New Roman"/>
                        </a:rPr>
                        <a:t>Both staff and </a:t>
                      </a:r>
                      <a:r>
                        <a:rPr lang="en-GB" sz="1400" b="1" dirty="0" smtClean="0">
                          <a:solidFill>
                            <a:srgbClr val="00B050"/>
                          </a:solidFill>
                          <a:latin typeface="Century Gothic"/>
                          <a:ea typeface="Times New Roman"/>
                          <a:cs typeface="Times New Roman"/>
                        </a:rPr>
                        <a:t>Student/PGR </a:t>
                      </a:r>
                      <a:r>
                        <a:rPr lang="en-GB" sz="1400" b="1" dirty="0">
                          <a:solidFill>
                            <a:srgbClr val="00B050"/>
                          </a:solidFill>
                          <a:latin typeface="Century Gothic"/>
                          <a:ea typeface="Times New Roman"/>
                          <a:cs typeface="Times New Roman"/>
                        </a:rPr>
                        <a:t>R</a:t>
                      </a:r>
                      <a:r>
                        <a:rPr lang="en-GB" sz="1400" b="1" dirty="0" smtClean="0">
                          <a:solidFill>
                            <a:srgbClr val="00B050"/>
                          </a:solidFill>
                          <a:latin typeface="Century Gothic"/>
                          <a:ea typeface="Times New Roman"/>
                          <a:cs typeface="Times New Roman"/>
                        </a:rPr>
                        <a:t>eps </a:t>
                      </a:r>
                      <a:r>
                        <a:rPr lang="en-GB" sz="1400" b="1" dirty="0">
                          <a:solidFill>
                            <a:srgbClr val="00B050"/>
                          </a:solidFill>
                          <a:latin typeface="Century Gothic"/>
                          <a:ea typeface="Times New Roman"/>
                          <a:cs typeface="Times New Roman"/>
                        </a:rPr>
                        <a:t>should complete this report together.  The report may be best completed during a meeting.</a:t>
                      </a:r>
                      <a:endParaRPr lang="en-GB" sz="1600" b="1" dirty="0">
                        <a:latin typeface="Bodoni Bk BT"/>
                        <a:ea typeface="Times New Roman"/>
                        <a:cs typeface="Times New Roman"/>
                      </a:endParaRPr>
                    </a:p>
                  </a:txBody>
                  <a:tcPr marL="59679" marR="5967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9"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1166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a:t>
            </a:r>
            <a:r>
              <a:rPr lang="en-GB" altLang="en-US" sz="2000" b="1" dirty="0" smtClean="0"/>
              <a:t>studentreps17</a:t>
            </a:r>
            <a:endParaRPr lang="en-US" altLang="en-US" sz="2000" b="1" dirty="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569934267"/>
              </p:ext>
            </p:extLst>
          </p:nvPr>
        </p:nvGraphicFramePr>
        <p:xfrm>
          <a:off x="468313" y="1082675"/>
          <a:ext cx="8147050" cy="5672138"/>
        </p:xfrm>
        <a:graphic>
          <a:graphicData uri="http://schemas.openxmlformats.org/drawingml/2006/table">
            <a:tbl>
              <a:tblPr/>
              <a:tblGrid>
                <a:gridCol w="3826675"/>
                <a:gridCol w="4320375"/>
              </a:tblGrid>
              <a:tr h="661449">
                <a:tc>
                  <a:txBody>
                    <a:bodyPr/>
                    <a:lstStyle/>
                    <a:p>
                      <a:pPr marL="270510" indent="-270510" hangingPunct="0">
                        <a:spcBef>
                          <a:spcPts val="300"/>
                        </a:spcBef>
                        <a:spcAft>
                          <a:spcPts val="300"/>
                        </a:spcAft>
                        <a:tabLst>
                          <a:tab pos="270510" algn="l"/>
                        </a:tabLst>
                      </a:pPr>
                      <a:r>
                        <a:rPr lang="en-GB" sz="1400" b="1" dirty="0">
                          <a:solidFill>
                            <a:srgbClr val="00B050"/>
                          </a:solidFill>
                          <a:latin typeface="Century Gothic"/>
                          <a:ea typeface="Times New Roman"/>
                          <a:cs typeface="Times New Roman"/>
                        </a:rPr>
                        <a:t>6.	Section A of the External Examiner Report (</a:t>
                      </a:r>
                      <a:r>
                        <a:rPr lang="en-GB" sz="1400" b="1" i="1" dirty="0">
                          <a:solidFill>
                            <a:srgbClr val="00B050"/>
                          </a:solidFill>
                          <a:latin typeface="Century Gothic"/>
                          <a:ea typeface="Times New Roman"/>
                          <a:cs typeface="Times New Roman"/>
                        </a:rPr>
                        <a:t>for UG and PGTs</a:t>
                      </a:r>
                      <a:r>
                        <a:rPr lang="en-GB" sz="1400" b="1" dirty="0">
                          <a:solidFill>
                            <a:srgbClr val="00B050"/>
                          </a:solidFill>
                          <a:latin typeface="Century Gothic"/>
                          <a:ea typeface="Times New Roman"/>
                          <a:cs typeface="Times New Roman"/>
                        </a:rPr>
                        <a:t>)</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hangingPunct="0">
                        <a:spcBef>
                          <a:spcPts val="300"/>
                        </a:spcBef>
                        <a:spcAft>
                          <a:spcPts val="300"/>
                        </a:spcAft>
                      </a:pPr>
                      <a:r>
                        <a:rPr lang="en-GB" sz="1400" b="1" dirty="0">
                          <a:solidFill>
                            <a:srgbClr val="00B050"/>
                          </a:solidFill>
                          <a:latin typeface="Century Gothic"/>
                          <a:ea typeface="Times New Roman"/>
                          <a:cs typeface="Times New Roman"/>
                        </a:rPr>
                        <a:t>These agenda items relate to surveys and reports that the University uses to assess its performance.  They must be discussed by </a:t>
                      </a:r>
                      <a:r>
                        <a:rPr lang="en-GB" sz="1400" b="1" dirty="0" smtClean="0">
                          <a:solidFill>
                            <a:srgbClr val="00B050"/>
                          </a:solidFill>
                          <a:latin typeface="Century Gothic"/>
                          <a:ea typeface="Times New Roman"/>
                          <a:cs typeface="Times New Roman"/>
                        </a:rPr>
                        <a:t>SSFs </a:t>
                      </a:r>
                      <a:r>
                        <a:rPr lang="en-GB" sz="1400" b="1" dirty="0">
                          <a:solidFill>
                            <a:srgbClr val="00B050"/>
                          </a:solidFill>
                          <a:latin typeface="Century Gothic"/>
                          <a:ea typeface="Times New Roman"/>
                          <a:cs typeface="Times New Roman"/>
                        </a:rPr>
                        <a:t>each year.  </a:t>
                      </a:r>
                      <a:endParaRPr lang="en-GB" sz="1400" b="1" dirty="0">
                        <a:latin typeface="Bodoni Bk BT"/>
                        <a:ea typeface="Times New Roman"/>
                        <a:cs typeface="Times New Roman"/>
                      </a:endParaRPr>
                    </a:p>
                    <a:p>
                      <a:pPr hangingPunct="0">
                        <a:spcBef>
                          <a:spcPts val="300"/>
                        </a:spcBef>
                        <a:spcAft>
                          <a:spcPts val="300"/>
                        </a:spcAft>
                      </a:pPr>
                      <a:r>
                        <a:rPr lang="en-GB" sz="1400" b="1" dirty="0">
                          <a:solidFill>
                            <a:srgbClr val="00B050"/>
                          </a:solidFill>
                          <a:latin typeface="Century Gothic"/>
                          <a:ea typeface="Times New Roman"/>
                          <a:cs typeface="Times New Roman"/>
                        </a:rPr>
                        <a:t>By discussing these papers, </a:t>
                      </a:r>
                      <a:r>
                        <a:rPr lang="en-GB" sz="1400" b="1" dirty="0" smtClean="0">
                          <a:solidFill>
                            <a:srgbClr val="00B050"/>
                          </a:solidFill>
                          <a:latin typeface="Century Gothic"/>
                          <a:ea typeface="Times New Roman"/>
                          <a:cs typeface="Times New Roman"/>
                        </a:rPr>
                        <a:t>Student/PGR </a:t>
                      </a:r>
                      <a:r>
                        <a:rPr lang="en-GB" sz="1400" b="1" dirty="0">
                          <a:solidFill>
                            <a:srgbClr val="00B050"/>
                          </a:solidFill>
                          <a:latin typeface="Century Gothic"/>
                          <a:ea typeface="Times New Roman"/>
                          <a:cs typeface="Times New Roman"/>
                        </a:rPr>
                        <a:t>Reps are given the opportunity to understand how the University is doing, and the areas they want to improve.  </a:t>
                      </a:r>
                      <a:r>
                        <a:rPr lang="en-GB" sz="1400" b="1" dirty="0" smtClean="0">
                          <a:solidFill>
                            <a:srgbClr val="00B050"/>
                          </a:solidFill>
                          <a:latin typeface="Century Gothic"/>
                          <a:ea typeface="Times New Roman"/>
                          <a:cs typeface="Times New Roman"/>
                        </a:rPr>
                        <a:t>Student/PGR </a:t>
                      </a:r>
                      <a:r>
                        <a:rPr lang="en-GB" sz="1400" b="1" dirty="0">
                          <a:solidFill>
                            <a:srgbClr val="00B050"/>
                          </a:solidFill>
                          <a:latin typeface="Century Gothic"/>
                          <a:ea typeface="Times New Roman"/>
                          <a:cs typeface="Times New Roman"/>
                        </a:rPr>
                        <a:t>Reps may be able to offer ideas on how to achieve these improvements.</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2737">
                <a:tc>
                  <a:txBody>
                    <a:bodyPr/>
                    <a:lstStyle/>
                    <a:p>
                      <a:pPr marL="270510" indent="-270510" hangingPunct="0">
                        <a:spcBef>
                          <a:spcPts val="300"/>
                        </a:spcBef>
                        <a:spcAft>
                          <a:spcPts val="300"/>
                        </a:spcAft>
                        <a:tabLst>
                          <a:tab pos="270510" algn="l"/>
                        </a:tabLst>
                      </a:pPr>
                      <a:r>
                        <a:rPr lang="en-GB" sz="1400" b="1" dirty="0">
                          <a:solidFill>
                            <a:srgbClr val="00B050"/>
                          </a:solidFill>
                          <a:latin typeface="Century Gothic"/>
                          <a:ea typeface="Times New Roman"/>
                          <a:cs typeface="Times New Roman"/>
                        </a:rPr>
                        <a:t>7.	National Student Survey (NSS) Results / Postgraduate Taught Experience Survey (PTES) / Postgraduate Researcher Experience Survey (PRES)</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r>
              <a:tr h="936089">
                <a:tc>
                  <a:txBody>
                    <a:bodyPr/>
                    <a:lstStyle/>
                    <a:p>
                      <a:pPr marL="270510" indent="-270510" hangingPunct="0">
                        <a:spcBef>
                          <a:spcPts val="300"/>
                        </a:spcBef>
                        <a:spcAft>
                          <a:spcPts val="300"/>
                        </a:spcAft>
                        <a:tabLst>
                          <a:tab pos="270510" algn="l"/>
                        </a:tabLst>
                      </a:pPr>
                      <a:r>
                        <a:rPr lang="en-GB" sz="1400" b="1" dirty="0">
                          <a:solidFill>
                            <a:srgbClr val="00B050"/>
                          </a:solidFill>
                          <a:latin typeface="Century Gothic"/>
                          <a:ea typeface="Times New Roman"/>
                          <a:cs typeface="Times New Roman"/>
                        </a:rPr>
                        <a:t>8.	Annual programme review (</a:t>
                      </a:r>
                      <a:r>
                        <a:rPr lang="en-GB" sz="1400" b="1" i="1" dirty="0">
                          <a:solidFill>
                            <a:srgbClr val="00B050"/>
                          </a:solidFill>
                          <a:latin typeface="Century Gothic"/>
                          <a:ea typeface="Times New Roman"/>
                          <a:cs typeface="Times New Roman"/>
                        </a:rPr>
                        <a:t>for UG and PGTs</a:t>
                      </a:r>
                      <a:r>
                        <a:rPr lang="en-GB" sz="1400" b="1" dirty="0">
                          <a:solidFill>
                            <a:srgbClr val="00B050"/>
                          </a:solidFill>
                          <a:latin typeface="Century Gothic"/>
                          <a:ea typeface="Times New Roman"/>
                          <a:cs typeface="Times New Roman"/>
                        </a:rPr>
                        <a:t>) or Postgraduate </a:t>
                      </a:r>
                      <a:r>
                        <a:rPr lang="en-GB" sz="1400" b="1" dirty="0" smtClean="0">
                          <a:solidFill>
                            <a:srgbClr val="00B050"/>
                          </a:solidFill>
                          <a:latin typeface="Century Gothic"/>
                          <a:ea typeface="Times New Roman"/>
                          <a:cs typeface="Times New Roman"/>
                        </a:rPr>
                        <a:t>Research </a:t>
                      </a:r>
                      <a:r>
                        <a:rPr lang="en-GB" sz="1400" b="1" dirty="0">
                          <a:solidFill>
                            <a:srgbClr val="00B050"/>
                          </a:solidFill>
                          <a:latin typeface="Century Gothic"/>
                          <a:ea typeface="Times New Roman"/>
                          <a:cs typeface="Times New Roman"/>
                        </a:rPr>
                        <a:t>annual review (</a:t>
                      </a:r>
                      <a:r>
                        <a:rPr lang="en-GB" sz="1400" b="1" i="1" dirty="0">
                          <a:solidFill>
                            <a:srgbClr val="00B050"/>
                          </a:solidFill>
                          <a:latin typeface="Century Gothic"/>
                          <a:ea typeface="Times New Roman"/>
                          <a:cs typeface="Times New Roman"/>
                        </a:rPr>
                        <a:t>for PGRs</a:t>
                      </a:r>
                      <a:r>
                        <a:rPr lang="en-GB" sz="1400" b="1" dirty="0">
                          <a:solidFill>
                            <a:srgbClr val="00B050"/>
                          </a:solidFill>
                          <a:latin typeface="Century Gothic"/>
                          <a:ea typeface="Times New Roman"/>
                          <a:cs typeface="Times New Roman"/>
                        </a:rPr>
                        <a:t>)</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r>
              <a:tr h="398030">
                <a:tc>
                  <a:txBody>
                    <a:bodyPr/>
                    <a:lstStyle/>
                    <a:p>
                      <a:pPr hangingPunct="0">
                        <a:spcBef>
                          <a:spcPts val="300"/>
                        </a:spcBef>
                        <a:spcAft>
                          <a:spcPts val="300"/>
                        </a:spcAft>
                        <a:tabLst>
                          <a:tab pos="270510" algn="l"/>
                        </a:tabLst>
                      </a:pPr>
                      <a:r>
                        <a:rPr lang="en-GB" sz="1400" b="1" dirty="0">
                          <a:solidFill>
                            <a:srgbClr val="E36C0A"/>
                          </a:solidFill>
                          <a:latin typeface="Century Gothic"/>
                          <a:ea typeface="Times New Roman"/>
                          <a:cs typeface="Times New Roman"/>
                        </a:rPr>
                        <a:t>9.	</a:t>
                      </a:r>
                      <a:r>
                        <a:rPr lang="en-GB" sz="1400" b="1" dirty="0" smtClean="0">
                          <a:solidFill>
                            <a:srgbClr val="E36C0A"/>
                          </a:solidFill>
                          <a:latin typeface="Century Gothic"/>
                          <a:ea typeface="Times New Roman"/>
                          <a:cs typeface="Times New Roman"/>
                        </a:rPr>
                        <a:t> 1st </a:t>
                      </a:r>
                      <a:r>
                        <a:rPr lang="en-GB" sz="1400" b="1" dirty="0">
                          <a:solidFill>
                            <a:srgbClr val="E36C0A"/>
                          </a:solidFill>
                          <a:latin typeface="Century Gothic"/>
                          <a:ea typeface="Times New Roman"/>
                          <a:cs typeface="Times New Roman"/>
                        </a:rPr>
                        <a:t>Year reports</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hangingPunct="0">
                        <a:spcBef>
                          <a:spcPts val="300"/>
                        </a:spcBef>
                        <a:spcAft>
                          <a:spcPts val="300"/>
                        </a:spcAft>
                      </a:pPr>
                      <a:r>
                        <a:rPr lang="en-GB" sz="1400" b="1" dirty="0">
                          <a:solidFill>
                            <a:srgbClr val="E36C0A"/>
                          </a:solidFill>
                          <a:latin typeface="Century Gothic"/>
                          <a:ea typeface="Times New Roman"/>
                          <a:cs typeface="Times New Roman"/>
                        </a:rPr>
                        <a:t>For </a:t>
                      </a:r>
                      <a:r>
                        <a:rPr lang="en-GB" sz="1400" b="1" dirty="0" smtClean="0">
                          <a:solidFill>
                            <a:srgbClr val="E36C0A"/>
                          </a:solidFill>
                          <a:latin typeface="Century Gothic"/>
                          <a:ea typeface="Times New Roman"/>
                          <a:cs typeface="Times New Roman"/>
                        </a:rPr>
                        <a:t>Student/PGR </a:t>
                      </a:r>
                      <a:r>
                        <a:rPr lang="en-GB" sz="1400" b="1" dirty="0">
                          <a:solidFill>
                            <a:srgbClr val="E36C0A"/>
                          </a:solidFill>
                          <a:latin typeface="Century Gothic"/>
                          <a:ea typeface="Times New Roman"/>
                          <a:cs typeface="Times New Roman"/>
                        </a:rPr>
                        <a:t>Reps to raise any issues on behalf of </a:t>
                      </a:r>
                      <a:r>
                        <a:rPr lang="en-GB" sz="1400" b="1" dirty="0" smtClean="0">
                          <a:solidFill>
                            <a:srgbClr val="E36C0A"/>
                          </a:solidFill>
                          <a:latin typeface="Century Gothic"/>
                          <a:ea typeface="Times New Roman"/>
                          <a:cs typeface="Times New Roman"/>
                        </a:rPr>
                        <a:t>the</a:t>
                      </a:r>
                      <a:r>
                        <a:rPr lang="en-GB" sz="1400" b="1" baseline="0" dirty="0" smtClean="0">
                          <a:solidFill>
                            <a:srgbClr val="E36C0A"/>
                          </a:solidFill>
                          <a:latin typeface="Century Gothic"/>
                          <a:ea typeface="Times New Roman"/>
                          <a:cs typeface="Times New Roman"/>
                        </a:rPr>
                        <a:t> students they’re representing.</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6154">
                <a:tc>
                  <a:txBody>
                    <a:bodyPr/>
                    <a:lstStyle/>
                    <a:p>
                      <a:pPr hangingPunct="0">
                        <a:spcBef>
                          <a:spcPts val="300"/>
                        </a:spcBef>
                        <a:spcAft>
                          <a:spcPts val="300"/>
                        </a:spcAft>
                        <a:tabLst>
                          <a:tab pos="270510" algn="l"/>
                        </a:tabLst>
                      </a:pPr>
                      <a:r>
                        <a:rPr lang="en-GB" sz="1400" b="1" dirty="0">
                          <a:solidFill>
                            <a:srgbClr val="E36C0A"/>
                          </a:solidFill>
                          <a:latin typeface="Century Gothic"/>
                          <a:ea typeface="Times New Roman"/>
                          <a:cs typeface="Times New Roman"/>
                        </a:rPr>
                        <a:t>10.	</a:t>
                      </a:r>
                      <a:r>
                        <a:rPr lang="en-GB" sz="1400" b="1" dirty="0" smtClean="0">
                          <a:solidFill>
                            <a:srgbClr val="E36C0A"/>
                          </a:solidFill>
                          <a:latin typeface="Century Gothic"/>
                          <a:ea typeface="Times New Roman"/>
                          <a:cs typeface="Times New Roman"/>
                        </a:rPr>
                        <a:t> 2nd </a:t>
                      </a:r>
                      <a:r>
                        <a:rPr lang="en-GB" sz="1400" b="1" dirty="0">
                          <a:solidFill>
                            <a:srgbClr val="E36C0A"/>
                          </a:solidFill>
                          <a:latin typeface="Century Gothic"/>
                          <a:ea typeface="Times New Roman"/>
                          <a:cs typeface="Times New Roman"/>
                        </a:rPr>
                        <a:t>Year reports</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r>
              <a:tr h="429935">
                <a:tc>
                  <a:txBody>
                    <a:bodyPr/>
                    <a:lstStyle/>
                    <a:p>
                      <a:pPr hangingPunct="0">
                        <a:spcBef>
                          <a:spcPts val="300"/>
                        </a:spcBef>
                        <a:spcAft>
                          <a:spcPts val="300"/>
                        </a:spcAft>
                        <a:tabLst>
                          <a:tab pos="270510" algn="l"/>
                        </a:tabLst>
                      </a:pPr>
                      <a:r>
                        <a:rPr lang="en-GB" sz="1400" b="1" dirty="0">
                          <a:solidFill>
                            <a:srgbClr val="E36C0A"/>
                          </a:solidFill>
                          <a:latin typeface="Century Gothic"/>
                          <a:ea typeface="Times New Roman"/>
                          <a:cs typeface="Times New Roman"/>
                        </a:rPr>
                        <a:t>11.	</a:t>
                      </a:r>
                      <a:r>
                        <a:rPr lang="en-GB" sz="1400" b="1" dirty="0" smtClean="0">
                          <a:solidFill>
                            <a:srgbClr val="E36C0A"/>
                          </a:solidFill>
                          <a:latin typeface="Century Gothic"/>
                          <a:ea typeface="Times New Roman"/>
                          <a:cs typeface="Times New Roman"/>
                        </a:rPr>
                        <a:t> 3rd </a:t>
                      </a:r>
                      <a:r>
                        <a:rPr lang="en-GB" sz="1400" b="1" dirty="0">
                          <a:solidFill>
                            <a:srgbClr val="E36C0A"/>
                          </a:solidFill>
                          <a:latin typeface="Century Gothic"/>
                          <a:ea typeface="Times New Roman"/>
                          <a:cs typeface="Times New Roman"/>
                        </a:rPr>
                        <a:t>Year reports</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GB"/>
                    </a:p>
                  </a:txBody>
                  <a:tcPr/>
                </a:tc>
              </a:tr>
              <a:tr h="1042108">
                <a:tc>
                  <a:txBody>
                    <a:bodyPr/>
                    <a:lstStyle/>
                    <a:p>
                      <a:pPr hangingPunct="0">
                        <a:spcBef>
                          <a:spcPts val="300"/>
                        </a:spcBef>
                        <a:spcAft>
                          <a:spcPts val="300"/>
                        </a:spcAft>
                        <a:tabLst>
                          <a:tab pos="270510" algn="l"/>
                        </a:tabLst>
                      </a:pPr>
                      <a:r>
                        <a:rPr lang="en-GB" sz="1400" b="1" dirty="0">
                          <a:solidFill>
                            <a:srgbClr val="7030A0"/>
                          </a:solidFill>
                          <a:latin typeface="Century Gothic"/>
                          <a:ea typeface="Times New Roman"/>
                          <a:cs typeface="Times New Roman"/>
                        </a:rPr>
                        <a:t>12.  Any Other Business</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Bef>
                          <a:spcPts val="300"/>
                        </a:spcBef>
                        <a:spcAft>
                          <a:spcPts val="300"/>
                        </a:spcAft>
                      </a:pPr>
                      <a:r>
                        <a:rPr lang="en-GB" sz="1400" b="1" dirty="0">
                          <a:solidFill>
                            <a:srgbClr val="7030A0"/>
                          </a:solidFill>
                          <a:latin typeface="Century Gothic"/>
                          <a:ea typeface="Times New Roman"/>
                          <a:cs typeface="Times New Roman"/>
                        </a:rPr>
                        <a:t>This is an opportunity for members to bring up any additional items for discussion, or any information to pass onto other </a:t>
                      </a:r>
                      <a:r>
                        <a:rPr lang="en-GB" sz="1400" b="1" dirty="0" smtClean="0">
                          <a:solidFill>
                            <a:srgbClr val="7030A0"/>
                          </a:solidFill>
                          <a:latin typeface="Century Gothic"/>
                          <a:ea typeface="Times New Roman"/>
                          <a:cs typeface="Times New Roman"/>
                        </a:rPr>
                        <a:t>forum</a:t>
                      </a:r>
                      <a:r>
                        <a:rPr lang="en-GB" sz="1400" b="1" baseline="0" dirty="0" smtClean="0">
                          <a:solidFill>
                            <a:srgbClr val="7030A0"/>
                          </a:solidFill>
                          <a:latin typeface="Century Gothic"/>
                          <a:ea typeface="Times New Roman"/>
                          <a:cs typeface="Times New Roman"/>
                        </a:rPr>
                        <a:t> </a:t>
                      </a:r>
                      <a:r>
                        <a:rPr lang="en-GB" sz="1400" b="1" dirty="0" smtClean="0">
                          <a:solidFill>
                            <a:srgbClr val="7030A0"/>
                          </a:solidFill>
                          <a:latin typeface="Century Gothic"/>
                          <a:ea typeface="Times New Roman"/>
                          <a:cs typeface="Times New Roman"/>
                        </a:rPr>
                        <a:t>members</a:t>
                      </a:r>
                      <a:r>
                        <a:rPr lang="en-GB" sz="1400" b="1" dirty="0">
                          <a:solidFill>
                            <a:srgbClr val="7030A0"/>
                          </a:solidFill>
                          <a:latin typeface="Century Gothic"/>
                          <a:ea typeface="Times New Roman"/>
                          <a:cs typeface="Times New Roman"/>
                        </a:rPr>
                        <a:t>.</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5636">
                <a:tc>
                  <a:txBody>
                    <a:bodyPr/>
                    <a:lstStyle/>
                    <a:p>
                      <a:pPr hangingPunct="0">
                        <a:spcBef>
                          <a:spcPts val="300"/>
                        </a:spcBef>
                        <a:spcAft>
                          <a:spcPts val="300"/>
                        </a:spcAft>
                        <a:tabLst>
                          <a:tab pos="270510" algn="l"/>
                        </a:tabLst>
                      </a:pPr>
                      <a:r>
                        <a:rPr lang="en-GB" sz="1400" b="1">
                          <a:solidFill>
                            <a:srgbClr val="0070C0"/>
                          </a:solidFill>
                          <a:latin typeface="Century Gothic"/>
                          <a:ea typeface="Times New Roman"/>
                          <a:cs typeface="Times New Roman"/>
                        </a:rPr>
                        <a:t>13.	Date of next meeting</a:t>
                      </a:r>
                      <a:endParaRPr lang="en-GB" sz="1400" b="1">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Bef>
                          <a:spcPts val="300"/>
                        </a:spcBef>
                        <a:spcAft>
                          <a:spcPts val="300"/>
                        </a:spcAft>
                      </a:pPr>
                      <a:r>
                        <a:rPr lang="en-GB" sz="1400" b="1" dirty="0">
                          <a:solidFill>
                            <a:srgbClr val="0070C0"/>
                          </a:solidFill>
                          <a:latin typeface="Century Gothic"/>
                          <a:ea typeface="Times New Roman"/>
                          <a:cs typeface="Times New Roman"/>
                        </a:rPr>
                        <a:t>Reminder of next meeting.</a:t>
                      </a:r>
                      <a:endParaRPr lang="en-GB" sz="1400" b="1" dirty="0">
                        <a:latin typeface="Bodoni Bk BT"/>
                        <a:ea typeface="Times New Roman"/>
                        <a:cs typeface="Times New Roman"/>
                      </a:endParaRPr>
                    </a:p>
                  </a:txBody>
                  <a:tcPr marL="59682" marR="5968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7"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8"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0" y="38227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9"/>
          <p:cNvSpPr txBox="1">
            <a:spLocks noChangeArrowheads="1"/>
          </p:cNvSpPr>
          <p:nvPr/>
        </p:nvSpPr>
        <p:spPr bwMode="auto">
          <a:xfrm>
            <a:off x="4859338"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A Few Tips</a:t>
            </a:r>
            <a:endParaRPr lang="en-US" altLang="en-US" sz="2000" b="1"/>
          </a:p>
        </p:txBody>
      </p:sp>
      <p:pic>
        <p:nvPicPr>
          <p:cNvPr id="8197"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07704" y="624080"/>
            <a:ext cx="6995120" cy="1143000"/>
          </a:xfrm>
        </p:spPr>
        <p:txBody>
          <a:bodyPr/>
          <a:lstStyle/>
          <a:p>
            <a:pPr eaLnBrk="1" hangingPunct="1">
              <a:defRPr/>
            </a:pPr>
            <a:r>
              <a:rPr lang="en-GB" sz="4000" b="1" kern="1200" dirty="0">
                <a:solidFill>
                  <a:srgbClr val="DA009A"/>
                </a:solidFill>
                <a:effectLst/>
                <a:latin typeface="Century Gothic" pitchFamily="34" charset="0"/>
                <a:ea typeface="+mn-ea"/>
                <a:cs typeface="+mn-cs"/>
              </a:rPr>
              <a:t>What is chairing?</a:t>
            </a:r>
            <a:br>
              <a:rPr lang="en-GB" sz="4000" b="1" kern="1200" dirty="0">
                <a:solidFill>
                  <a:srgbClr val="DA009A"/>
                </a:solidFill>
                <a:effectLst/>
                <a:latin typeface="Century Gothic" pitchFamily="34" charset="0"/>
                <a:ea typeface="+mn-ea"/>
                <a:cs typeface="+mn-cs"/>
              </a:rPr>
            </a:br>
            <a:endParaRPr lang="en-GB" sz="4000" b="1" kern="1200" dirty="0">
              <a:solidFill>
                <a:srgbClr val="DA009A"/>
              </a:solidFill>
              <a:effectLst/>
              <a:latin typeface="Century Gothic" pitchFamily="34" charset="0"/>
              <a:ea typeface="+mn-ea"/>
              <a:cs typeface="+mn-cs"/>
            </a:endParaRPr>
          </a:p>
        </p:txBody>
      </p:sp>
      <p:sp>
        <p:nvSpPr>
          <p:cNvPr id="3" name="Content Placeholder 2"/>
          <p:cNvSpPr>
            <a:spLocks noGrp="1"/>
          </p:cNvSpPr>
          <p:nvPr>
            <p:ph idx="1"/>
          </p:nvPr>
        </p:nvSpPr>
        <p:spPr>
          <a:xfrm>
            <a:off x="734888" y="1268760"/>
            <a:ext cx="8229600" cy="4525963"/>
          </a:xfrm>
        </p:spPr>
        <p:txBody>
          <a:bodyPr/>
          <a:lstStyle/>
          <a:p>
            <a:pPr marL="0" indent="0">
              <a:spcBef>
                <a:spcPct val="0"/>
              </a:spcBef>
              <a:buNone/>
              <a:defRPr/>
            </a:pPr>
            <a:r>
              <a:rPr lang="en-GB" sz="1800" kern="1200" dirty="0" smtClean="0">
                <a:solidFill>
                  <a:srgbClr val="000000"/>
                </a:solidFill>
                <a:effectLst/>
                <a:latin typeface="Century Gothic" pitchFamily="34" charset="0"/>
                <a:cs typeface="+mn-cs"/>
              </a:rPr>
              <a:t>Within the meeting, the student co-chair is responsible for...</a:t>
            </a:r>
          </a:p>
          <a:p>
            <a:pPr marL="0" indent="0">
              <a:spcBef>
                <a:spcPct val="0"/>
              </a:spcBef>
              <a:buNone/>
              <a:defRPr/>
            </a:pPr>
            <a:endParaRPr lang="en-GB" sz="1800" kern="1200" dirty="0" smtClean="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Welcoming all and introductions within the meeting</a:t>
            </a:r>
          </a:p>
          <a:p>
            <a:pPr marL="285750" indent="-285750">
              <a:spcBef>
                <a:spcPct val="0"/>
              </a:spcBef>
              <a:buClr>
                <a:srgbClr val="DA009A"/>
              </a:buClr>
              <a:buFont typeface="Arial" pitchFamily="34" charset="0"/>
              <a:buChar char="•"/>
              <a:defRPr/>
            </a:pPr>
            <a:endParaRPr lang="en-GB" sz="1800" kern="1200" dirty="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Ensuring </a:t>
            </a:r>
            <a:r>
              <a:rPr lang="en-GB" sz="1800" kern="1200" dirty="0">
                <a:solidFill>
                  <a:srgbClr val="000000"/>
                </a:solidFill>
                <a:effectLst/>
                <a:latin typeface="Century Gothic" pitchFamily="34" charset="0"/>
                <a:cs typeface="+mn-cs"/>
              </a:rPr>
              <a:t>everyone has the chance to </a:t>
            </a:r>
            <a:r>
              <a:rPr lang="en-GB" sz="1800" kern="1200" dirty="0" smtClean="0">
                <a:solidFill>
                  <a:srgbClr val="000000"/>
                </a:solidFill>
                <a:effectLst/>
                <a:latin typeface="Century Gothic" pitchFamily="34" charset="0"/>
                <a:cs typeface="+mn-cs"/>
              </a:rPr>
              <a:t>contribute</a:t>
            </a:r>
          </a:p>
          <a:p>
            <a:pPr marL="285750" indent="-285750">
              <a:spcBef>
                <a:spcPct val="0"/>
              </a:spcBef>
              <a:buClr>
                <a:srgbClr val="DA009A"/>
              </a:buClr>
              <a:buFont typeface="Arial" pitchFamily="34" charset="0"/>
              <a:buChar char="•"/>
              <a:defRPr/>
            </a:pPr>
            <a:endParaRPr lang="en-GB" sz="1800" kern="1200" dirty="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Keeping </a:t>
            </a:r>
            <a:r>
              <a:rPr lang="en-GB" sz="1800" kern="1200" dirty="0">
                <a:solidFill>
                  <a:srgbClr val="000000"/>
                </a:solidFill>
                <a:effectLst/>
                <a:latin typeface="Century Gothic" pitchFamily="34" charset="0"/>
                <a:cs typeface="+mn-cs"/>
              </a:rPr>
              <a:t>the discussion on-topic and </a:t>
            </a:r>
            <a:r>
              <a:rPr lang="en-GB" sz="1800" kern="1200" dirty="0" smtClean="0">
                <a:solidFill>
                  <a:srgbClr val="000000"/>
                </a:solidFill>
                <a:effectLst/>
                <a:latin typeface="Century Gothic" pitchFamily="34" charset="0"/>
                <a:cs typeface="+mn-cs"/>
              </a:rPr>
              <a:t>relevant, challenging any </a:t>
            </a:r>
            <a:r>
              <a:rPr lang="en-GB" sz="1800" kern="1200" dirty="0">
                <a:solidFill>
                  <a:srgbClr val="000000"/>
                </a:solidFill>
                <a:effectLst/>
                <a:latin typeface="Century Gothic" pitchFamily="34" charset="0"/>
                <a:cs typeface="+mn-cs"/>
              </a:rPr>
              <a:t>inappropriate </a:t>
            </a:r>
            <a:r>
              <a:rPr lang="en-GB" sz="1800" kern="1200" dirty="0" smtClean="0">
                <a:solidFill>
                  <a:srgbClr val="000000"/>
                </a:solidFill>
                <a:effectLst/>
                <a:latin typeface="Century Gothic" pitchFamily="34" charset="0"/>
                <a:cs typeface="+mn-cs"/>
              </a:rPr>
              <a:t>behaviour</a:t>
            </a:r>
          </a:p>
          <a:p>
            <a:pPr marL="285750" indent="-285750">
              <a:spcBef>
                <a:spcPct val="0"/>
              </a:spcBef>
              <a:buClr>
                <a:srgbClr val="DA009A"/>
              </a:buClr>
              <a:buFont typeface="Arial" pitchFamily="34" charset="0"/>
              <a:buChar char="•"/>
              <a:defRPr/>
            </a:pPr>
            <a:endParaRPr lang="en-GB" sz="1800" kern="1200" dirty="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Helping </a:t>
            </a:r>
            <a:r>
              <a:rPr lang="en-GB" sz="1800" kern="1200" dirty="0">
                <a:solidFill>
                  <a:srgbClr val="000000"/>
                </a:solidFill>
                <a:effectLst/>
                <a:latin typeface="Century Gothic" pitchFamily="34" charset="0"/>
                <a:cs typeface="+mn-cs"/>
              </a:rPr>
              <a:t>debates and discussions reach a </a:t>
            </a:r>
            <a:r>
              <a:rPr lang="en-GB" sz="1800" kern="1200" dirty="0" smtClean="0">
                <a:solidFill>
                  <a:srgbClr val="000000"/>
                </a:solidFill>
                <a:effectLst/>
                <a:latin typeface="Century Gothic" pitchFamily="34" charset="0"/>
                <a:cs typeface="+mn-cs"/>
              </a:rPr>
              <a:t>conclusion in a timely manner</a:t>
            </a:r>
          </a:p>
          <a:p>
            <a:pPr marL="285750" indent="-285750">
              <a:spcBef>
                <a:spcPct val="0"/>
              </a:spcBef>
              <a:buClr>
                <a:srgbClr val="DA009A"/>
              </a:buClr>
              <a:buFont typeface="Arial" pitchFamily="34" charset="0"/>
              <a:buChar char="•"/>
              <a:defRPr/>
            </a:pPr>
            <a:endParaRPr lang="en-GB" sz="1800" kern="1200" dirty="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Specifying </a:t>
            </a:r>
            <a:r>
              <a:rPr lang="en-GB" sz="1800" kern="1200" dirty="0">
                <a:solidFill>
                  <a:srgbClr val="000000"/>
                </a:solidFill>
                <a:effectLst/>
                <a:latin typeface="Century Gothic" pitchFamily="34" charset="0"/>
                <a:cs typeface="+mn-cs"/>
              </a:rPr>
              <a:t>actions to take forward to future </a:t>
            </a:r>
            <a:r>
              <a:rPr lang="en-GB" sz="1800" kern="1200" dirty="0" smtClean="0">
                <a:solidFill>
                  <a:srgbClr val="000000"/>
                </a:solidFill>
                <a:effectLst/>
                <a:latin typeface="Century Gothic" pitchFamily="34" charset="0"/>
                <a:cs typeface="+mn-cs"/>
              </a:rPr>
              <a:t>meetings</a:t>
            </a:r>
          </a:p>
          <a:p>
            <a:pPr marL="285750" indent="-285750">
              <a:spcBef>
                <a:spcPct val="0"/>
              </a:spcBef>
              <a:buClr>
                <a:srgbClr val="DA009A"/>
              </a:buClr>
              <a:buFont typeface="Arial" pitchFamily="34" charset="0"/>
              <a:buChar char="•"/>
              <a:defRPr/>
            </a:pPr>
            <a:endParaRPr lang="en-GB" sz="1800" kern="1200" dirty="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Making sure actions from the last meeting are read out and updated on</a:t>
            </a:r>
          </a:p>
          <a:p>
            <a:pPr marL="285750" indent="-285750">
              <a:spcBef>
                <a:spcPct val="0"/>
              </a:spcBef>
              <a:buClr>
                <a:srgbClr val="DA009A"/>
              </a:buClr>
              <a:buFont typeface="Arial" pitchFamily="34" charset="0"/>
              <a:buChar char="•"/>
              <a:defRPr/>
            </a:pPr>
            <a:endParaRPr lang="en-GB" sz="1800" kern="1200" dirty="0">
              <a:solidFill>
                <a:srgbClr val="000000"/>
              </a:solidFill>
              <a:effectLst/>
              <a:latin typeface="Century Gothic" pitchFamily="34" charset="0"/>
              <a:cs typeface="+mn-cs"/>
            </a:endParaRPr>
          </a:p>
          <a:p>
            <a:pPr marL="0" indent="0" algn="ctr">
              <a:spcBef>
                <a:spcPct val="0"/>
              </a:spcBef>
              <a:buClr>
                <a:srgbClr val="DA009A"/>
              </a:buClr>
              <a:buNone/>
              <a:defRPr/>
            </a:pPr>
            <a:r>
              <a:rPr lang="en-GB" sz="1800" b="1" kern="1200" dirty="0" smtClean="0">
                <a:solidFill>
                  <a:srgbClr val="DA009A"/>
                </a:solidFill>
                <a:effectLst/>
                <a:latin typeface="Century Gothic" pitchFamily="34" charset="0"/>
                <a:cs typeface="+mn-cs"/>
              </a:rPr>
              <a:t>NB: </a:t>
            </a:r>
            <a:r>
              <a:rPr lang="en-GB" sz="1800" kern="1200" dirty="0" smtClean="0">
                <a:solidFill>
                  <a:srgbClr val="DA009A"/>
                </a:solidFill>
                <a:effectLst/>
                <a:latin typeface="Century Gothic" pitchFamily="34" charset="0"/>
                <a:cs typeface="+mn-cs"/>
              </a:rPr>
              <a:t>The </a:t>
            </a:r>
            <a:r>
              <a:rPr lang="en-GB" sz="1800" kern="1200" dirty="0">
                <a:solidFill>
                  <a:srgbClr val="DA009A"/>
                </a:solidFill>
                <a:effectLst/>
                <a:latin typeface="Century Gothic" pitchFamily="34" charset="0"/>
                <a:cs typeface="+mn-cs"/>
              </a:rPr>
              <a:t>Chair is not necessarily neutral and is likely to contribute to the discussion</a:t>
            </a:r>
          </a:p>
          <a:p>
            <a:pPr marL="285750" indent="-285750">
              <a:spcBef>
                <a:spcPct val="0"/>
              </a:spcBef>
              <a:buFont typeface="Arial" pitchFamily="34" charset="0"/>
              <a:buChar char="•"/>
              <a:defRPr/>
            </a:pPr>
            <a:endParaRPr lang="en-GB" sz="1600" kern="1200" dirty="0">
              <a:solidFill>
                <a:srgbClr val="000000"/>
              </a:solidFill>
              <a:effectLst/>
              <a:latin typeface="Century Gothic" pitchFamily="34" charset="0"/>
              <a:cs typeface="+mn-cs"/>
            </a:endParaRPr>
          </a:p>
        </p:txBody>
      </p:sp>
      <p:sp>
        <p:nvSpPr>
          <p:cNvPr id="7"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8"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8"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0" y="38227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9"/>
          <p:cNvSpPr txBox="1">
            <a:spLocks noChangeArrowheads="1"/>
          </p:cNvSpPr>
          <p:nvPr/>
        </p:nvSpPr>
        <p:spPr bwMode="auto">
          <a:xfrm>
            <a:off x="4859338"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A Few Tips</a:t>
            </a:r>
            <a:endParaRPr lang="en-US" altLang="en-US" sz="2000" b="1"/>
          </a:p>
        </p:txBody>
      </p:sp>
      <p:pic>
        <p:nvPicPr>
          <p:cNvPr id="8197"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07704" y="624080"/>
            <a:ext cx="6995120" cy="1143000"/>
          </a:xfrm>
        </p:spPr>
        <p:txBody>
          <a:bodyPr/>
          <a:lstStyle/>
          <a:p>
            <a:pPr eaLnBrk="1" hangingPunct="1">
              <a:defRPr/>
            </a:pPr>
            <a:r>
              <a:rPr lang="en-GB" sz="4000" b="1" kern="1200" dirty="0">
                <a:solidFill>
                  <a:srgbClr val="DA009A"/>
                </a:solidFill>
                <a:effectLst/>
                <a:latin typeface="Century Gothic" pitchFamily="34" charset="0"/>
                <a:ea typeface="+mn-ea"/>
                <a:cs typeface="+mn-cs"/>
              </a:rPr>
              <a:t>What is chairing?</a:t>
            </a:r>
            <a:br>
              <a:rPr lang="en-GB" sz="4000" b="1" kern="1200" dirty="0">
                <a:solidFill>
                  <a:srgbClr val="DA009A"/>
                </a:solidFill>
                <a:effectLst/>
                <a:latin typeface="Century Gothic" pitchFamily="34" charset="0"/>
                <a:ea typeface="+mn-ea"/>
                <a:cs typeface="+mn-cs"/>
              </a:rPr>
            </a:br>
            <a:endParaRPr lang="en-GB" sz="4000" b="1" kern="1200" dirty="0">
              <a:solidFill>
                <a:srgbClr val="DA009A"/>
              </a:solidFill>
              <a:effectLst/>
              <a:latin typeface="Century Gothic" pitchFamily="34" charset="0"/>
              <a:ea typeface="+mn-ea"/>
              <a:cs typeface="+mn-cs"/>
            </a:endParaRPr>
          </a:p>
        </p:txBody>
      </p:sp>
      <p:sp>
        <p:nvSpPr>
          <p:cNvPr id="3" name="Content Placeholder 2"/>
          <p:cNvSpPr>
            <a:spLocks noGrp="1"/>
          </p:cNvSpPr>
          <p:nvPr>
            <p:ph idx="1"/>
          </p:nvPr>
        </p:nvSpPr>
        <p:spPr>
          <a:xfrm>
            <a:off x="734888" y="1268760"/>
            <a:ext cx="8229600" cy="4525963"/>
          </a:xfrm>
        </p:spPr>
        <p:txBody>
          <a:bodyPr/>
          <a:lstStyle/>
          <a:p>
            <a:pPr marL="0" indent="0">
              <a:spcBef>
                <a:spcPct val="0"/>
              </a:spcBef>
              <a:buNone/>
              <a:defRPr/>
            </a:pPr>
            <a:r>
              <a:rPr lang="en-GB" sz="1800" kern="1200" dirty="0" smtClean="0">
                <a:solidFill>
                  <a:srgbClr val="000000"/>
                </a:solidFill>
                <a:effectLst/>
                <a:latin typeface="Century Gothic" pitchFamily="34" charset="0"/>
                <a:cs typeface="+mn-cs"/>
              </a:rPr>
              <a:t>Before and after the meeting, the co-chair is responsible for…</a:t>
            </a:r>
            <a:endParaRPr lang="en-GB" sz="1800" kern="1200" dirty="0">
              <a:solidFill>
                <a:srgbClr val="000000"/>
              </a:solidFill>
              <a:effectLst/>
              <a:latin typeface="Century Gothic" pitchFamily="34" charset="0"/>
              <a:cs typeface="+mn-cs"/>
            </a:endParaRPr>
          </a:p>
          <a:p>
            <a:pPr marL="0" indent="0">
              <a:spcBef>
                <a:spcPct val="0"/>
              </a:spcBef>
              <a:buNone/>
              <a:defRPr/>
            </a:pPr>
            <a:endParaRPr lang="en-GB" sz="1800" kern="1200" dirty="0" smtClean="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Helping create the agenda for the next meeting</a:t>
            </a:r>
          </a:p>
          <a:p>
            <a:pPr marL="285750" indent="-285750">
              <a:spcBef>
                <a:spcPct val="0"/>
              </a:spcBef>
              <a:buClr>
                <a:srgbClr val="DA009A"/>
              </a:buClr>
              <a:buFont typeface="Arial" pitchFamily="34" charset="0"/>
              <a:buChar char="•"/>
              <a:defRPr/>
            </a:pPr>
            <a:endParaRPr lang="en-GB" sz="1800" kern="1200" dirty="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Taking the lead on closing the feedback loop by communicating or encouraging Student/PGR Reps to communicate the discussions and actions from the meeting back to the wider student body</a:t>
            </a:r>
          </a:p>
          <a:p>
            <a:pPr marL="285750" indent="-285750">
              <a:spcBef>
                <a:spcPct val="0"/>
              </a:spcBef>
              <a:buClr>
                <a:srgbClr val="DA009A"/>
              </a:buClr>
              <a:buFont typeface="Arial" pitchFamily="34" charset="0"/>
              <a:buChar char="•"/>
              <a:defRPr/>
            </a:pPr>
            <a:endParaRPr lang="en-GB" sz="1800" kern="1200" dirty="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Checking the minutes are an accurate reflection of the meeting and discussions had</a:t>
            </a:r>
          </a:p>
          <a:p>
            <a:pPr marL="285750" indent="-285750">
              <a:spcBef>
                <a:spcPct val="0"/>
              </a:spcBef>
              <a:buClr>
                <a:srgbClr val="DA009A"/>
              </a:buClr>
              <a:buFont typeface="Arial" pitchFamily="34" charset="0"/>
              <a:buChar char="•"/>
              <a:defRPr/>
            </a:pPr>
            <a:endParaRPr lang="en-GB" sz="1800" kern="1200" dirty="0">
              <a:solidFill>
                <a:srgbClr val="000000"/>
              </a:solidFill>
              <a:effectLst/>
              <a:latin typeface="Century Gothic" pitchFamily="34" charset="0"/>
              <a:cs typeface="+mn-cs"/>
            </a:endParaRPr>
          </a:p>
          <a:p>
            <a:pPr marL="285750" indent="-285750">
              <a:spcBef>
                <a:spcPct val="0"/>
              </a:spcBef>
              <a:buClr>
                <a:srgbClr val="DA009A"/>
              </a:buClr>
              <a:buFont typeface="Arial" pitchFamily="34" charset="0"/>
              <a:buChar char="•"/>
              <a:defRPr/>
            </a:pPr>
            <a:r>
              <a:rPr lang="en-GB" sz="1800" kern="1200" dirty="0" smtClean="0">
                <a:solidFill>
                  <a:srgbClr val="000000"/>
                </a:solidFill>
                <a:effectLst/>
                <a:latin typeface="Century Gothic" pitchFamily="34" charset="0"/>
                <a:cs typeface="+mn-cs"/>
              </a:rPr>
              <a:t>Signing off the SSF annual report</a:t>
            </a:r>
            <a:endParaRPr lang="en-GB" sz="1600" kern="1200" dirty="0">
              <a:solidFill>
                <a:srgbClr val="000000"/>
              </a:solidFill>
              <a:effectLst/>
              <a:latin typeface="Century Gothic" pitchFamily="34" charset="0"/>
              <a:cs typeface="+mn-cs"/>
            </a:endParaRPr>
          </a:p>
        </p:txBody>
      </p:sp>
      <p:sp>
        <p:nvSpPr>
          <p:cNvPr id="7"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8"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9"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spTree>
    <p:extLst>
      <p:ext uri="{BB962C8B-B14F-4D97-AF65-F5344CB8AC3E}">
        <p14:creationId xmlns:p14="http://schemas.microsoft.com/office/powerpoint/2010/main" val="1579105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8"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6"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9"/>
          <p:cNvSpPr txBox="1">
            <a:spLocks noChangeArrowheads="1"/>
          </p:cNvSpPr>
          <p:nvPr/>
        </p:nvSpPr>
        <p:spPr bwMode="auto">
          <a:xfrm>
            <a:off x="4859338"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A Few Tips</a:t>
            </a:r>
            <a:endParaRPr lang="en-US" altLang="en-US" sz="2000" b="1"/>
          </a:p>
        </p:txBody>
      </p:sp>
      <p:pic>
        <p:nvPicPr>
          <p:cNvPr id="9220" name="Picture 3" descr="Guild Building.psd"/>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92949" y="5949950"/>
            <a:ext cx="1749425"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GOS-Your-SU-Final-(colou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07704" y="678293"/>
            <a:ext cx="6778625" cy="1143000"/>
          </a:xfrm>
        </p:spPr>
        <p:txBody>
          <a:bodyPr/>
          <a:lstStyle/>
          <a:p>
            <a:pPr eaLnBrk="1" hangingPunct="1">
              <a:defRPr/>
            </a:pPr>
            <a:r>
              <a:rPr lang="en-GB" sz="4000" b="1" kern="1200" dirty="0">
                <a:solidFill>
                  <a:srgbClr val="DA009A"/>
                </a:solidFill>
                <a:effectLst/>
                <a:latin typeface="Century Gothic" pitchFamily="34" charset="0"/>
                <a:ea typeface="+mn-ea"/>
                <a:cs typeface="+mn-cs"/>
              </a:rPr>
              <a:t>What </a:t>
            </a:r>
            <a:r>
              <a:rPr lang="en-GB" sz="4000" b="1" kern="1200" dirty="0" smtClean="0">
                <a:solidFill>
                  <a:srgbClr val="DA009A"/>
                </a:solidFill>
                <a:effectLst/>
                <a:latin typeface="Century Gothic" pitchFamily="34" charset="0"/>
                <a:ea typeface="+mn-ea"/>
                <a:cs typeface="+mn-cs"/>
              </a:rPr>
              <a:t>papers will you see?</a:t>
            </a:r>
            <a:r>
              <a:rPr lang="en-GB" sz="4000" b="1" kern="1200" dirty="0">
                <a:solidFill>
                  <a:srgbClr val="DA009A"/>
                </a:solidFill>
                <a:effectLst/>
                <a:latin typeface="Century Gothic" pitchFamily="34" charset="0"/>
                <a:ea typeface="+mn-ea"/>
                <a:cs typeface="+mn-cs"/>
              </a:rPr>
              <a:t/>
            </a:r>
            <a:br>
              <a:rPr lang="en-GB" sz="4000" b="1" kern="1200" dirty="0">
                <a:solidFill>
                  <a:srgbClr val="DA009A"/>
                </a:solidFill>
                <a:effectLst/>
                <a:latin typeface="Century Gothic" pitchFamily="34" charset="0"/>
                <a:ea typeface="+mn-ea"/>
                <a:cs typeface="+mn-cs"/>
              </a:rPr>
            </a:br>
            <a:endParaRPr lang="en-GB" sz="4000" b="1" kern="1200" dirty="0">
              <a:solidFill>
                <a:srgbClr val="DA009A"/>
              </a:solidFill>
              <a:effectLst/>
              <a:latin typeface="Century Gothic" pitchFamily="34" charset="0"/>
              <a:ea typeface="+mn-ea"/>
              <a:cs typeface="+mn-cs"/>
            </a:endParaRPr>
          </a:p>
        </p:txBody>
      </p:sp>
      <p:sp>
        <p:nvSpPr>
          <p:cNvPr id="8"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a:t>#studentreps17</a:t>
            </a:r>
            <a:endParaRPr lang="en-US" altLang="en-US" sz="2000" b="1"/>
          </a:p>
        </p:txBody>
      </p:sp>
      <p:sp>
        <p:nvSpPr>
          <p:cNvPr id="9" name="Freeform 3"/>
          <p:cNvSpPr>
            <a:spLocks/>
          </p:cNvSpPr>
          <p:nvPr/>
        </p:nvSpPr>
        <p:spPr bwMode="auto">
          <a:xfrm>
            <a:off x="4523178" y="170656"/>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rgbClr val="9BC5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10" name="Text Box 9"/>
          <p:cNvSpPr txBox="1">
            <a:spLocks noChangeArrowheads="1"/>
          </p:cNvSpPr>
          <p:nvPr/>
        </p:nvSpPr>
        <p:spPr bwMode="auto">
          <a:xfrm>
            <a:off x="4907473" y="239323"/>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Senior Rep Training</a:t>
            </a:r>
            <a:endParaRPr lang="en-US" altLang="en-US" sz="2000" b="1" dirty="0"/>
          </a:p>
        </p:txBody>
      </p:sp>
      <p:pic>
        <p:nvPicPr>
          <p:cNvPr id="205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56359" t="3646" r="25175" b="10032"/>
          <a:stretch/>
        </p:blipFill>
        <p:spPr bwMode="auto">
          <a:xfrm>
            <a:off x="2725304" y="1449048"/>
            <a:ext cx="3790912" cy="4984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179388" y="1916832"/>
            <a:ext cx="2880444" cy="1015663"/>
          </a:xfrm>
          <a:prstGeom prst="rect">
            <a:avLst/>
          </a:prstGeom>
          <a:noFill/>
        </p:spPr>
        <p:txBody>
          <a:bodyPr wrap="square" rtlCol="0">
            <a:spAutoFit/>
          </a:bodyPr>
          <a:lstStyle/>
          <a:p>
            <a:r>
              <a:rPr lang="en-GB" b="1" dirty="0" smtClean="0">
                <a:solidFill>
                  <a:srgbClr val="000000"/>
                </a:solidFill>
              </a:rPr>
              <a:t>SSF Agenda Template </a:t>
            </a:r>
            <a:r>
              <a:rPr lang="en-GB" sz="1400" dirty="0" smtClean="0">
                <a:solidFill>
                  <a:srgbClr val="000000"/>
                </a:solidFill>
              </a:rPr>
              <a:t>(some SSFs may not use the template, so be aware this may be laid out differently)</a:t>
            </a:r>
            <a:endParaRPr lang="en-GB" sz="1400" dirty="0">
              <a:solidFill>
                <a:srgbClr val="000000"/>
              </a:solidFill>
            </a:endParaRPr>
          </a:p>
        </p:txBody>
      </p:sp>
      <p:sp>
        <p:nvSpPr>
          <p:cNvPr id="24" name="TextBox 23"/>
          <p:cNvSpPr txBox="1"/>
          <p:nvPr/>
        </p:nvSpPr>
        <p:spPr>
          <a:xfrm>
            <a:off x="6516216" y="2420888"/>
            <a:ext cx="2519834" cy="415498"/>
          </a:xfrm>
          <a:prstGeom prst="rect">
            <a:avLst/>
          </a:prstGeom>
          <a:noFill/>
        </p:spPr>
        <p:txBody>
          <a:bodyPr wrap="square" rtlCol="0">
            <a:spAutoFit/>
          </a:bodyPr>
          <a:lstStyle/>
          <a:p>
            <a:r>
              <a:rPr lang="en-GB" sz="1050" dirty="0" smtClean="0">
                <a:solidFill>
                  <a:srgbClr val="000000"/>
                </a:solidFill>
              </a:rPr>
              <a:t>Terms of Reference (membership of the forum) approval</a:t>
            </a:r>
            <a:endParaRPr lang="en-GB" sz="1050" dirty="0">
              <a:solidFill>
                <a:srgbClr val="000000"/>
              </a:solidFill>
            </a:endParaRPr>
          </a:p>
        </p:txBody>
      </p:sp>
      <p:cxnSp>
        <p:nvCxnSpPr>
          <p:cNvPr id="25" name="Straight Arrow Connector 24"/>
          <p:cNvCxnSpPr>
            <a:stCxn id="24" idx="1"/>
          </p:cNvCxnSpPr>
          <p:nvPr/>
        </p:nvCxnSpPr>
        <p:spPr bwMode="auto">
          <a:xfrm flipH="1">
            <a:off x="5292080" y="2628637"/>
            <a:ext cx="1224136" cy="440323"/>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
        <p:nvSpPr>
          <p:cNvPr id="28" name="TextBox 27"/>
          <p:cNvSpPr txBox="1"/>
          <p:nvPr/>
        </p:nvSpPr>
        <p:spPr>
          <a:xfrm>
            <a:off x="110385" y="3614951"/>
            <a:ext cx="2519834" cy="415498"/>
          </a:xfrm>
          <a:prstGeom prst="rect">
            <a:avLst/>
          </a:prstGeom>
          <a:noFill/>
        </p:spPr>
        <p:txBody>
          <a:bodyPr wrap="square" rtlCol="0">
            <a:spAutoFit/>
          </a:bodyPr>
          <a:lstStyle/>
          <a:p>
            <a:r>
              <a:rPr lang="en-GB" sz="1050" dirty="0" smtClean="0">
                <a:solidFill>
                  <a:srgbClr val="000000"/>
                </a:solidFill>
              </a:rPr>
              <a:t>Confirmation that minutes of the last meeting have been approved</a:t>
            </a:r>
            <a:endParaRPr lang="en-GB" sz="1050" dirty="0">
              <a:solidFill>
                <a:srgbClr val="000000"/>
              </a:solidFill>
            </a:endParaRPr>
          </a:p>
        </p:txBody>
      </p:sp>
      <p:cxnSp>
        <p:nvCxnSpPr>
          <p:cNvPr id="29" name="Straight Arrow Connector 28"/>
          <p:cNvCxnSpPr/>
          <p:nvPr/>
        </p:nvCxnSpPr>
        <p:spPr bwMode="auto">
          <a:xfrm flipV="1">
            <a:off x="2339752" y="3429000"/>
            <a:ext cx="1368152" cy="185951"/>
          </a:xfrm>
          <a:prstGeom prst="straightConnector1">
            <a:avLst/>
          </a:prstGeom>
          <a:solidFill>
            <a:schemeClr val="accent1"/>
          </a:solidFill>
          <a:ln w="9525"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3847651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3323</TotalTime>
  <Words>1240</Words>
  <Application>Microsoft Office PowerPoint</Application>
  <PresentationFormat>On-screen Show (4:3)</PresentationFormat>
  <Paragraphs>172</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MS PGothic</vt:lpstr>
      <vt:lpstr>MS PGothic</vt:lpstr>
      <vt:lpstr>Arial</vt:lpstr>
      <vt:lpstr>Bodoni Bk BT</vt:lpstr>
      <vt:lpstr>Calibri</vt:lpstr>
      <vt:lpstr>Century Gothic</vt:lpstr>
      <vt:lpstr>Tahoma</vt:lpstr>
      <vt:lpstr>Times New Roman</vt:lpstr>
      <vt:lpstr>Wingdings</vt:lpstr>
      <vt:lpstr>Ocean</vt:lpstr>
      <vt:lpstr>PowerPoint Presentation</vt:lpstr>
      <vt:lpstr>PowerPoint Presentation</vt:lpstr>
      <vt:lpstr>PowerPoint Presentation</vt:lpstr>
      <vt:lpstr>PowerPoint Presentation</vt:lpstr>
      <vt:lpstr>PowerPoint Presentation</vt:lpstr>
      <vt:lpstr>PowerPoint Presentation</vt:lpstr>
      <vt:lpstr>What is chairing? </vt:lpstr>
      <vt:lpstr>What is chairing? </vt:lpstr>
      <vt:lpstr>What papers will you see? </vt:lpstr>
      <vt:lpstr>What papers will you see? </vt:lpstr>
      <vt:lpstr>What papers will you see? </vt:lpstr>
      <vt:lpstr>How do we make decisions? </vt:lpstr>
      <vt:lpstr>Chair Role-Playing </vt:lpstr>
      <vt:lpstr>PowerPoint Presentation</vt:lpstr>
      <vt:lpstr>PowerPoint Presentation</vt:lpstr>
    </vt:vector>
  </TitlesOfParts>
  <Company>University of Birmingham Guild of Students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e.cook</dc:creator>
  <cp:lastModifiedBy>Houmaa Chaudhry</cp:lastModifiedBy>
  <cp:revision>189</cp:revision>
  <cp:lastPrinted>2016-11-15T12:18:28Z</cp:lastPrinted>
  <dcterms:created xsi:type="dcterms:W3CDTF">2007-06-27T15:53:59Z</dcterms:created>
  <dcterms:modified xsi:type="dcterms:W3CDTF">2019-11-19T10:25:01Z</dcterms:modified>
</cp:coreProperties>
</file>