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5"/>
  </p:notesMasterIdLst>
  <p:sldIdLst>
    <p:sldId id="256" r:id="rId2"/>
    <p:sldId id="320" r:id="rId3"/>
    <p:sldId id="260" r:id="rId4"/>
    <p:sldId id="298" r:id="rId5"/>
    <p:sldId id="315" r:id="rId6"/>
    <p:sldId id="299" r:id="rId7"/>
    <p:sldId id="300" r:id="rId8"/>
    <p:sldId id="316" r:id="rId9"/>
    <p:sldId id="301" r:id="rId10"/>
    <p:sldId id="303" r:id="rId11"/>
    <p:sldId id="317" r:id="rId12"/>
    <p:sldId id="304" r:id="rId13"/>
    <p:sldId id="305" r:id="rId14"/>
    <p:sldId id="306" r:id="rId15"/>
    <p:sldId id="318" r:id="rId16"/>
    <p:sldId id="278" r:id="rId17"/>
    <p:sldId id="311" r:id="rId18"/>
    <p:sldId id="307" r:id="rId19"/>
    <p:sldId id="308" r:id="rId20"/>
    <p:sldId id="319" r:id="rId21"/>
    <p:sldId id="313" r:id="rId22"/>
    <p:sldId id="314" r:id="rId23"/>
    <p:sldId id="279" r:id="rId2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Exo 2" panose="020B0604020202020204" charset="0"/>
      <p:regular r:id="rId30"/>
      <p:bold r:id="rId31"/>
      <p:italic r:id="rId32"/>
      <p:boldItalic r:id="rId33"/>
    </p:embeddedFont>
    <p:embeddedFont>
      <p:font typeface="Fira Sans Extra Condensed Medium" panose="020B0604020202020204" charset="0"/>
      <p:regular r:id="rId34"/>
      <p:bold r:id="rId35"/>
      <p:italic r:id="rId36"/>
      <p:boldItalic r:id="rId37"/>
    </p:embeddedFont>
    <p:embeddedFont>
      <p:font typeface="Roboto Condensed Light" panose="020B0604020202020204" charset="0"/>
      <p:regular r:id="rId38"/>
      <p:bold r:id="rId39"/>
      <p:italic r:id="rId40"/>
      <p:boldItalic r:id="rId41"/>
    </p:embeddedFont>
    <p:embeddedFont>
      <p:font typeface="Squada One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C091AE12-868D-4F0A-808F-CC7CC579FDCF}">
          <p14:sldIdLst>
            <p14:sldId id="256"/>
          </p14:sldIdLst>
        </p14:section>
        <p14:section name="Cesar" id="{ED64AE6A-BF3C-4E6F-ABAD-D5FFC58F8ABE}">
          <p14:sldIdLst>
            <p14:sldId id="320"/>
            <p14:sldId id="260"/>
            <p14:sldId id="298"/>
            <p14:sldId id="315"/>
            <p14:sldId id="299"/>
            <p14:sldId id="300"/>
          </p14:sldIdLst>
        </p14:section>
        <p14:section name="Poly" id="{A6F5C961-1A45-447C-8EE2-19F6175FE6A0}">
          <p14:sldIdLst>
            <p14:sldId id="316"/>
            <p14:sldId id="301"/>
            <p14:sldId id="303"/>
            <p14:sldId id="317"/>
            <p14:sldId id="304"/>
            <p14:sldId id="305"/>
          </p14:sldIdLst>
        </p14:section>
        <p14:section name="RSA" id="{4272E997-2A97-4009-BD88-0DACB98BAF1E}">
          <p14:sldIdLst>
            <p14:sldId id="306"/>
            <p14:sldId id="318"/>
            <p14:sldId id="278"/>
            <p14:sldId id="311"/>
            <p14:sldId id="307"/>
            <p14:sldId id="308"/>
            <p14:sldId id="319"/>
            <p14:sldId id="313"/>
            <p14:sldId id="314"/>
          </p14:sldIdLst>
        </p14:section>
        <p14:section name="Outro" id="{674FB340-4013-4464-9D23-B854F9438532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82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F30995-5F08-45B6-993E-79ED60B077BC}">
  <a:tblStyle styleId="{A7F30995-5F08-45B6-993E-79ED60B077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2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818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5860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2239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0044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419515fe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419515fe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1596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008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40422e07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40422e07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40422e07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40422e07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0809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40422e07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40422e07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76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40422e07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40422e07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05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7934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318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530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919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3816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5719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805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6082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2487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940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0E2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06280" y="1004554"/>
            <a:ext cx="413143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8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7" r:id="rId4"/>
    <p:sldLayoutId id="2147483668" r:id="rId5"/>
    <p:sldLayoutId id="2147483671" r:id="rId6"/>
    <p:sldLayoutId id="2147483674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54887" y="3550467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Exo 2" panose="020B0604020202020204" charset="0"/>
              </a:rPr>
              <a:t>Broglio Matteo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  <a:latin typeface="Exo 2" panose="020B0604020202020204" charset="0"/>
              </a:rPr>
              <a:t>Ceban Dan Eugen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Exo 2" panose="020B0604020202020204" charset="0"/>
              </a:rPr>
              <a:t>Colombo Alessio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  <a:latin typeface="Exo 2" panose="020B0604020202020204" charset="0"/>
              </a:rPr>
              <a:t>Galuzzi Sean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  <a:latin typeface="Exo 2" panose="020B0604020202020204" charset="0"/>
              </a:rPr>
              <a:t>Lucca Davide</a:t>
            </a:r>
            <a:endParaRPr dirty="0">
              <a:solidFill>
                <a:schemeClr val="lt2"/>
              </a:solidFill>
              <a:latin typeface="Exo 2" panose="020B0604020202020204" charset="0"/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CRYPTO.H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38" name="Google Shape;138;p28"/>
          <p:cNvCxnSpPr>
            <a:cxnSpLocks/>
          </p:cNvCxnSpPr>
          <p:nvPr/>
        </p:nvCxnSpPr>
        <p:spPr>
          <a:xfrm>
            <a:off x="6781800" y="3176000"/>
            <a:ext cx="24503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138;p28">
            <a:extLst>
              <a:ext uri="{FF2B5EF4-FFF2-40B4-BE49-F238E27FC236}">
                <a16:creationId xmlns:a16="http://schemas.microsoft.com/office/drawing/2014/main" id="{C8CAB8F0-5D54-4F87-9846-18E75C5B2547}"/>
              </a:ext>
            </a:extLst>
          </p:cNvPr>
          <p:cNvCxnSpPr>
            <a:cxnSpLocks/>
          </p:cNvCxnSpPr>
          <p:nvPr/>
        </p:nvCxnSpPr>
        <p:spPr>
          <a:xfrm>
            <a:off x="8016094" y="2443032"/>
            <a:ext cx="6687" cy="27639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798200" y="406449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>
            <a:cxnSpLocks/>
          </p:cNvCxnSpPr>
          <p:nvPr/>
        </p:nvCxnSpPr>
        <p:spPr>
          <a:xfrm>
            <a:off x="-170597" y="4793157"/>
            <a:ext cx="47401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DAFFCA-2EAB-4EE7-BF2E-F0DD11147F92}"/>
              </a:ext>
            </a:extLst>
          </p:cNvPr>
          <p:cNvSpPr txBox="1"/>
          <p:nvPr/>
        </p:nvSpPr>
        <p:spPr>
          <a:xfrm>
            <a:off x="406274" y="2161667"/>
            <a:ext cx="463000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poly_crypt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i="1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i="1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chiave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100" b="0" i="1" dirty="0">
                <a:solidFill>
                  <a:srgbClr val="B362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len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endParaRPr lang="it-IT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key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len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key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chiave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97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key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122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parola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parola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key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1100" b="0" i="1" dirty="0">
                <a:solidFill>
                  <a:srgbClr val="B362FF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it-IT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else</a:t>
            </a:r>
            <a:endParaRPr lang="it-IT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parola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parola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key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Google Shape;186;p32">
            <a:extLst>
              <a:ext uri="{FF2B5EF4-FFF2-40B4-BE49-F238E27FC236}">
                <a16:creationId xmlns:a16="http://schemas.microsoft.com/office/drawing/2014/main" id="{98835282-16E7-4C2F-B8A6-A77140E05729}"/>
              </a:ext>
            </a:extLst>
          </p:cNvPr>
          <p:cNvCxnSpPr>
            <a:cxnSpLocks/>
          </p:cNvCxnSpPr>
          <p:nvPr/>
        </p:nvCxnSpPr>
        <p:spPr>
          <a:xfrm>
            <a:off x="406274" y="2019869"/>
            <a:ext cx="0" cy="33369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86;p32">
            <a:extLst>
              <a:ext uri="{FF2B5EF4-FFF2-40B4-BE49-F238E27FC236}">
                <a16:creationId xmlns:a16="http://schemas.microsoft.com/office/drawing/2014/main" id="{A3E3E5F8-08E1-47C8-ADA1-7FFFD24134D3}"/>
              </a:ext>
            </a:extLst>
          </p:cNvPr>
          <p:cNvCxnSpPr>
            <a:cxnSpLocks/>
          </p:cNvCxnSpPr>
          <p:nvPr/>
        </p:nvCxnSpPr>
        <p:spPr>
          <a:xfrm>
            <a:off x="8732450" y="-116006"/>
            <a:ext cx="0" cy="30905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75;p31">
            <a:extLst>
              <a:ext uri="{FF2B5EF4-FFF2-40B4-BE49-F238E27FC236}">
                <a16:creationId xmlns:a16="http://schemas.microsoft.com/office/drawing/2014/main" id="{0124EFB1-C4C9-419D-8A7E-25C4CCA7BC7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6631262" y="177412"/>
            <a:ext cx="2616547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</a:rPr>
              <a:t>PROBLEMI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CA8942C-15CA-4688-8C73-80478E9F8B04}"/>
              </a:ext>
            </a:extLst>
          </p:cNvPr>
          <p:cNvSpPr txBox="1"/>
          <p:nvPr/>
        </p:nvSpPr>
        <p:spPr>
          <a:xfrm>
            <a:off x="5989405" y="1045623"/>
            <a:ext cx="274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tx2"/>
                </a:solidFill>
                <a:latin typeface="Exo 2" panose="020B0604020202020204" charset="0"/>
              </a:rPr>
              <a:t>Ciclicità dell’alfabeto</a:t>
            </a:r>
          </a:p>
        </p:txBody>
      </p:sp>
    </p:spTree>
    <p:extLst>
      <p:ext uri="{BB962C8B-B14F-4D97-AF65-F5344CB8AC3E}">
        <p14:creationId xmlns:p14="http://schemas.microsoft.com/office/powerpoint/2010/main" val="3510503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CRYPTO.H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CESAR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CESAR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Decrypt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00976" y="510777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Exo 2" panose="020B0604020202020204" charset="0"/>
              </a:rPr>
              <a:t>01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xo 2" panose="020B0604020202020204" charset="0"/>
              </a:rPr>
              <a:t>03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Exo 2" panose="020B0604020202020204" charset="0"/>
              </a:rPr>
              <a:t>02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cxnSp>
        <p:nvCxnSpPr>
          <p:cNvPr id="158" name="Google Shape;158;p30"/>
          <p:cNvCxnSpPr>
            <a:cxnSpLocks/>
          </p:cNvCxnSpPr>
          <p:nvPr/>
        </p:nvCxnSpPr>
        <p:spPr>
          <a:xfrm>
            <a:off x="3297225" y="0"/>
            <a:ext cx="0" cy="330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>
            <a:cxnSpLocks/>
          </p:cNvCxnSpPr>
          <p:nvPr/>
        </p:nvCxnSpPr>
        <p:spPr>
          <a:xfrm>
            <a:off x="5861950" y="1873250"/>
            <a:ext cx="0" cy="32882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xo 2" panose="020B0604020202020204" charset="0"/>
              </a:rPr>
              <a:t>04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xo 2" panose="020B0604020202020204" charset="0"/>
              </a:rPr>
              <a:t>05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 idx="8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xo 2" panose="020B0604020202020204" charset="0"/>
              </a:rPr>
              <a:t>06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POLY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POLY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Decrypt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RSA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Exo 2" panose="020B0604020202020204" charset="0"/>
              </a:rPr>
              <a:t>RSA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Decrypt</a:t>
            </a:r>
            <a:endParaRPr dirty="0">
              <a:latin typeface="Exo 2" panose="020B0604020202020204" charset="0"/>
            </a:endParaRPr>
          </a:p>
        </p:txBody>
      </p:sp>
      <p:cxnSp>
        <p:nvCxnSpPr>
          <p:cNvPr id="25" name="Google Shape;159;p30">
            <a:extLst>
              <a:ext uri="{FF2B5EF4-FFF2-40B4-BE49-F238E27FC236}">
                <a16:creationId xmlns:a16="http://schemas.microsoft.com/office/drawing/2014/main" id="{DBEEBC7E-ACC0-41FC-BA1D-35738ABFD380}"/>
              </a:ext>
            </a:extLst>
          </p:cNvPr>
          <p:cNvCxnSpPr>
            <a:cxnSpLocks/>
          </p:cNvCxnSpPr>
          <p:nvPr/>
        </p:nvCxnSpPr>
        <p:spPr>
          <a:xfrm flipH="1">
            <a:off x="3297226" y="2085557"/>
            <a:ext cx="34020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59;p30">
            <a:extLst>
              <a:ext uri="{FF2B5EF4-FFF2-40B4-BE49-F238E27FC236}">
                <a16:creationId xmlns:a16="http://schemas.microsoft.com/office/drawing/2014/main" id="{D8CFA57B-FE2D-4FC5-8319-F0AF82ADDC7E}"/>
              </a:ext>
            </a:extLst>
          </p:cNvPr>
          <p:cNvCxnSpPr>
            <a:cxnSpLocks/>
          </p:cNvCxnSpPr>
          <p:nvPr/>
        </p:nvCxnSpPr>
        <p:spPr>
          <a:xfrm flipH="1">
            <a:off x="2457450" y="3102393"/>
            <a:ext cx="340450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11836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114409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>
            <a:cxnSpLocks/>
          </p:cNvCxnSpPr>
          <p:nvPr/>
        </p:nvCxnSpPr>
        <p:spPr>
          <a:xfrm>
            <a:off x="-266131" y="3999407"/>
            <a:ext cx="522026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86;p32">
            <a:extLst>
              <a:ext uri="{FF2B5EF4-FFF2-40B4-BE49-F238E27FC236}">
                <a16:creationId xmlns:a16="http://schemas.microsoft.com/office/drawing/2014/main" id="{98835282-16E7-4C2F-B8A6-A77140E05729}"/>
              </a:ext>
            </a:extLst>
          </p:cNvPr>
          <p:cNvCxnSpPr>
            <a:cxnSpLocks/>
          </p:cNvCxnSpPr>
          <p:nvPr/>
        </p:nvCxnSpPr>
        <p:spPr>
          <a:xfrm>
            <a:off x="2146174" y="1144092"/>
            <a:ext cx="0" cy="40870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86;p32">
            <a:extLst>
              <a:ext uri="{FF2B5EF4-FFF2-40B4-BE49-F238E27FC236}">
                <a16:creationId xmlns:a16="http://schemas.microsoft.com/office/drawing/2014/main" id="{A3E3E5F8-08E1-47C8-ADA1-7FFFD24134D3}"/>
              </a:ext>
            </a:extLst>
          </p:cNvPr>
          <p:cNvCxnSpPr>
            <a:cxnSpLocks/>
          </p:cNvCxnSpPr>
          <p:nvPr/>
        </p:nvCxnSpPr>
        <p:spPr>
          <a:xfrm rot="5400000">
            <a:off x="4572000" y="1233461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75;p31">
            <a:extLst>
              <a:ext uri="{FF2B5EF4-FFF2-40B4-BE49-F238E27FC236}">
                <a16:creationId xmlns:a16="http://schemas.microsoft.com/office/drawing/2014/main" id="{169706C1-BCCB-45D6-B5BE-88DF522D944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722282" y="37333"/>
            <a:ext cx="2616547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dk2"/>
                </a:solidFill>
              </a:rPr>
              <a:t>POLY</a:t>
            </a:r>
            <a:endParaRPr sz="4500" dirty="0">
              <a:solidFill>
                <a:schemeClr val="dk2"/>
              </a:solidFill>
            </a:endParaRPr>
          </a:p>
        </p:txBody>
      </p:sp>
      <p:sp>
        <p:nvSpPr>
          <p:cNvPr id="19" name="Google Shape;176;p31">
            <a:extLst>
              <a:ext uri="{FF2B5EF4-FFF2-40B4-BE49-F238E27FC236}">
                <a16:creationId xmlns:a16="http://schemas.microsoft.com/office/drawing/2014/main" id="{A853556D-3B83-4E4E-B996-8C33122A730A}"/>
              </a:ext>
            </a:extLst>
          </p:cNvPr>
          <p:cNvSpPr txBox="1">
            <a:spLocks/>
          </p:cNvSpPr>
          <p:nvPr/>
        </p:nvSpPr>
        <p:spPr>
          <a:xfrm flipH="1">
            <a:off x="7506469" y="171133"/>
            <a:ext cx="121445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>
                <a:solidFill>
                  <a:schemeClr val="dk2"/>
                </a:solidFill>
                <a:latin typeface="Exo 2" panose="020B0604020202020204" charset="0"/>
              </a:rPr>
              <a:t>04</a:t>
            </a:r>
          </a:p>
        </p:txBody>
      </p:sp>
      <p:sp>
        <p:nvSpPr>
          <p:cNvPr id="21" name="Google Shape;175;p31">
            <a:extLst>
              <a:ext uri="{FF2B5EF4-FFF2-40B4-BE49-F238E27FC236}">
                <a16:creationId xmlns:a16="http://schemas.microsoft.com/office/drawing/2014/main" id="{EB50CA5D-B7B0-45A4-8838-8C0FDDD9491C}"/>
              </a:ext>
            </a:extLst>
          </p:cNvPr>
          <p:cNvSpPr txBox="1">
            <a:spLocks/>
          </p:cNvSpPr>
          <p:nvPr/>
        </p:nvSpPr>
        <p:spPr>
          <a:xfrm flipH="1">
            <a:off x="2287199" y="4084067"/>
            <a:ext cx="2755635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it-IT" sz="4500" dirty="0"/>
              <a:t>DECRYPT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CD1072-CEB0-4481-9441-FDC4932193BA}"/>
              </a:ext>
            </a:extLst>
          </p:cNvPr>
          <p:cNvSpPr txBox="1"/>
          <p:nvPr/>
        </p:nvSpPr>
        <p:spPr>
          <a:xfrm>
            <a:off x="2168036" y="1148692"/>
            <a:ext cx="4574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poly_decrypt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i="1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i="1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chiave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200" b="0" i="1" dirty="0">
                <a:solidFill>
                  <a:srgbClr val="B362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len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key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len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key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chiave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97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key </a:t>
            </a:r>
            <a:r>
              <a:rPr lang="it-IT" sz="1200" dirty="0">
                <a:solidFill>
                  <a:srgbClr val="FF9D00"/>
                </a:solidFill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dirty="0">
                <a:solidFill>
                  <a:srgbClr val="FF628C"/>
                </a:solidFill>
                <a:latin typeface="Consolas" panose="020B0609020204030204" pitchFamily="49" charset="0"/>
              </a:rPr>
              <a:t>97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parola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parola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key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1200" b="0" i="1" dirty="0">
                <a:solidFill>
                  <a:srgbClr val="B362FF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else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parola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parola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(key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302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798200" y="406449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>
            <a:cxnSpLocks/>
          </p:cNvCxnSpPr>
          <p:nvPr/>
        </p:nvCxnSpPr>
        <p:spPr>
          <a:xfrm>
            <a:off x="-170597" y="4793157"/>
            <a:ext cx="47401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86;p32">
            <a:extLst>
              <a:ext uri="{FF2B5EF4-FFF2-40B4-BE49-F238E27FC236}">
                <a16:creationId xmlns:a16="http://schemas.microsoft.com/office/drawing/2014/main" id="{98835282-16E7-4C2F-B8A6-A77140E05729}"/>
              </a:ext>
            </a:extLst>
          </p:cNvPr>
          <p:cNvCxnSpPr>
            <a:cxnSpLocks/>
          </p:cNvCxnSpPr>
          <p:nvPr/>
        </p:nvCxnSpPr>
        <p:spPr>
          <a:xfrm>
            <a:off x="406274" y="2169994"/>
            <a:ext cx="0" cy="31868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86;p32">
            <a:extLst>
              <a:ext uri="{FF2B5EF4-FFF2-40B4-BE49-F238E27FC236}">
                <a16:creationId xmlns:a16="http://schemas.microsoft.com/office/drawing/2014/main" id="{A3E3E5F8-08E1-47C8-ADA1-7FFFD24134D3}"/>
              </a:ext>
            </a:extLst>
          </p:cNvPr>
          <p:cNvCxnSpPr>
            <a:cxnSpLocks/>
          </p:cNvCxnSpPr>
          <p:nvPr/>
        </p:nvCxnSpPr>
        <p:spPr>
          <a:xfrm>
            <a:off x="8732450" y="-116006"/>
            <a:ext cx="0" cy="30905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75;p31">
            <a:extLst>
              <a:ext uri="{FF2B5EF4-FFF2-40B4-BE49-F238E27FC236}">
                <a16:creationId xmlns:a16="http://schemas.microsoft.com/office/drawing/2014/main" id="{0124EFB1-C4C9-419D-8A7E-25C4CCA7BC7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6631262" y="177412"/>
            <a:ext cx="2616547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</a:rPr>
              <a:t>PROBLEMI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A9C2DBD-7908-412E-B2D6-C28E456472AF}"/>
              </a:ext>
            </a:extLst>
          </p:cNvPr>
          <p:cNvSpPr txBox="1"/>
          <p:nvPr/>
        </p:nvSpPr>
        <p:spPr>
          <a:xfrm>
            <a:off x="406274" y="2161667"/>
            <a:ext cx="45744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poly_decrypt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i="1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i="1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chiave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100" b="0" i="1" dirty="0">
                <a:solidFill>
                  <a:srgbClr val="B362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len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endParaRPr lang="it-IT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key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len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key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chiave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97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key </a:t>
            </a:r>
            <a:r>
              <a:rPr lang="it-IT" sz="1100" dirty="0">
                <a:solidFill>
                  <a:srgbClr val="FF9D00"/>
                </a:solidFill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dirty="0">
                <a:solidFill>
                  <a:srgbClr val="FF628C"/>
                </a:solidFill>
                <a:latin typeface="Consolas" panose="020B0609020204030204" pitchFamily="49" charset="0"/>
              </a:rPr>
              <a:t>97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parola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parola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key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1100" b="0" i="1" dirty="0">
                <a:solidFill>
                  <a:srgbClr val="B362FF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it-IT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else</a:t>
            </a:r>
            <a:endParaRPr lang="it-IT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parola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parola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(key </a:t>
            </a:r>
            <a:r>
              <a:rPr lang="it-IT" sz="11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it-IT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027424D-0DDC-4D96-9722-C8671E51ADE0}"/>
              </a:ext>
            </a:extLst>
          </p:cNvPr>
          <p:cNvSpPr txBox="1"/>
          <p:nvPr/>
        </p:nvSpPr>
        <p:spPr>
          <a:xfrm>
            <a:off x="5989405" y="1045623"/>
            <a:ext cx="274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tx2"/>
                </a:solidFill>
                <a:latin typeface="Exo 2" panose="020B0604020202020204" charset="0"/>
              </a:rPr>
              <a:t>Ciclicità dell’alfabeto</a:t>
            </a:r>
          </a:p>
        </p:txBody>
      </p:sp>
    </p:spTree>
    <p:extLst>
      <p:ext uri="{BB962C8B-B14F-4D97-AF65-F5344CB8AC3E}">
        <p14:creationId xmlns:p14="http://schemas.microsoft.com/office/powerpoint/2010/main" val="2470032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9"/>
          <p:cNvSpPr txBox="1">
            <a:spLocks noGrp="1"/>
          </p:cNvSpPr>
          <p:nvPr>
            <p:ph type="title" idx="2"/>
          </p:nvPr>
        </p:nvSpPr>
        <p:spPr>
          <a:xfrm flipH="1">
            <a:off x="3914472" y="219450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RSA</a:t>
            </a:r>
            <a:endParaRPr sz="6000" dirty="0"/>
          </a:p>
        </p:txBody>
      </p:sp>
      <p:cxnSp>
        <p:nvCxnSpPr>
          <p:cNvPr id="565" name="Google Shape;565;p49"/>
          <p:cNvCxnSpPr>
            <a:cxnSpLocks/>
          </p:cNvCxnSpPr>
          <p:nvPr/>
        </p:nvCxnSpPr>
        <p:spPr>
          <a:xfrm>
            <a:off x="7015900" y="-35700"/>
            <a:ext cx="0" cy="42460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6" name="Google Shape;566;p49"/>
          <p:cNvSpPr txBox="1">
            <a:spLocks noGrp="1"/>
          </p:cNvSpPr>
          <p:nvPr>
            <p:ph type="subTitle" idx="1"/>
          </p:nvPr>
        </p:nvSpPr>
        <p:spPr>
          <a:xfrm>
            <a:off x="2668872" y="2949000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 - Decrpyt</a:t>
            </a:r>
            <a:endParaRPr dirty="0">
              <a:latin typeface="Exo 2" panose="020B0604020202020204" charset="0"/>
            </a:endParaRPr>
          </a:p>
        </p:txBody>
      </p:sp>
      <p:cxnSp>
        <p:nvCxnSpPr>
          <p:cNvPr id="9" name="Google Shape;565;p49">
            <a:extLst>
              <a:ext uri="{FF2B5EF4-FFF2-40B4-BE49-F238E27FC236}">
                <a16:creationId xmlns:a16="http://schemas.microsoft.com/office/drawing/2014/main" id="{048AB83A-FB2C-4A40-B5F5-32DBE9EA0BF3}"/>
              </a:ext>
            </a:extLst>
          </p:cNvPr>
          <p:cNvCxnSpPr>
            <a:cxnSpLocks/>
          </p:cNvCxnSpPr>
          <p:nvPr/>
        </p:nvCxnSpPr>
        <p:spPr>
          <a:xfrm flipH="1">
            <a:off x="4455638" y="2084527"/>
            <a:ext cx="487626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562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CRYPTO.H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CESAR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CESAR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Decrypt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00976" y="510777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Exo 2" panose="020B0604020202020204" charset="0"/>
              </a:rPr>
              <a:t>01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xo 2" panose="020B0604020202020204" charset="0"/>
              </a:rPr>
              <a:t>03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Exo 2" panose="020B0604020202020204" charset="0"/>
              </a:rPr>
              <a:t>02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cxnSp>
        <p:nvCxnSpPr>
          <p:cNvPr id="158" name="Google Shape;158;p30"/>
          <p:cNvCxnSpPr>
            <a:cxnSpLocks/>
          </p:cNvCxnSpPr>
          <p:nvPr/>
        </p:nvCxnSpPr>
        <p:spPr>
          <a:xfrm>
            <a:off x="3297225" y="0"/>
            <a:ext cx="0" cy="330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>
            <a:cxnSpLocks/>
          </p:cNvCxnSpPr>
          <p:nvPr/>
        </p:nvCxnSpPr>
        <p:spPr>
          <a:xfrm>
            <a:off x="5861950" y="1873250"/>
            <a:ext cx="0" cy="32882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xo 2" panose="020B0604020202020204" charset="0"/>
              </a:rPr>
              <a:t>04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xo 2" panose="020B0604020202020204" charset="0"/>
              </a:rPr>
              <a:t>05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 idx="8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xo 2" panose="020B0604020202020204" charset="0"/>
              </a:rPr>
              <a:t>06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POLY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POLY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Decrypt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RSA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Exo 2" panose="020B0604020202020204" charset="0"/>
              </a:rPr>
              <a:t>RSA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Decrypt</a:t>
            </a:r>
            <a:endParaRPr dirty="0">
              <a:latin typeface="Exo 2" panose="020B0604020202020204" charset="0"/>
            </a:endParaRPr>
          </a:p>
        </p:txBody>
      </p:sp>
      <p:cxnSp>
        <p:nvCxnSpPr>
          <p:cNvPr id="25" name="Google Shape;159;p30">
            <a:extLst>
              <a:ext uri="{FF2B5EF4-FFF2-40B4-BE49-F238E27FC236}">
                <a16:creationId xmlns:a16="http://schemas.microsoft.com/office/drawing/2014/main" id="{DBEEBC7E-ACC0-41FC-BA1D-35738ABFD380}"/>
              </a:ext>
            </a:extLst>
          </p:cNvPr>
          <p:cNvCxnSpPr>
            <a:cxnSpLocks/>
          </p:cNvCxnSpPr>
          <p:nvPr/>
        </p:nvCxnSpPr>
        <p:spPr>
          <a:xfrm flipH="1">
            <a:off x="3297226" y="2085557"/>
            <a:ext cx="34020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59;p30">
            <a:extLst>
              <a:ext uri="{FF2B5EF4-FFF2-40B4-BE49-F238E27FC236}">
                <a16:creationId xmlns:a16="http://schemas.microsoft.com/office/drawing/2014/main" id="{D8CFA57B-FE2D-4FC5-8319-F0AF82ADDC7E}"/>
              </a:ext>
            </a:extLst>
          </p:cNvPr>
          <p:cNvCxnSpPr>
            <a:cxnSpLocks/>
          </p:cNvCxnSpPr>
          <p:nvPr/>
        </p:nvCxnSpPr>
        <p:spPr>
          <a:xfrm flipH="1">
            <a:off x="2457450" y="3102393"/>
            <a:ext cx="340450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52454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8" name="Google Shape;598;p50"/>
          <p:cNvCxnSpPr>
            <a:cxnSpLocks/>
          </p:cNvCxnSpPr>
          <p:nvPr/>
        </p:nvCxnSpPr>
        <p:spPr>
          <a:xfrm flipV="1">
            <a:off x="7931975" y="1631064"/>
            <a:ext cx="0" cy="3718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Gruppo 3">
            <a:extLst>
              <a:ext uri="{FF2B5EF4-FFF2-40B4-BE49-F238E27FC236}">
                <a16:creationId xmlns:a16="http://schemas.microsoft.com/office/drawing/2014/main" id="{740D8B87-2040-4182-80AB-BFFABEBEB46E}"/>
              </a:ext>
            </a:extLst>
          </p:cNvPr>
          <p:cNvGrpSpPr/>
          <p:nvPr/>
        </p:nvGrpSpPr>
        <p:grpSpPr>
          <a:xfrm>
            <a:off x="1417186" y="1862416"/>
            <a:ext cx="1506855" cy="2001521"/>
            <a:chOff x="1417186" y="1862416"/>
            <a:chExt cx="1506855" cy="2001521"/>
          </a:xfrm>
        </p:grpSpPr>
        <p:grpSp>
          <p:nvGrpSpPr>
            <p:cNvPr id="581" name="Google Shape;581;p50"/>
            <p:cNvGrpSpPr/>
            <p:nvPr/>
          </p:nvGrpSpPr>
          <p:grpSpPr>
            <a:xfrm>
              <a:off x="1417186" y="1862416"/>
              <a:ext cx="1506855" cy="2001521"/>
              <a:chOff x="3580724" y="2020081"/>
              <a:chExt cx="1344926" cy="1786281"/>
            </a:xfrm>
          </p:grpSpPr>
          <p:sp>
            <p:nvSpPr>
              <p:cNvPr id="582" name="Google Shape;582;p50"/>
              <p:cNvSpPr/>
              <p:nvPr/>
            </p:nvSpPr>
            <p:spPr>
              <a:xfrm>
                <a:off x="3681924" y="2020081"/>
                <a:ext cx="1243726" cy="1786281"/>
              </a:xfrm>
              <a:custGeom>
                <a:avLst/>
                <a:gdLst/>
                <a:ahLst/>
                <a:cxnLst/>
                <a:rect l="l" t="t" r="r" b="b"/>
                <a:pathLst>
                  <a:path w="49749" h="71451" extrusionOk="0">
                    <a:moveTo>
                      <a:pt x="1574" y="1"/>
                    </a:moveTo>
                    <a:cubicBezTo>
                      <a:pt x="706" y="1"/>
                      <a:pt x="1" y="706"/>
                      <a:pt x="1" y="1574"/>
                    </a:cubicBezTo>
                    <a:lnTo>
                      <a:pt x="1" y="69877"/>
                    </a:lnTo>
                    <a:cubicBezTo>
                      <a:pt x="1" y="70746"/>
                      <a:pt x="706" y="71451"/>
                      <a:pt x="1574" y="71451"/>
                    </a:cubicBezTo>
                    <a:lnTo>
                      <a:pt x="48175" y="71451"/>
                    </a:lnTo>
                    <a:cubicBezTo>
                      <a:pt x="49044" y="71451"/>
                      <a:pt x="49748" y="70746"/>
                      <a:pt x="49748" y="69877"/>
                    </a:cubicBezTo>
                    <a:lnTo>
                      <a:pt x="49748" y="1574"/>
                    </a:lnTo>
                    <a:cubicBezTo>
                      <a:pt x="49748" y="706"/>
                      <a:pt x="49044" y="1"/>
                      <a:pt x="48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3" name="Google Shape;583;p50"/>
              <p:cNvSpPr/>
              <p:nvPr/>
            </p:nvSpPr>
            <p:spPr>
              <a:xfrm>
                <a:off x="3580724" y="2020081"/>
                <a:ext cx="1250250" cy="1786281"/>
              </a:xfrm>
              <a:custGeom>
                <a:avLst/>
                <a:gdLst/>
                <a:ahLst/>
                <a:cxnLst/>
                <a:rect l="l" t="t" r="r" b="b"/>
                <a:pathLst>
                  <a:path w="50010" h="71451" extrusionOk="0">
                    <a:moveTo>
                      <a:pt x="2527" y="1"/>
                    </a:moveTo>
                    <a:cubicBezTo>
                      <a:pt x="1147" y="1"/>
                      <a:pt x="33" y="1109"/>
                      <a:pt x="0" y="2492"/>
                    </a:cubicBezTo>
                    <a:lnTo>
                      <a:pt x="0" y="68975"/>
                    </a:lnTo>
                    <a:cubicBezTo>
                      <a:pt x="33" y="70358"/>
                      <a:pt x="1147" y="71451"/>
                      <a:pt x="2526" y="71451"/>
                    </a:cubicBezTo>
                    <a:cubicBezTo>
                      <a:pt x="2537" y="71451"/>
                      <a:pt x="2547" y="71451"/>
                      <a:pt x="2557" y="71451"/>
                    </a:cubicBezTo>
                    <a:lnTo>
                      <a:pt x="50010" y="71451"/>
                    </a:lnTo>
                    <a:lnTo>
                      <a:pt x="50010" y="1"/>
                    </a:lnTo>
                    <a:lnTo>
                      <a:pt x="2557" y="1"/>
                    </a:lnTo>
                    <a:cubicBezTo>
                      <a:pt x="2547" y="1"/>
                      <a:pt x="2537" y="1"/>
                      <a:pt x="2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4" name="Google Shape;584;p50"/>
              <p:cNvSpPr/>
              <p:nvPr/>
            </p:nvSpPr>
            <p:spPr>
              <a:xfrm>
                <a:off x="3680303" y="2113927"/>
                <a:ext cx="1140025" cy="1511569"/>
              </a:xfrm>
              <a:custGeom>
                <a:avLst/>
                <a:gdLst/>
                <a:ahLst/>
                <a:cxnLst/>
                <a:rect l="l" t="t" r="r" b="b"/>
                <a:pathLst>
                  <a:path w="45601" h="60944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27"/>
                    </a:cubicBezTo>
                    <a:lnTo>
                      <a:pt x="0" y="60534"/>
                    </a:lnTo>
                    <a:cubicBezTo>
                      <a:pt x="0" y="60763"/>
                      <a:pt x="197" y="60943"/>
                      <a:pt x="426" y="60943"/>
                    </a:cubicBezTo>
                    <a:lnTo>
                      <a:pt x="45191" y="60943"/>
                    </a:lnTo>
                    <a:cubicBezTo>
                      <a:pt x="45421" y="60943"/>
                      <a:pt x="45601" y="60763"/>
                      <a:pt x="45601" y="60534"/>
                    </a:cubicBezTo>
                    <a:lnTo>
                      <a:pt x="45601" y="427"/>
                    </a:lnTo>
                    <a:cubicBezTo>
                      <a:pt x="45601" y="181"/>
                      <a:pt x="45421" y="1"/>
                      <a:pt x="45191" y="1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5" name="Google Shape;585;p50"/>
              <p:cNvSpPr/>
              <p:nvPr/>
            </p:nvSpPr>
            <p:spPr>
              <a:xfrm>
                <a:off x="4193749" y="2051657"/>
                <a:ext cx="2870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492" y="0"/>
                    </a:moveTo>
                    <a:cubicBezTo>
                      <a:pt x="214" y="0"/>
                      <a:pt x="0" y="230"/>
                      <a:pt x="0" y="508"/>
                    </a:cubicBezTo>
                    <a:cubicBezTo>
                      <a:pt x="0" y="798"/>
                      <a:pt x="243" y="996"/>
                      <a:pt x="496" y="996"/>
                    </a:cubicBezTo>
                    <a:cubicBezTo>
                      <a:pt x="615" y="996"/>
                      <a:pt x="737" y="952"/>
                      <a:pt x="836" y="852"/>
                    </a:cubicBezTo>
                    <a:cubicBezTo>
                      <a:pt x="1148" y="541"/>
                      <a:pt x="935" y="0"/>
                      <a:pt x="492" y="0"/>
                    </a:cubicBezTo>
                    <a:close/>
                  </a:path>
                </a:pathLst>
              </a:custGeom>
              <a:solidFill>
                <a:srgbClr val="363C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6" name="Google Shape;586;p50"/>
              <p:cNvSpPr/>
              <p:nvPr/>
            </p:nvSpPr>
            <p:spPr>
              <a:xfrm>
                <a:off x="4179825" y="3667150"/>
                <a:ext cx="125000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5000" h="4273" extrusionOk="0">
                    <a:moveTo>
                      <a:pt x="2869" y="355"/>
                    </a:moveTo>
                    <a:cubicBezTo>
                      <a:pt x="3836" y="355"/>
                      <a:pt x="4639" y="1158"/>
                      <a:pt x="4639" y="2142"/>
                    </a:cubicBezTo>
                    <a:cubicBezTo>
                      <a:pt x="4639" y="3206"/>
                      <a:pt x="3762" y="3917"/>
                      <a:pt x="2850" y="3917"/>
                    </a:cubicBezTo>
                    <a:cubicBezTo>
                      <a:pt x="2413" y="3917"/>
                      <a:pt x="1968" y="3754"/>
                      <a:pt x="1607" y="3387"/>
                    </a:cubicBezTo>
                    <a:cubicBezTo>
                      <a:pt x="492" y="2273"/>
                      <a:pt x="1279" y="355"/>
                      <a:pt x="2869" y="355"/>
                    </a:cubicBezTo>
                    <a:close/>
                    <a:moveTo>
                      <a:pt x="2849" y="1"/>
                    </a:moveTo>
                    <a:cubicBezTo>
                      <a:pt x="2320" y="1"/>
                      <a:pt x="1781" y="197"/>
                      <a:pt x="1344" y="634"/>
                    </a:cubicBezTo>
                    <a:cubicBezTo>
                      <a:pt x="0" y="1978"/>
                      <a:pt x="967" y="4273"/>
                      <a:pt x="2869" y="4273"/>
                    </a:cubicBezTo>
                    <a:cubicBezTo>
                      <a:pt x="4049" y="4273"/>
                      <a:pt x="5000" y="3306"/>
                      <a:pt x="5000" y="2142"/>
                    </a:cubicBezTo>
                    <a:cubicBezTo>
                      <a:pt x="5000" y="847"/>
                      <a:pt x="3946" y="1"/>
                      <a:pt x="28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3DB3B025-066F-4EF3-A9BB-6679EE8837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497" r="39432" b="2325"/>
            <a:stretch/>
          </p:blipFill>
          <p:spPr>
            <a:xfrm>
              <a:off x="1525424" y="1967570"/>
              <a:ext cx="1303525" cy="1695717"/>
            </a:xfrm>
            <a:prstGeom prst="rect">
              <a:avLst/>
            </a:prstGeom>
          </p:spPr>
        </p:pic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C3CFA181-7316-4A6C-8560-3E7245951344}"/>
              </a:ext>
            </a:extLst>
          </p:cNvPr>
          <p:cNvGrpSpPr/>
          <p:nvPr/>
        </p:nvGrpSpPr>
        <p:grpSpPr>
          <a:xfrm>
            <a:off x="6631975" y="1859645"/>
            <a:ext cx="1094837" cy="2001597"/>
            <a:chOff x="6631975" y="1859645"/>
            <a:chExt cx="1094837" cy="2001597"/>
          </a:xfrm>
        </p:grpSpPr>
        <p:grpSp>
          <p:nvGrpSpPr>
            <p:cNvPr id="588" name="Google Shape;588;p50"/>
            <p:cNvGrpSpPr/>
            <p:nvPr/>
          </p:nvGrpSpPr>
          <p:grpSpPr>
            <a:xfrm>
              <a:off x="6631975" y="1859645"/>
              <a:ext cx="1094837" cy="2001597"/>
              <a:chOff x="6417224" y="2247097"/>
              <a:chExt cx="951950" cy="1740368"/>
            </a:xfrm>
          </p:grpSpPr>
          <p:sp>
            <p:nvSpPr>
              <p:cNvPr id="589" name="Google Shape;589;p50"/>
              <p:cNvSpPr/>
              <p:nvPr/>
            </p:nvSpPr>
            <p:spPr>
              <a:xfrm>
                <a:off x="6505324" y="2247511"/>
                <a:ext cx="863850" cy="1739954"/>
              </a:xfrm>
              <a:custGeom>
                <a:avLst/>
                <a:gdLst/>
                <a:ahLst/>
                <a:cxnLst/>
                <a:rect l="l" t="t" r="r" b="b"/>
                <a:pathLst>
                  <a:path w="34554" h="71434" extrusionOk="0">
                    <a:moveTo>
                      <a:pt x="1575" y="0"/>
                    </a:moveTo>
                    <a:cubicBezTo>
                      <a:pt x="706" y="0"/>
                      <a:pt x="1" y="689"/>
                      <a:pt x="1" y="1557"/>
                    </a:cubicBezTo>
                    <a:lnTo>
                      <a:pt x="1" y="69876"/>
                    </a:lnTo>
                    <a:cubicBezTo>
                      <a:pt x="1" y="70728"/>
                      <a:pt x="706" y="71433"/>
                      <a:pt x="1575" y="71433"/>
                    </a:cubicBezTo>
                    <a:lnTo>
                      <a:pt x="32980" y="71433"/>
                    </a:lnTo>
                    <a:cubicBezTo>
                      <a:pt x="33849" y="71433"/>
                      <a:pt x="34554" y="70728"/>
                      <a:pt x="34554" y="69876"/>
                    </a:cubicBezTo>
                    <a:lnTo>
                      <a:pt x="34554" y="1557"/>
                    </a:lnTo>
                    <a:cubicBezTo>
                      <a:pt x="34554" y="689"/>
                      <a:pt x="33849" y="0"/>
                      <a:pt x="329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0" name="Google Shape;590;p50"/>
              <p:cNvSpPr/>
              <p:nvPr/>
            </p:nvSpPr>
            <p:spPr>
              <a:xfrm>
                <a:off x="6417224" y="2247097"/>
                <a:ext cx="868375" cy="1740368"/>
              </a:xfrm>
              <a:custGeom>
                <a:avLst/>
                <a:gdLst/>
                <a:ahLst/>
                <a:cxnLst/>
                <a:rect l="l" t="t" r="r" b="b"/>
                <a:pathLst>
                  <a:path w="34735" h="71451" extrusionOk="0">
                    <a:moveTo>
                      <a:pt x="1787" y="1"/>
                    </a:moveTo>
                    <a:cubicBezTo>
                      <a:pt x="804" y="1"/>
                      <a:pt x="1" y="1115"/>
                      <a:pt x="1" y="2492"/>
                    </a:cubicBezTo>
                    <a:lnTo>
                      <a:pt x="1" y="68975"/>
                    </a:lnTo>
                    <a:cubicBezTo>
                      <a:pt x="1" y="70336"/>
                      <a:pt x="804" y="71450"/>
                      <a:pt x="1787" y="71450"/>
                    </a:cubicBezTo>
                    <a:lnTo>
                      <a:pt x="34734" y="71450"/>
                    </a:lnTo>
                    <a:lnTo>
                      <a:pt x="347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1" name="Google Shape;591;p50"/>
              <p:cNvSpPr/>
              <p:nvPr/>
            </p:nvSpPr>
            <p:spPr>
              <a:xfrm>
                <a:off x="6492619" y="2340952"/>
                <a:ext cx="813450" cy="1457323"/>
              </a:xfrm>
              <a:custGeom>
                <a:avLst/>
                <a:gdLst/>
                <a:ahLst/>
                <a:cxnLst/>
                <a:rect l="l" t="t" r="r" b="b"/>
                <a:pathLst>
                  <a:path w="32538" h="60944" extrusionOk="0">
                    <a:moveTo>
                      <a:pt x="427" y="0"/>
                    </a:moveTo>
                    <a:cubicBezTo>
                      <a:pt x="198" y="0"/>
                      <a:pt x="1" y="197"/>
                      <a:pt x="1" y="426"/>
                    </a:cubicBezTo>
                    <a:lnTo>
                      <a:pt x="1" y="60533"/>
                    </a:lnTo>
                    <a:cubicBezTo>
                      <a:pt x="1" y="60763"/>
                      <a:pt x="198" y="60943"/>
                      <a:pt x="427" y="60943"/>
                    </a:cubicBezTo>
                    <a:lnTo>
                      <a:pt x="32128" y="60943"/>
                    </a:lnTo>
                    <a:cubicBezTo>
                      <a:pt x="32357" y="60943"/>
                      <a:pt x="32538" y="60763"/>
                      <a:pt x="32538" y="60533"/>
                    </a:cubicBezTo>
                    <a:lnTo>
                      <a:pt x="32538" y="426"/>
                    </a:lnTo>
                    <a:cubicBezTo>
                      <a:pt x="32538" y="197"/>
                      <a:pt x="32357" y="0"/>
                      <a:pt x="32128" y="0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2" name="Google Shape;592;p50"/>
              <p:cNvSpPr/>
              <p:nvPr/>
            </p:nvSpPr>
            <p:spPr>
              <a:xfrm>
                <a:off x="6856100" y="3843492"/>
                <a:ext cx="96750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3326" extrusionOk="0">
                    <a:moveTo>
                      <a:pt x="2214" y="358"/>
                    </a:moveTo>
                    <a:lnTo>
                      <a:pt x="2214" y="375"/>
                    </a:lnTo>
                    <a:cubicBezTo>
                      <a:pt x="2935" y="375"/>
                      <a:pt x="3509" y="948"/>
                      <a:pt x="3525" y="1670"/>
                    </a:cubicBezTo>
                    <a:cubicBezTo>
                      <a:pt x="3525" y="2456"/>
                      <a:pt x="2882" y="2973"/>
                      <a:pt x="2212" y="2973"/>
                    </a:cubicBezTo>
                    <a:cubicBezTo>
                      <a:pt x="1890" y="2973"/>
                      <a:pt x="1562" y="2853"/>
                      <a:pt x="1296" y="2587"/>
                    </a:cubicBezTo>
                    <a:cubicBezTo>
                      <a:pt x="476" y="1768"/>
                      <a:pt x="1066" y="358"/>
                      <a:pt x="2214" y="358"/>
                    </a:cubicBezTo>
                    <a:close/>
                    <a:moveTo>
                      <a:pt x="2197" y="1"/>
                    </a:moveTo>
                    <a:cubicBezTo>
                      <a:pt x="1793" y="1"/>
                      <a:pt x="1383" y="152"/>
                      <a:pt x="1050" y="489"/>
                    </a:cubicBezTo>
                    <a:cubicBezTo>
                      <a:pt x="1" y="1538"/>
                      <a:pt x="739" y="3325"/>
                      <a:pt x="2214" y="3325"/>
                    </a:cubicBezTo>
                    <a:cubicBezTo>
                      <a:pt x="3132" y="3325"/>
                      <a:pt x="3869" y="2587"/>
                      <a:pt x="3869" y="1670"/>
                    </a:cubicBezTo>
                    <a:cubicBezTo>
                      <a:pt x="3869" y="669"/>
                      <a:pt x="3048" y="1"/>
                      <a:pt x="21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3" name="Google Shape;593;p50"/>
              <p:cNvSpPr/>
              <p:nvPr/>
            </p:nvSpPr>
            <p:spPr>
              <a:xfrm>
                <a:off x="6623350" y="3880717"/>
                <a:ext cx="8280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361" extrusionOk="0">
                    <a:moveTo>
                      <a:pt x="1" y="0"/>
                    </a:moveTo>
                    <a:lnTo>
                      <a:pt x="1" y="361"/>
                    </a:lnTo>
                    <a:lnTo>
                      <a:pt x="3312" y="361"/>
                    </a:lnTo>
                    <a:lnTo>
                      <a:pt x="33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4" name="Google Shape;594;p50"/>
              <p:cNvSpPr/>
              <p:nvPr/>
            </p:nvSpPr>
            <p:spPr>
              <a:xfrm>
                <a:off x="7116325" y="3860642"/>
                <a:ext cx="60675" cy="4877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1951" extrusionOk="0">
                    <a:moveTo>
                      <a:pt x="2328" y="0"/>
                    </a:moveTo>
                    <a:lnTo>
                      <a:pt x="328" y="656"/>
                    </a:lnTo>
                    <a:cubicBezTo>
                      <a:pt x="148" y="688"/>
                      <a:pt x="0" y="836"/>
                      <a:pt x="0" y="1033"/>
                    </a:cubicBezTo>
                    <a:cubicBezTo>
                      <a:pt x="0" y="1197"/>
                      <a:pt x="132" y="1328"/>
                      <a:pt x="361" y="1393"/>
                    </a:cubicBezTo>
                    <a:lnTo>
                      <a:pt x="2328" y="1951"/>
                    </a:lnTo>
                    <a:lnTo>
                      <a:pt x="2426" y="1606"/>
                    </a:lnTo>
                    <a:lnTo>
                      <a:pt x="459" y="1049"/>
                    </a:lnTo>
                    <a:cubicBezTo>
                      <a:pt x="427" y="1049"/>
                      <a:pt x="394" y="1033"/>
                      <a:pt x="377" y="1016"/>
                    </a:cubicBezTo>
                    <a:lnTo>
                      <a:pt x="427" y="1000"/>
                    </a:lnTo>
                    <a:lnTo>
                      <a:pt x="2426" y="344"/>
                    </a:lnTo>
                    <a:lnTo>
                      <a:pt x="23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5" name="Google Shape;595;p50"/>
              <p:cNvSpPr/>
              <p:nvPr/>
            </p:nvSpPr>
            <p:spPr>
              <a:xfrm>
                <a:off x="6767200" y="2287275"/>
                <a:ext cx="23810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574" extrusionOk="0">
                    <a:moveTo>
                      <a:pt x="164" y="0"/>
                    </a:moveTo>
                    <a:cubicBezTo>
                      <a:pt x="82" y="0"/>
                      <a:pt x="0" y="82"/>
                      <a:pt x="0" y="164"/>
                    </a:cubicBezTo>
                    <a:lnTo>
                      <a:pt x="0" y="410"/>
                    </a:lnTo>
                    <a:cubicBezTo>
                      <a:pt x="0" y="492"/>
                      <a:pt x="82" y="574"/>
                      <a:pt x="164" y="574"/>
                    </a:cubicBezTo>
                    <a:lnTo>
                      <a:pt x="9359" y="574"/>
                    </a:lnTo>
                    <a:cubicBezTo>
                      <a:pt x="9458" y="574"/>
                      <a:pt x="9523" y="492"/>
                      <a:pt x="9523" y="410"/>
                    </a:cubicBezTo>
                    <a:lnTo>
                      <a:pt x="9523" y="164"/>
                    </a:lnTo>
                    <a:cubicBezTo>
                      <a:pt x="9523" y="82"/>
                      <a:pt x="9458" y="0"/>
                      <a:pt x="93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25A55483-9F1E-4266-8D2A-4F7C45CEF9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832" r="57694" b="945"/>
            <a:stretch/>
          </p:blipFill>
          <p:spPr>
            <a:xfrm>
              <a:off x="6718686" y="1967570"/>
              <a:ext cx="935549" cy="1676067"/>
            </a:xfrm>
            <a:prstGeom prst="rect">
              <a:avLst/>
            </a:prstGeom>
          </p:spPr>
        </p:pic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7AC941C2-C5F0-4005-88AE-3CC45FEB27FD}"/>
              </a:ext>
            </a:extLst>
          </p:cNvPr>
          <p:cNvGrpSpPr/>
          <p:nvPr/>
        </p:nvGrpSpPr>
        <p:grpSpPr>
          <a:xfrm>
            <a:off x="3111142" y="1219229"/>
            <a:ext cx="3362026" cy="2641868"/>
            <a:chOff x="3111142" y="1219229"/>
            <a:chExt cx="3362026" cy="2641868"/>
          </a:xfrm>
        </p:grpSpPr>
        <p:sp>
          <p:nvSpPr>
            <p:cNvPr id="573" name="Google Shape;573;p50"/>
            <p:cNvSpPr/>
            <p:nvPr/>
          </p:nvSpPr>
          <p:spPr>
            <a:xfrm>
              <a:off x="4374583" y="3466214"/>
              <a:ext cx="835145" cy="366894"/>
            </a:xfrm>
            <a:custGeom>
              <a:avLst/>
              <a:gdLst/>
              <a:ahLst/>
              <a:cxnLst/>
              <a:rect l="l" t="t" r="r" b="b"/>
              <a:pathLst>
                <a:path w="20326" h="9884" extrusionOk="0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50"/>
            <p:cNvSpPr/>
            <p:nvPr/>
          </p:nvSpPr>
          <p:spPr>
            <a:xfrm>
              <a:off x="4398824" y="3466214"/>
              <a:ext cx="743561" cy="293285"/>
            </a:xfrm>
            <a:custGeom>
              <a:avLst/>
              <a:gdLst/>
              <a:ahLst/>
              <a:cxnLst/>
              <a:rect l="l" t="t" r="r" b="b"/>
              <a:pathLst>
                <a:path w="18097" h="7901" extrusionOk="0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50"/>
            <p:cNvSpPr/>
            <p:nvPr/>
          </p:nvSpPr>
          <p:spPr>
            <a:xfrm>
              <a:off x="4311924" y="3803895"/>
              <a:ext cx="960420" cy="57202"/>
            </a:xfrm>
            <a:custGeom>
              <a:avLst/>
              <a:gdLst/>
              <a:ahLst/>
              <a:cxnLst/>
              <a:rect l="l" t="t" r="r" b="b"/>
              <a:pathLst>
                <a:path w="23375" h="1541" extrusionOk="0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50"/>
            <p:cNvSpPr/>
            <p:nvPr/>
          </p:nvSpPr>
          <p:spPr>
            <a:xfrm>
              <a:off x="3111142" y="1369491"/>
              <a:ext cx="3362026" cy="2169739"/>
            </a:xfrm>
            <a:custGeom>
              <a:avLst/>
              <a:gdLst/>
              <a:ahLst/>
              <a:cxnLst/>
              <a:rect l="l" t="t" r="r" b="b"/>
              <a:pathLst>
                <a:path w="81826" h="58452" extrusionOk="0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50"/>
            <p:cNvSpPr/>
            <p:nvPr/>
          </p:nvSpPr>
          <p:spPr>
            <a:xfrm>
              <a:off x="3111142" y="1219229"/>
              <a:ext cx="3362026" cy="2064466"/>
            </a:xfrm>
            <a:custGeom>
              <a:avLst/>
              <a:gdLst/>
              <a:ahLst/>
              <a:cxnLst/>
              <a:rect l="l" t="t" r="r" b="b"/>
              <a:pathLst>
                <a:path w="81826" h="55616" extrusionOk="0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50"/>
            <p:cNvSpPr/>
            <p:nvPr/>
          </p:nvSpPr>
          <p:spPr>
            <a:xfrm>
              <a:off x="3288928" y="1363403"/>
              <a:ext cx="3006455" cy="1692747"/>
            </a:xfrm>
            <a:custGeom>
              <a:avLst/>
              <a:gdLst/>
              <a:ahLst/>
              <a:cxnLst/>
              <a:rect l="l" t="t" r="r" b="b"/>
              <a:pathLst>
                <a:path w="73172" h="45602" extrusionOk="0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50"/>
            <p:cNvSpPr/>
            <p:nvPr/>
          </p:nvSpPr>
          <p:spPr>
            <a:xfrm>
              <a:off x="4765202" y="1266668"/>
              <a:ext cx="47168" cy="37009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656" y="1"/>
                  </a:moveTo>
                  <a:cubicBezTo>
                    <a:pt x="213" y="1"/>
                    <a:pt x="0" y="541"/>
                    <a:pt x="312" y="853"/>
                  </a:cubicBezTo>
                  <a:cubicBezTo>
                    <a:pt x="411" y="952"/>
                    <a:pt x="532" y="996"/>
                    <a:pt x="650" y="996"/>
                  </a:cubicBezTo>
                  <a:cubicBezTo>
                    <a:pt x="904" y="996"/>
                    <a:pt x="1147" y="794"/>
                    <a:pt x="1147" y="492"/>
                  </a:cubicBezTo>
                  <a:cubicBezTo>
                    <a:pt x="1147" y="230"/>
                    <a:pt x="934" y="1"/>
                    <a:pt x="656" y="1"/>
                  </a:cubicBezTo>
                  <a:close/>
                </a:path>
              </a:pathLst>
            </a:custGeom>
            <a:solidFill>
              <a:srgbClr val="363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84B354F9-6C28-4CA1-86F3-091D46499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37" b="-1616"/>
            <a:stretch/>
          </p:blipFill>
          <p:spPr>
            <a:xfrm>
              <a:off x="3279821" y="1363403"/>
              <a:ext cx="3015562" cy="1882542"/>
            </a:xfrm>
            <a:prstGeom prst="rect">
              <a:avLst/>
            </a:prstGeom>
          </p:spPr>
        </p:pic>
      </p:grpSp>
      <p:cxnSp>
        <p:nvCxnSpPr>
          <p:cNvPr id="45" name="Google Shape;598;p50">
            <a:extLst>
              <a:ext uri="{FF2B5EF4-FFF2-40B4-BE49-F238E27FC236}">
                <a16:creationId xmlns:a16="http://schemas.microsoft.com/office/drawing/2014/main" id="{C2A9CBA0-43DC-4966-87A3-FD498145B89B}"/>
              </a:ext>
            </a:extLst>
          </p:cNvPr>
          <p:cNvCxnSpPr>
            <a:cxnSpLocks/>
          </p:cNvCxnSpPr>
          <p:nvPr/>
        </p:nvCxnSpPr>
        <p:spPr>
          <a:xfrm>
            <a:off x="6295385" y="4077987"/>
            <a:ext cx="315569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598;p50">
            <a:extLst>
              <a:ext uri="{FF2B5EF4-FFF2-40B4-BE49-F238E27FC236}">
                <a16:creationId xmlns:a16="http://schemas.microsoft.com/office/drawing/2014/main" id="{AFB38F1E-7F1D-487E-895A-5130560E87D6}"/>
              </a:ext>
            </a:extLst>
          </p:cNvPr>
          <p:cNvCxnSpPr>
            <a:cxnSpLocks/>
          </p:cNvCxnSpPr>
          <p:nvPr/>
        </p:nvCxnSpPr>
        <p:spPr>
          <a:xfrm flipV="1">
            <a:off x="1233199" y="1631064"/>
            <a:ext cx="0" cy="36286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98;p50">
            <a:extLst>
              <a:ext uri="{FF2B5EF4-FFF2-40B4-BE49-F238E27FC236}">
                <a16:creationId xmlns:a16="http://schemas.microsoft.com/office/drawing/2014/main" id="{83D8A22E-67C8-4B2A-82F2-32118C6FC530}"/>
              </a:ext>
            </a:extLst>
          </p:cNvPr>
          <p:cNvCxnSpPr>
            <a:cxnSpLocks/>
          </p:cNvCxnSpPr>
          <p:nvPr/>
        </p:nvCxnSpPr>
        <p:spPr>
          <a:xfrm>
            <a:off x="-349652" y="4057096"/>
            <a:ext cx="350910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F6EAB34-B66F-4F19-9A39-CFE3CF5A93BF}"/>
              </a:ext>
            </a:extLst>
          </p:cNvPr>
          <p:cNvSpPr txBox="1"/>
          <p:nvPr/>
        </p:nvSpPr>
        <p:spPr>
          <a:xfrm>
            <a:off x="4091934" y="167316"/>
            <a:ext cx="13465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4800" b="1" i="0" u="none" strike="noStrike" kern="0" cap="none" spc="0" normalizeH="0" baseline="0" noProof="0" dirty="0">
                <a:ln>
                  <a:noFill/>
                </a:ln>
                <a:solidFill>
                  <a:srgbClr val="00FFCD"/>
                </a:solidFill>
                <a:effectLst/>
                <a:uLnTx/>
                <a:uFillTx/>
                <a:latin typeface="Exo 2"/>
                <a:sym typeface="Exo 2"/>
              </a:rPr>
              <a:t>RSA</a:t>
            </a:r>
            <a:endParaRPr lang="it-IT" sz="4800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EE5A3AF-BEB0-41B6-958A-42D1B26664BC}"/>
              </a:ext>
            </a:extLst>
          </p:cNvPr>
          <p:cNvSpPr txBox="1"/>
          <p:nvPr/>
        </p:nvSpPr>
        <p:spPr>
          <a:xfrm>
            <a:off x="533105" y="1086403"/>
            <a:ext cx="759182" cy="2953029"/>
          </a:xfrm>
          <a:prstGeom prst="rect">
            <a:avLst/>
          </a:prstGeom>
          <a:noFill/>
        </p:spPr>
        <p:txBody>
          <a:bodyPr vert="wordArtVert" wrap="square">
            <a:spAutoFit/>
          </a:bodyPr>
          <a:lstStyle/>
          <a:p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rgbClr val="00FFCD"/>
                </a:solidFill>
                <a:effectLst/>
                <a:uLnTx/>
                <a:uFillTx/>
                <a:latin typeface="Exo 2"/>
                <a:sym typeface="Exo 2"/>
              </a:rPr>
              <a:t>CRYPT</a:t>
            </a:r>
            <a:endParaRPr lang="it-IT" sz="3200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4E338A2A-721C-48F0-BC68-9DE78F626817}"/>
              </a:ext>
            </a:extLst>
          </p:cNvPr>
          <p:cNvSpPr txBox="1"/>
          <p:nvPr/>
        </p:nvSpPr>
        <p:spPr>
          <a:xfrm>
            <a:off x="8017589" y="4077987"/>
            <a:ext cx="11264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CD"/>
              </a:buClr>
              <a:buSzPts val="4800"/>
              <a:buFont typeface="Exo 2"/>
              <a:buNone/>
              <a:tabLst/>
              <a:defRPr/>
            </a:pPr>
            <a:r>
              <a:rPr kumimoji="0" lang="en" sz="6000" b="1" i="0" u="none" strike="noStrike" kern="0" cap="none" spc="0" normalizeH="0" baseline="0" noProof="0" dirty="0">
                <a:ln>
                  <a:noFill/>
                </a:ln>
                <a:solidFill>
                  <a:srgbClr val="00FFCD"/>
                </a:solidFill>
                <a:effectLst/>
                <a:uLnTx/>
                <a:uFillTx/>
                <a:latin typeface="Exo 2" panose="020B0604020202020204" charset="0"/>
                <a:sym typeface="Exo 2"/>
              </a:rPr>
              <a:t>05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8" name="Google Shape;598;p50"/>
          <p:cNvCxnSpPr>
            <a:cxnSpLocks/>
          </p:cNvCxnSpPr>
          <p:nvPr/>
        </p:nvCxnSpPr>
        <p:spPr>
          <a:xfrm flipV="1">
            <a:off x="8468688" y="1631064"/>
            <a:ext cx="0" cy="3718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598;p50">
            <a:extLst>
              <a:ext uri="{FF2B5EF4-FFF2-40B4-BE49-F238E27FC236}">
                <a16:creationId xmlns:a16="http://schemas.microsoft.com/office/drawing/2014/main" id="{C2A9CBA0-43DC-4966-87A3-FD498145B89B}"/>
              </a:ext>
            </a:extLst>
          </p:cNvPr>
          <p:cNvCxnSpPr>
            <a:cxnSpLocks/>
          </p:cNvCxnSpPr>
          <p:nvPr/>
        </p:nvCxnSpPr>
        <p:spPr>
          <a:xfrm>
            <a:off x="6295385" y="4077987"/>
            <a:ext cx="315569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598;p50">
            <a:extLst>
              <a:ext uri="{FF2B5EF4-FFF2-40B4-BE49-F238E27FC236}">
                <a16:creationId xmlns:a16="http://schemas.microsoft.com/office/drawing/2014/main" id="{AFB38F1E-7F1D-487E-895A-5130560E87D6}"/>
              </a:ext>
            </a:extLst>
          </p:cNvPr>
          <p:cNvCxnSpPr>
            <a:cxnSpLocks/>
          </p:cNvCxnSpPr>
          <p:nvPr/>
        </p:nvCxnSpPr>
        <p:spPr>
          <a:xfrm flipV="1">
            <a:off x="1233199" y="1631064"/>
            <a:ext cx="0" cy="36286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98;p50">
            <a:extLst>
              <a:ext uri="{FF2B5EF4-FFF2-40B4-BE49-F238E27FC236}">
                <a16:creationId xmlns:a16="http://schemas.microsoft.com/office/drawing/2014/main" id="{83D8A22E-67C8-4B2A-82F2-32118C6FC530}"/>
              </a:ext>
            </a:extLst>
          </p:cNvPr>
          <p:cNvCxnSpPr>
            <a:cxnSpLocks/>
          </p:cNvCxnSpPr>
          <p:nvPr/>
        </p:nvCxnSpPr>
        <p:spPr>
          <a:xfrm>
            <a:off x="-349652" y="4057096"/>
            <a:ext cx="350910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D9F21EC-B487-41F1-9FD3-35134DA4DBA8}"/>
              </a:ext>
            </a:extLst>
          </p:cNvPr>
          <p:cNvSpPr txBox="1"/>
          <p:nvPr/>
        </p:nvSpPr>
        <p:spPr>
          <a:xfrm>
            <a:off x="8535121" y="1380733"/>
            <a:ext cx="507831" cy="2676358"/>
          </a:xfrm>
          <a:prstGeom prst="rect">
            <a:avLst/>
          </a:prstGeom>
          <a:noFill/>
        </p:spPr>
        <p:txBody>
          <a:bodyPr vert="wordArtVert"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00FFCD"/>
                </a:solidFill>
                <a:effectLst/>
                <a:uLnTx/>
                <a:uFillTx/>
                <a:latin typeface="Exo 2"/>
                <a:sym typeface="Exo 2"/>
              </a:rPr>
              <a:t>PROBLEMI</a:t>
            </a:r>
            <a:endParaRPr lang="it-IT" sz="1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D5B3678-EE9A-4EDC-95F0-B7B75509BAE0}"/>
              </a:ext>
            </a:extLst>
          </p:cNvPr>
          <p:cNvSpPr txBox="1"/>
          <p:nvPr/>
        </p:nvSpPr>
        <p:spPr>
          <a:xfrm>
            <a:off x="7235603" y="3744043"/>
            <a:ext cx="123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tx2"/>
                </a:solidFill>
                <a:latin typeface="Exo 2" panose="020B0604020202020204" charset="0"/>
              </a:rPr>
              <a:t>Calcolo MCD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71EBA8A3-BF43-4B7F-A437-8893EB787634}"/>
              </a:ext>
            </a:extLst>
          </p:cNvPr>
          <p:cNvGrpSpPr/>
          <p:nvPr/>
        </p:nvGrpSpPr>
        <p:grpSpPr>
          <a:xfrm>
            <a:off x="1417185" y="1255568"/>
            <a:ext cx="1989317" cy="2642364"/>
            <a:chOff x="1417186" y="1862416"/>
            <a:chExt cx="1506855" cy="2001521"/>
          </a:xfrm>
        </p:grpSpPr>
        <p:grpSp>
          <p:nvGrpSpPr>
            <p:cNvPr id="19" name="Google Shape;581;p50">
              <a:extLst>
                <a:ext uri="{FF2B5EF4-FFF2-40B4-BE49-F238E27FC236}">
                  <a16:creationId xmlns:a16="http://schemas.microsoft.com/office/drawing/2014/main" id="{CC619B67-6C7D-4AA4-9EFB-E95D90C58296}"/>
                </a:ext>
              </a:extLst>
            </p:cNvPr>
            <p:cNvGrpSpPr/>
            <p:nvPr/>
          </p:nvGrpSpPr>
          <p:grpSpPr>
            <a:xfrm>
              <a:off x="1417186" y="1862416"/>
              <a:ext cx="1506855" cy="2001521"/>
              <a:chOff x="3580724" y="2020081"/>
              <a:chExt cx="1344926" cy="1786281"/>
            </a:xfrm>
          </p:grpSpPr>
          <p:sp>
            <p:nvSpPr>
              <p:cNvPr id="31" name="Google Shape;582;p50">
                <a:extLst>
                  <a:ext uri="{FF2B5EF4-FFF2-40B4-BE49-F238E27FC236}">
                    <a16:creationId xmlns:a16="http://schemas.microsoft.com/office/drawing/2014/main" id="{F43F8B17-69F2-48F6-A3D6-FF29AFA2707C}"/>
                  </a:ext>
                </a:extLst>
              </p:cNvPr>
              <p:cNvSpPr/>
              <p:nvPr/>
            </p:nvSpPr>
            <p:spPr>
              <a:xfrm>
                <a:off x="3681924" y="2020081"/>
                <a:ext cx="1243726" cy="1786281"/>
              </a:xfrm>
              <a:custGeom>
                <a:avLst/>
                <a:gdLst/>
                <a:ahLst/>
                <a:cxnLst/>
                <a:rect l="l" t="t" r="r" b="b"/>
                <a:pathLst>
                  <a:path w="49749" h="71451" extrusionOk="0">
                    <a:moveTo>
                      <a:pt x="1574" y="1"/>
                    </a:moveTo>
                    <a:cubicBezTo>
                      <a:pt x="706" y="1"/>
                      <a:pt x="1" y="706"/>
                      <a:pt x="1" y="1574"/>
                    </a:cubicBezTo>
                    <a:lnTo>
                      <a:pt x="1" y="69877"/>
                    </a:lnTo>
                    <a:cubicBezTo>
                      <a:pt x="1" y="70746"/>
                      <a:pt x="706" y="71451"/>
                      <a:pt x="1574" y="71451"/>
                    </a:cubicBezTo>
                    <a:lnTo>
                      <a:pt x="48175" y="71451"/>
                    </a:lnTo>
                    <a:cubicBezTo>
                      <a:pt x="49044" y="71451"/>
                      <a:pt x="49748" y="70746"/>
                      <a:pt x="49748" y="69877"/>
                    </a:cubicBezTo>
                    <a:lnTo>
                      <a:pt x="49748" y="1574"/>
                    </a:lnTo>
                    <a:cubicBezTo>
                      <a:pt x="49748" y="706"/>
                      <a:pt x="49044" y="1"/>
                      <a:pt x="48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583;p50">
                <a:extLst>
                  <a:ext uri="{FF2B5EF4-FFF2-40B4-BE49-F238E27FC236}">
                    <a16:creationId xmlns:a16="http://schemas.microsoft.com/office/drawing/2014/main" id="{AD6D0B6E-9235-485D-9A6F-E00C7B0C0AD1}"/>
                  </a:ext>
                </a:extLst>
              </p:cNvPr>
              <p:cNvSpPr/>
              <p:nvPr/>
            </p:nvSpPr>
            <p:spPr>
              <a:xfrm>
                <a:off x="3580724" y="2020081"/>
                <a:ext cx="1250250" cy="1786281"/>
              </a:xfrm>
              <a:custGeom>
                <a:avLst/>
                <a:gdLst/>
                <a:ahLst/>
                <a:cxnLst/>
                <a:rect l="l" t="t" r="r" b="b"/>
                <a:pathLst>
                  <a:path w="50010" h="71451" extrusionOk="0">
                    <a:moveTo>
                      <a:pt x="2527" y="1"/>
                    </a:moveTo>
                    <a:cubicBezTo>
                      <a:pt x="1147" y="1"/>
                      <a:pt x="33" y="1109"/>
                      <a:pt x="0" y="2492"/>
                    </a:cubicBezTo>
                    <a:lnTo>
                      <a:pt x="0" y="68975"/>
                    </a:lnTo>
                    <a:cubicBezTo>
                      <a:pt x="33" y="70358"/>
                      <a:pt x="1147" y="71451"/>
                      <a:pt x="2526" y="71451"/>
                    </a:cubicBezTo>
                    <a:cubicBezTo>
                      <a:pt x="2537" y="71451"/>
                      <a:pt x="2547" y="71451"/>
                      <a:pt x="2557" y="71451"/>
                    </a:cubicBezTo>
                    <a:lnTo>
                      <a:pt x="50010" y="71451"/>
                    </a:lnTo>
                    <a:lnTo>
                      <a:pt x="50010" y="1"/>
                    </a:lnTo>
                    <a:lnTo>
                      <a:pt x="2557" y="1"/>
                    </a:lnTo>
                    <a:cubicBezTo>
                      <a:pt x="2547" y="1"/>
                      <a:pt x="2537" y="1"/>
                      <a:pt x="2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584;p50">
                <a:extLst>
                  <a:ext uri="{FF2B5EF4-FFF2-40B4-BE49-F238E27FC236}">
                    <a16:creationId xmlns:a16="http://schemas.microsoft.com/office/drawing/2014/main" id="{B4790CA3-EB1B-46A1-9604-686AA23AEED2}"/>
                  </a:ext>
                </a:extLst>
              </p:cNvPr>
              <p:cNvSpPr/>
              <p:nvPr/>
            </p:nvSpPr>
            <p:spPr>
              <a:xfrm>
                <a:off x="3680303" y="2113927"/>
                <a:ext cx="1140025" cy="1511569"/>
              </a:xfrm>
              <a:custGeom>
                <a:avLst/>
                <a:gdLst/>
                <a:ahLst/>
                <a:cxnLst/>
                <a:rect l="l" t="t" r="r" b="b"/>
                <a:pathLst>
                  <a:path w="45601" h="60944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27"/>
                    </a:cubicBezTo>
                    <a:lnTo>
                      <a:pt x="0" y="60534"/>
                    </a:lnTo>
                    <a:cubicBezTo>
                      <a:pt x="0" y="60763"/>
                      <a:pt x="197" y="60943"/>
                      <a:pt x="426" y="60943"/>
                    </a:cubicBezTo>
                    <a:lnTo>
                      <a:pt x="45191" y="60943"/>
                    </a:lnTo>
                    <a:cubicBezTo>
                      <a:pt x="45421" y="60943"/>
                      <a:pt x="45601" y="60763"/>
                      <a:pt x="45601" y="60534"/>
                    </a:cubicBezTo>
                    <a:lnTo>
                      <a:pt x="45601" y="427"/>
                    </a:lnTo>
                    <a:cubicBezTo>
                      <a:pt x="45601" y="181"/>
                      <a:pt x="45421" y="1"/>
                      <a:pt x="45191" y="1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585;p50">
                <a:extLst>
                  <a:ext uri="{FF2B5EF4-FFF2-40B4-BE49-F238E27FC236}">
                    <a16:creationId xmlns:a16="http://schemas.microsoft.com/office/drawing/2014/main" id="{8C1C35B6-2E12-41C8-BC11-41D46D8C8260}"/>
                  </a:ext>
                </a:extLst>
              </p:cNvPr>
              <p:cNvSpPr/>
              <p:nvPr/>
            </p:nvSpPr>
            <p:spPr>
              <a:xfrm>
                <a:off x="4193749" y="2051657"/>
                <a:ext cx="2870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492" y="0"/>
                    </a:moveTo>
                    <a:cubicBezTo>
                      <a:pt x="214" y="0"/>
                      <a:pt x="0" y="230"/>
                      <a:pt x="0" y="508"/>
                    </a:cubicBezTo>
                    <a:cubicBezTo>
                      <a:pt x="0" y="798"/>
                      <a:pt x="243" y="996"/>
                      <a:pt x="496" y="996"/>
                    </a:cubicBezTo>
                    <a:cubicBezTo>
                      <a:pt x="615" y="996"/>
                      <a:pt x="737" y="952"/>
                      <a:pt x="836" y="852"/>
                    </a:cubicBezTo>
                    <a:cubicBezTo>
                      <a:pt x="1148" y="541"/>
                      <a:pt x="935" y="0"/>
                      <a:pt x="492" y="0"/>
                    </a:cubicBezTo>
                    <a:close/>
                  </a:path>
                </a:pathLst>
              </a:custGeom>
              <a:solidFill>
                <a:srgbClr val="363C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586;p50">
                <a:extLst>
                  <a:ext uri="{FF2B5EF4-FFF2-40B4-BE49-F238E27FC236}">
                    <a16:creationId xmlns:a16="http://schemas.microsoft.com/office/drawing/2014/main" id="{AD687427-1BDC-47E5-9277-E6B6DB20484E}"/>
                  </a:ext>
                </a:extLst>
              </p:cNvPr>
              <p:cNvSpPr/>
              <p:nvPr/>
            </p:nvSpPr>
            <p:spPr>
              <a:xfrm>
                <a:off x="4179825" y="3667150"/>
                <a:ext cx="125000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5000" h="4273" extrusionOk="0">
                    <a:moveTo>
                      <a:pt x="2869" y="355"/>
                    </a:moveTo>
                    <a:cubicBezTo>
                      <a:pt x="3836" y="355"/>
                      <a:pt x="4639" y="1158"/>
                      <a:pt x="4639" y="2142"/>
                    </a:cubicBezTo>
                    <a:cubicBezTo>
                      <a:pt x="4639" y="3206"/>
                      <a:pt x="3762" y="3917"/>
                      <a:pt x="2850" y="3917"/>
                    </a:cubicBezTo>
                    <a:cubicBezTo>
                      <a:pt x="2413" y="3917"/>
                      <a:pt x="1968" y="3754"/>
                      <a:pt x="1607" y="3387"/>
                    </a:cubicBezTo>
                    <a:cubicBezTo>
                      <a:pt x="492" y="2273"/>
                      <a:pt x="1279" y="355"/>
                      <a:pt x="2869" y="355"/>
                    </a:cubicBezTo>
                    <a:close/>
                    <a:moveTo>
                      <a:pt x="2849" y="1"/>
                    </a:moveTo>
                    <a:cubicBezTo>
                      <a:pt x="2320" y="1"/>
                      <a:pt x="1781" y="197"/>
                      <a:pt x="1344" y="634"/>
                    </a:cubicBezTo>
                    <a:cubicBezTo>
                      <a:pt x="0" y="1978"/>
                      <a:pt x="967" y="4273"/>
                      <a:pt x="2869" y="4273"/>
                    </a:cubicBezTo>
                    <a:cubicBezTo>
                      <a:pt x="4049" y="4273"/>
                      <a:pt x="5000" y="3306"/>
                      <a:pt x="5000" y="2142"/>
                    </a:cubicBezTo>
                    <a:cubicBezTo>
                      <a:pt x="5000" y="847"/>
                      <a:pt x="3946" y="1"/>
                      <a:pt x="28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A6054543-0643-45CE-8F9B-CA907C8E16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497" r="39432" b="2325"/>
            <a:stretch/>
          </p:blipFill>
          <p:spPr>
            <a:xfrm>
              <a:off x="1525424" y="1967570"/>
              <a:ext cx="1303525" cy="1695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7704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8" name="Google Shape;598;p50"/>
          <p:cNvCxnSpPr>
            <a:cxnSpLocks/>
          </p:cNvCxnSpPr>
          <p:nvPr/>
        </p:nvCxnSpPr>
        <p:spPr>
          <a:xfrm flipV="1">
            <a:off x="8468688" y="1631064"/>
            <a:ext cx="0" cy="3718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598;p50">
            <a:extLst>
              <a:ext uri="{FF2B5EF4-FFF2-40B4-BE49-F238E27FC236}">
                <a16:creationId xmlns:a16="http://schemas.microsoft.com/office/drawing/2014/main" id="{C2A9CBA0-43DC-4966-87A3-FD498145B89B}"/>
              </a:ext>
            </a:extLst>
          </p:cNvPr>
          <p:cNvCxnSpPr>
            <a:cxnSpLocks/>
          </p:cNvCxnSpPr>
          <p:nvPr/>
        </p:nvCxnSpPr>
        <p:spPr>
          <a:xfrm>
            <a:off x="6295385" y="4077987"/>
            <a:ext cx="315569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598;p50">
            <a:extLst>
              <a:ext uri="{FF2B5EF4-FFF2-40B4-BE49-F238E27FC236}">
                <a16:creationId xmlns:a16="http://schemas.microsoft.com/office/drawing/2014/main" id="{AFB38F1E-7F1D-487E-895A-5130560E87D6}"/>
              </a:ext>
            </a:extLst>
          </p:cNvPr>
          <p:cNvCxnSpPr>
            <a:cxnSpLocks/>
          </p:cNvCxnSpPr>
          <p:nvPr/>
        </p:nvCxnSpPr>
        <p:spPr>
          <a:xfrm flipV="1">
            <a:off x="1233199" y="1631064"/>
            <a:ext cx="0" cy="36286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98;p50">
            <a:extLst>
              <a:ext uri="{FF2B5EF4-FFF2-40B4-BE49-F238E27FC236}">
                <a16:creationId xmlns:a16="http://schemas.microsoft.com/office/drawing/2014/main" id="{83D8A22E-67C8-4B2A-82F2-32118C6FC530}"/>
              </a:ext>
            </a:extLst>
          </p:cNvPr>
          <p:cNvCxnSpPr>
            <a:cxnSpLocks/>
          </p:cNvCxnSpPr>
          <p:nvPr/>
        </p:nvCxnSpPr>
        <p:spPr>
          <a:xfrm>
            <a:off x="-349652" y="4057096"/>
            <a:ext cx="350910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F21A0376-56A4-42B0-B4B8-B10E35C5293C}"/>
              </a:ext>
            </a:extLst>
          </p:cNvPr>
          <p:cNvGrpSpPr/>
          <p:nvPr/>
        </p:nvGrpSpPr>
        <p:grpSpPr>
          <a:xfrm>
            <a:off x="1370826" y="1182807"/>
            <a:ext cx="1512171" cy="2764573"/>
            <a:chOff x="6631975" y="1859645"/>
            <a:chExt cx="1094837" cy="2001597"/>
          </a:xfrm>
        </p:grpSpPr>
        <p:grpSp>
          <p:nvGrpSpPr>
            <p:cNvPr id="21" name="Google Shape;588;p50">
              <a:extLst>
                <a:ext uri="{FF2B5EF4-FFF2-40B4-BE49-F238E27FC236}">
                  <a16:creationId xmlns:a16="http://schemas.microsoft.com/office/drawing/2014/main" id="{8C068B9E-3BC1-4395-B181-CB486CC7EEF1}"/>
                </a:ext>
              </a:extLst>
            </p:cNvPr>
            <p:cNvGrpSpPr/>
            <p:nvPr/>
          </p:nvGrpSpPr>
          <p:grpSpPr>
            <a:xfrm>
              <a:off x="6631975" y="1859645"/>
              <a:ext cx="1094837" cy="2001597"/>
              <a:chOff x="6417224" y="2247097"/>
              <a:chExt cx="951950" cy="1740368"/>
            </a:xfrm>
          </p:grpSpPr>
          <p:sp>
            <p:nvSpPr>
              <p:cNvPr id="23" name="Google Shape;589;p50">
                <a:extLst>
                  <a:ext uri="{FF2B5EF4-FFF2-40B4-BE49-F238E27FC236}">
                    <a16:creationId xmlns:a16="http://schemas.microsoft.com/office/drawing/2014/main" id="{A1484A0C-A1F2-4601-B65C-2C718CC78B23}"/>
                  </a:ext>
                </a:extLst>
              </p:cNvPr>
              <p:cNvSpPr/>
              <p:nvPr/>
            </p:nvSpPr>
            <p:spPr>
              <a:xfrm>
                <a:off x="6505324" y="2247511"/>
                <a:ext cx="863850" cy="1739954"/>
              </a:xfrm>
              <a:custGeom>
                <a:avLst/>
                <a:gdLst/>
                <a:ahLst/>
                <a:cxnLst/>
                <a:rect l="l" t="t" r="r" b="b"/>
                <a:pathLst>
                  <a:path w="34554" h="71434" extrusionOk="0">
                    <a:moveTo>
                      <a:pt x="1575" y="0"/>
                    </a:moveTo>
                    <a:cubicBezTo>
                      <a:pt x="706" y="0"/>
                      <a:pt x="1" y="689"/>
                      <a:pt x="1" y="1557"/>
                    </a:cubicBezTo>
                    <a:lnTo>
                      <a:pt x="1" y="69876"/>
                    </a:lnTo>
                    <a:cubicBezTo>
                      <a:pt x="1" y="70728"/>
                      <a:pt x="706" y="71433"/>
                      <a:pt x="1575" y="71433"/>
                    </a:cubicBezTo>
                    <a:lnTo>
                      <a:pt x="32980" y="71433"/>
                    </a:lnTo>
                    <a:cubicBezTo>
                      <a:pt x="33849" y="71433"/>
                      <a:pt x="34554" y="70728"/>
                      <a:pt x="34554" y="69876"/>
                    </a:cubicBezTo>
                    <a:lnTo>
                      <a:pt x="34554" y="1557"/>
                    </a:lnTo>
                    <a:cubicBezTo>
                      <a:pt x="34554" y="689"/>
                      <a:pt x="33849" y="0"/>
                      <a:pt x="329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590;p50">
                <a:extLst>
                  <a:ext uri="{FF2B5EF4-FFF2-40B4-BE49-F238E27FC236}">
                    <a16:creationId xmlns:a16="http://schemas.microsoft.com/office/drawing/2014/main" id="{D830CD46-BB5B-44E7-8B03-C3531CD45B1F}"/>
                  </a:ext>
                </a:extLst>
              </p:cNvPr>
              <p:cNvSpPr/>
              <p:nvPr/>
            </p:nvSpPr>
            <p:spPr>
              <a:xfrm>
                <a:off x="6417224" y="2247097"/>
                <a:ext cx="868375" cy="1740368"/>
              </a:xfrm>
              <a:custGeom>
                <a:avLst/>
                <a:gdLst/>
                <a:ahLst/>
                <a:cxnLst/>
                <a:rect l="l" t="t" r="r" b="b"/>
                <a:pathLst>
                  <a:path w="34735" h="71451" extrusionOk="0">
                    <a:moveTo>
                      <a:pt x="1787" y="1"/>
                    </a:moveTo>
                    <a:cubicBezTo>
                      <a:pt x="804" y="1"/>
                      <a:pt x="1" y="1115"/>
                      <a:pt x="1" y="2492"/>
                    </a:cubicBezTo>
                    <a:lnTo>
                      <a:pt x="1" y="68975"/>
                    </a:lnTo>
                    <a:cubicBezTo>
                      <a:pt x="1" y="70336"/>
                      <a:pt x="804" y="71450"/>
                      <a:pt x="1787" y="71450"/>
                    </a:cubicBezTo>
                    <a:lnTo>
                      <a:pt x="34734" y="71450"/>
                    </a:lnTo>
                    <a:lnTo>
                      <a:pt x="347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591;p50">
                <a:extLst>
                  <a:ext uri="{FF2B5EF4-FFF2-40B4-BE49-F238E27FC236}">
                    <a16:creationId xmlns:a16="http://schemas.microsoft.com/office/drawing/2014/main" id="{47D3A1F6-85D4-4E82-BD3A-BD8ADFA43389}"/>
                  </a:ext>
                </a:extLst>
              </p:cNvPr>
              <p:cNvSpPr/>
              <p:nvPr/>
            </p:nvSpPr>
            <p:spPr>
              <a:xfrm>
                <a:off x="6492619" y="2340952"/>
                <a:ext cx="813450" cy="1457323"/>
              </a:xfrm>
              <a:custGeom>
                <a:avLst/>
                <a:gdLst/>
                <a:ahLst/>
                <a:cxnLst/>
                <a:rect l="l" t="t" r="r" b="b"/>
                <a:pathLst>
                  <a:path w="32538" h="60944" extrusionOk="0">
                    <a:moveTo>
                      <a:pt x="427" y="0"/>
                    </a:moveTo>
                    <a:cubicBezTo>
                      <a:pt x="198" y="0"/>
                      <a:pt x="1" y="197"/>
                      <a:pt x="1" y="426"/>
                    </a:cubicBezTo>
                    <a:lnTo>
                      <a:pt x="1" y="60533"/>
                    </a:lnTo>
                    <a:cubicBezTo>
                      <a:pt x="1" y="60763"/>
                      <a:pt x="198" y="60943"/>
                      <a:pt x="427" y="60943"/>
                    </a:cubicBezTo>
                    <a:lnTo>
                      <a:pt x="32128" y="60943"/>
                    </a:lnTo>
                    <a:cubicBezTo>
                      <a:pt x="32357" y="60943"/>
                      <a:pt x="32538" y="60763"/>
                      <a:pt x="32538" y="60533"/>
                    </a:cubicBezTo>
                    <a:lnTo>
                      <a:pt x="32538" y="426"/>
                    </a:lnTo>
                    <a:cubicBezTo>
                      <a:pt x="32538" y="197"/>
                      <a:pt x="32357" y="0"/>
                      <a:pt x="32128" y="0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592;p50">
                <a:extLst>
                  <a:ext uri="{FF2B5EF4-FFF2-40B4-BE49-F238E27FC236}">
                    <a16:creationId xmlns:a16="http://schemas.microsoft.com/office/drawing/2014/main" id="{17EDF56F-6215-446D-BD65-BB748C41F97D}"/>
                  </a:ext>
                </a:extLst>
              </p:cNvPr>
              <p:cNvSpPr/>
              <p:nvPr/>
            </p:nvSpPr>
            <p:spPr>
              <a:xfrm>
                <a:off x="6856100" y="3843492"/>
                <a:ext cx="96750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3326" extrusionOk="0">
                    <a:moveTo>
                      <a:pt x="2214" y="358"/>
                    </a:moveTo>
                    <a:lnTo>
                      <a:pt x="2214" y="375"/>
                    </a:lnTo>
                    <a:cubicBezTo>
                      <a:pt x="2935" y="375"/>
                      <a:pt x="3509" y="948"/>
                      <a:pt x="3525" y="1670"/>
                    </a:cubicBezTo>
                    <a:cubicBezTo>
                      <a:pt x="3525" y="2456"/>
                      <a:pt x="2882" y="2973"/>
                      <a:pt x="2212" y="2973"/>
                    </a:cubicBezTo>
                    <a:cubicBezTo>
                      <a:pt x="1890" y="2973"/>
                      <a:pt x="1562" y="2853"/>
                      <a:pt x="1296" y="2587"/>
                    </a:cubicBezTo>
                    <a:cubicBezTo>
                      <a:pt x="476" y="1768"/>
                      <a:pt x="1066" y="358"/>
                      <a:pt x="2214" y="358"/>
                    </a:cubicBezTo>
                    <a:close/>
                    <a:moveTo>
                      <a:pt x="2197" y="1"/>
                    </a:moveTo>
                    <a:cubicBezTo>
                      <a:pt x="1793" y="1"/>
                      <a:pt x="1383" y="152"/>
                      <a:pt x="1050" y="489"/>
                    </a:cubicBezTo>
                    <a:cubicBezTo>
                      <a:pt x="1" y="1538"/>
                      <a:pt x="739" y="3325"/>
                      <a:pt x="2214" y="3325"/>
                    </a:cubicBezTo>
                    <a:cubicBezTo>
                      <a:pt x="3132" y="3325"/>
                      <a:pt x="3869" y="2587"/>
                      <a:pt x="3869" y="1670"/>
                    </a:cubicBezTo>
                    <a:cubicBezTo>
                      <a:pt x="3869" y="669"/>
                      <a:pt x="3048" y="1"/>
                      <a:pt x="21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" name="Google Shape;593;p50">
                <a:extLst>
                  <a:ext uri="{FF2B5EF4-FFF2-40B4-BE49-F238E27FC236}">
                    <a16:creationId xmlns:a16="http://schemas.microsoft.com/office/drawing/2014/main" id="{D2E4FEED-04B7-4155-B037-0D3B14C6122B}"/>
                  </a:ext>
                </a:extLst>
              </p:cNvPr>
              <p:cNvSpPr/>
              <p:nvPr/>
            </p:nvSpPr>
            <p:spPr>
              <a:xfrm>
                <a:off x="6623350" y="3880717"/>
                <a:ext cx="8280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361" extrusionOk="0">
                    <a:moveTo>
                      <a:pt x="1" y="0"/>
                    </a:moveTo>
                    <a:lnTo>
                      <a:pt x="1" y="361"/>
                    </a:lnTo>
                    <a:lnTo>
                      <a:pt x="3312" y="361"/>
                    </a:lnTo>
                    <a:lnTo>
                      <a:pt x="33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594;p50">
                <a:extLst>
                  <a:ext uri="{FF2B5EF4-FFF2-40B4-BE49-F238E27FC236}">
                    <a16:creationId xmlns:a16="http://schemas.microsoft.com/office/drawing/2014/main" id="{00116D27-B3A8-48F3-97A2-26C832DF173C}"/>
                  </a:ext>
                </a:extLst>
              </p:cNvPr>
              <p:cNvSpPr/>
              <p:nvPr/>
            </p:nvSpPr>
            <p:spPr>
              <a:xfrm>
                <a:off x="7116325" y="3860642"/>
                <a:ext cx="60675" cy="4877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1951" extrusionOk="0">
                    <a:moveTo>
                      <a:pt x="2328" y="0"/>
                    </a:moveTo>
                    <a:lnTo>
                      <a:pt x="328" y="656"/>
                    </a:lnTo>
                    <a:cubicBezTo>
                      <a:pt x="148" y="688"/>
                      <a:pt x="0" y="836"/>
                      <a:pt x="0" y="1033"/>
                    </a:cubicBezTo>
                    <a:cubicBezTo>
                      <a:pt x="0" y="1197"/>
                      <a:pt x="132" y="1328"/>
                      <a:pt x="361" y="1393"/>
                    </a:cubicBezTo>
                    <a:lnTo>
                      <a:pt x="2328" y="1951"/>
                    </a:lnTo>
                    <a:lnTo>
                      <a:pt x="2426" y="1606"/>
                    </a:lnTo>
                    <a:lnTo>
                      <a:pt x="459" y="1049"/>
                    </a:lnTo>
                    <a:cubicBezTo>
                      <a:pt x="427" y="1049"/>
                      <a:pt x="394" y="1033"/>
                      <a:pt x="377" y="1016"/>
                    </a:cubicBezTo>
                    <a:lnTo>
                      <a:pt x="427" y="1000"/>
                    </a:lnTo>
                    <a:lnTo>
                      <a:pt x="2426" y="344"/>
                    </a:lnTo>
                    <a:lnTo>
                      <a:pt x="23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" name="Google Shape;595;p50">
                <a:extLst>
                  <a:ext uri="{FF2B5EF4-FFF2-40B4-BE49-F238E27FC236}">
                    <a16:creationId xmlns:a16="http://schemas.microsoft.com/office/drawing/2014/main" id="{D502878D-FBB7-4F62-A30A-7CCF671FD51C}"/>
                  </a:ext>
                </a:extLst>
              </p:cNvPr>
              <p:cNvSpPr/>
              <p:nvPr/>
            </p:nvSpPr>
            <p:spPr>
              <a:xfrm>
                <a:off x="6767200" y="2287275"/>
                <a:ext cx="23810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574" extrusionOk="0">
                    <a:moveTo>
                      <a:pt x="164" y="0"/>
                    </a:moveTo>
                    <a:cubicBezTo>
                      <a:pt x="82" y="0"/>
                      <a:pt x="0" y="82"/>
                      <a:pt x="0" y="164"/>
                    </a:cubicBezTo>
                    <a:lnTo>
                      <a:pt x="0" y="410"/>
                    </a:lnTo>
                    <a:cubicBezTo>
                      <a:pt x="0" y="492"/>
                      <a:pt x="82" y="574"/>
                      <a:pt x="164" y="574"/>
                    </a:cubicBezTo>
                    <a:lnTo>
                      <a:pt x="9359" y="574"/>
                    </a:lnTo>
                    <a:cubicBezTo>
                      <a:pt x="9458" y="574"/>
                      <a:pt x="9523" y="492"/>
                      <a:pt x="9523" y="410"/>
                    </a:cubicBezTo>
                    <a:lnTo>
                      <a:pt x="9523" y="164"/>
                    </a:lnTo>
                    <a:cubicBezTo>
                      <a:pt x="9523" y="82"/>
                      <a:pt x="9458" y="0"/>
                      <a:pt x="93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D2DBE239-B12C-4EF4-938A-9029F85BC0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32" r="57694" b="945"/>
            <a:stretch/>
          </p:blipFill>
          <p:spPr>
            <a:xfrm>
              <a:off x="6718686" y="1967570"/>
              <a:ext cx="935549" cy="1676067"/>
            </a:xfrm>
            <a:prstGeom prst="rect">
              <a:avLst/>
            </a:prstGeom>
          </p:spPr>
        </p:pic>
      </p:grp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D9F21EC-B487-41F1-9FD3-35134DA4DBA8}"/>
              </a:ext>
            </a:extLst>
          </p:cNvPr>
          <p:cNvSpPr txBox="1"/>
          <p:nvPr/>
        </p:nvSpPr>
        <p:spPr>
          <a:xfrm>
            <a:off x="8535121" y="1380733"/>
            <a:ext cx="507831" cy="2676358"/>
          </a:xfrm>
          <a:prstGeom prst="rect">
            <a:avLst/>
          </a:prstGeom>
          <a:noFill/>
        </p:spPr>
        <p:txBody>
          <a:bodyPr vert="wordArtVert"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00FFCD"/>
                </a:solidFill>
                <a:effectLst/>
                <a:uLnTx/>
                <a:uFillTx/>
                <a:latin typeface="Exo 2"/>
                <a:sym typeface="Exo 2"/>
              </a:rPr>
              <a:t>PROBLEMI</a:t>
            </a:r>
            <a:endParaRPr lang="it-IT" sz="1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D5B3678-EE9A-4EDC-95F0-B7B75509BAE0}"/>
              </a:ext>
            </a:extLst>
          </p:cNvPr>
          <p:cNvSpPr txBox="1"/>
          <p:nvPr/>
        </p:nvSpPr>
        <p:spPr>
          <a:xfrm>
            <a:off x="5711686" y="3208716"/>
            <a:ext cx="2743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tx2"/>
                </a:solidFill>
                <a:latin typeface="Exo 2" panose="020B0604020202020204" charset="0"/>
              </a:rPr>
              <a:t>Calcolo di ‘e’ nel While</a:t>
            </a:r>
          </a:p>
          <a:p>
            <a:pPr algn="r"/>
            <a:endParaRPr lang="it-IT" dirty="0">
              <a:solidFill>
                <a:schemeClr val="tx2"/>
              </a:solidFill>
              <a:latin typeface="Exo 2" panose="020B0604020202020204" charset="0"/>
            </a:endParaRPr>
          </a:p>
          <a:p>
            <a:pPr algn="r"/>
            <a:r>
              <a:rPr lang="it-IT" dirty="0">
                <a:solidFill>
                  <a:schemeClr val="tx2"/>
                </a:solidFill>
                <a:latin typeface="Exo 2" panose="020B0604020202020204" charset="0"/>
              </a:rPr>
              <a:t>Ritornare ‘e’ al momento giusto</a:t>
            </a:r>
          </a:p>
        </p:txBody>
      </p:sp>
    </p:spTree>
    <p:extLst>
      <p:ext uri="{BB962C8B-B14F-4D97-AF65-F5344CB8AC3E}">
        <p14:creationId xmlns:p14="http://schemas.microsoft.com/office/powerpoint/2010/main" val="4142645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8" name="Google Shape;598;p50"/>
          <p:cNvCxnSpPr>
            <a:cxnSpLocks/>
          </p:cNvCxnSpPr>
          <p:nvPr/>
        </p:nvCxnSpPr>
        <p:spPr>
          <a:xfrm flipV="1">
            <a:off x="8468688" y="1631064"/>
            <a:ext cx="0" cy="3718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598;p50">
            <a:extLst>
              <a:ext uri="{FF2B5EF4-FFF2-40B4-BE49-F238E27FC236}">
                <a16:creationId xmlns:a16="http://schemas.microsoft.com/office/drawing/2014/main" id="{C2A9CBA0-43DC-4966-87A3-FD498145B89B}"/>
              </a:ext>
            </a:extLst>
          </p:cNvPr>
          <p:cNvCxnSpPr>
            <a:cxnSpLocks/>
          </p:cNvCxnSpPr>
          <p:nvPr/>
        </p:nvCxnSpPr>
        <p:spPr>
          <a:xfrm>
            <a:off x="6295385" y="4077987"/>
            <a:ext cx="315569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598;p50">
            <a:extLst>
              <a:ext uri="{FF2B5EF4-FFF2-40B4-BE49-F238E27FC236}">
                <a16:creationId xmlns:a16="http://schemas.microsoft.com/office/drawing/2014/main" id="{AFB38F1E-7F1D-487E-895A-5130560E87D6}"/>
              </a:ext>
            </a:extLst>
          </p:cNvPr>
          <p:cNvCxnSpPr>
            <a:cxnSpLocks/>
          </p:cNvCxnSpPr>
          <p:nvPr/>
        </p:nvCxnSpPr>
        <p:spPr>
          <a:xfrm flipV="1">
            <a:off x="1233199" y="1631064"/>
            <a:ext cx="0" cy="36286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98;p50">
            <a:extLst>
              <a:ext uri="{FF2B5EF4-FFF2-40B4-BE49-F238E27FC236}">
                <a16:creationId xmlns:a16="http://schemas.microsoft.com/office/drawing/2014/main" id="{83D8A22E-67C8-4B2A-82F2-32118C6FC530}"/>
              </a:ext>
            </a:extLst>
          </p:cNvPr>
          <p:cNvCxnSpPr>
            <a:cxnSpLocks/>
          </p:cNvCxnSpPr>
          <p:nvPr/>
        </p:nvCxnSpPr>
        <p:spPr>
          <a:xfrm>
            <a:off x="-349652" y="4057096"/>
            <a:ext cx="350910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D9F21EC-B487-41F1-9FD3-35134DA4DBA8}"/>
              </a:ext>
            </a:extLst>
          </p:cNvPr>
          <p:cNvSpPr txBox="1"/>
          <p:nvPr/>
        </p:nvSpPr>
        <p:spPr>
          <a:xfrm>
            <a:off x="8535121" y="1380733"/>
            <a:ext cx="507831" cy="2676358"/>
          </a:xfrm>
          <a:prstGeom prst="rect">
            <a:avLst/>
          </a:prstGeom>
          <a:noFill/>
        </p:spPr>
        <p:txBody>
          <a:bodyPr vert="wordArtVert"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00FFCD"/>
                </a:solidFill>
                <a:effectLst/>
                <a:uLnTx/>
                <a:uFillTx/>
                <a:latin typeface="Exo 2"/>
                <a:sym typeface="Exo 2"/>
              </a:rPr>
              <a:t>PROBLEMI</a:t>
            </a:r>
            <a:endParaRPr lang="it-IT" sz="1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D5B3678-EE9A-4EDC-95F0-B7B75509BAE0}"/>
              </a:ext>
            </a:extLst>
          </p:cNvPr>
          <p:cNvSpPr txBox="1"/>
          <p:nvPr/>
        </p:nvSpPr>
        <p:spPr>
          <a:xfrm>
            <a:off x="5745784" y="3490551"/>
            <a:ext cx="2743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tx2"/>
                </a:solidFill>
                <a:latin typeface="Exo 2" panose="020B0604020202020204" charset="0"/>
              </a:rPr>
              <a:t>Dover passare troppi valori alla funzione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2AC3F121-44AE-4655-AA97-3EDC1531CC49}"/>
              </a:ext>
            </a:extLst>
          </p:cNvPr>
          <p:cNvGrpSpPr/>
          <p:nvPr/>
        </p:nvGrpSpPr>
        <p:grpSpPr>
          <a:xfrm>
            <a:off x="1346015" y="1318764"/>
            <a:ext cx="3362026" cy="2641868"/>
            <a:chOff x="3111142" y="1219229"/>
            <a:chExt cx="3362026" cy="2641868"/>
          </a:xfrm>
        </p:grpSpPr>
        <p:sp>
          <p:nvSpPr>
            <p:cNvPr id="19" name="Google Shape;573;p50">
              <a:extLst>
                <a:ext uri="{FF2B5EF4-FFF2-40B4-BE49-F238E27FC236}">
                  <a16:creationId xmlns:a16="http://schemas.microsoft.com/office/drawing/2014/main" id="{6BDCFF2A-0DFC-4F3B-AAF6-B4124C3121A4}"/>
                </a:ext>
              </a:extLst>
            </p:cNvPr>
            <p:cNvSpPr/>
            <p:nvPr/>
          </p:nvSpPr>
          <p:spPr>
            <a:xfrm>
              <a:off x="4374583" y="3466214"/>
              <a:ext cx="835145" cy="366894"/>
            </a:xfrm>
            <a:custGeom>
              <a:avLst/>
              <a:gdLst/>
              <a:ahLst/>
              <a:cxnLst/>
              <a:rect l="l" t="t" r="r" b="b"/>
              <a:pathLst>
                <a:path w="20326" h="9884" extrusionOk="0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574;p50">
              <a:extLst>
                <a:ext uri="{FF2B5EF4-FFF2-40B4-BE49-F238E27FC236}">
                  <a16:creationId xmlns:a16="http://schemas.microsoft.com/office/drawing/2014/main" id="{C517D97D-4DEC-458F-90B6-E02EB1B25B1F}"/>
                </a:ext>
              </a:extLst>
            </p:cNvPr>
            <p:cNvSpPr/>
            <p:nvPr/>
          </p:nvSpPr>
          <p:spPr>
            <a:xfrm>
              <a:off x="4398824" y="3466214"/>
              <a:ext cx="743561" cy="293285"/>
            </a:xfrm>
            <a:custGeom>
              <a:avLst/>
              <a:gdLst/>
              <a:ahLst/>
              <a:cxnLst/>
              <a:rect l="l" t="t" r="r" b="b"/>
              <a:pathLst>
                <a:path w="18097" h="7901" extrusionOk="0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575;p50">
              <a:extLst>
                <a:ext uri="{FF2B5EF4-FFF2-40B4-BE49-F238E27FC236}">
                  <a16:creationId xmlns:a16="http://schemas.microsoft.com/office/drawing/2014/main" id="{5AD37E35-400C-4D05-A8E6-FED5AEB9F7B7}"/>
                </a:ext>
              </a:extLst>
            </p:cNvPr>
            <p:cNvSpPr/>
            <p:nvPr/>
          </p:nvSpPr>
          <p:spPr>
            <a:xfrm>
              <a:off x="4311924" y="3803895"/>
              <a:ext cx="960420" cy="57202"/>
            </a:xfrm>
            <a:custGeom>
              <a:avLst/>
              <a:gdLst/>
              <a:ahLst/>
              <a:cxnLst/>
              <a:rect l="l" t="t" r="r" b="b"/>
              <a:pathLst>
                <a:path w="23375" h="1541" extrusionOk="0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576;p50">
              <a:extLst>
                <a:ext uri="{FF2B5EF4-FFF2-40B4-BE49-F238E27FC236}">
                  <a16:creationId xmlns:a16="http://schemas.microsoft.com/office/drawing/2014/main" id="{6F8C24AF-A096-42E0-84B7-97AFBD0EDDD8}"/>
                </a:ext>
              </a:extLst>
            </p:cNvPr>
            <p:cNvSpPr/>
            <p:nvPr/>
          </p:nvSpPr>
          <p:spPr>
            <a:xfrm>
              <a:off x="3111142" y="1369491"/>
              <a:ext cx="3362026" cy="2169739"/>
            </a:xfrm>
            <a:custGeom>
              <a:avLst/>
              <a:gdLst/>
              <a:ahLst/>
              <a:cxnLst/>
              <a:rect l="l" t="t" r="r" b="b"/>
              <a:pathLst>
                <a:path w="81826" h="58452" extrusionOk="0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577;p50">
              <a:extLst>
                <a:ext uri="{FF2B5EF4-FFF2-40B4-BE49-F238E27FC236}">
                  <a16:creationId xmlns:a16="http://schemas.microsoft.com/office/drawing/2014/main" id="{0469A84E-9597-44C5-BE57-5EB9E5DB7737}"/>
                </a:ext>
              </a:extLst>
            </p:cNvPr>
            <p:cNvSpPr/>
            <p:nvPr/>
          </p:nvSpPr>
          <p:spPr>
            <a:xfrm>
              <a:off x="3111142" y="1219229"/>
              <a:ext cx="3362026" cy="2064466"/>
            </a:xfrm>
            <a:custGeom>
              <a:avLst/>
              <a:gdLst/>
              <a:ahLst/>
              <a:cxnLst/>
              <a:rect l="l" t="t" r="r" b="b"/>
              <a:pathLst>
                <a:path w="81826" h="55616" extrusionOk="0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578;p50">
              <a:extLst>
                <a:ext uri="{FF2B5EF4-FFF2-40B4-BE49-F238E27FC236}">
                  <a16:creationId xmlns:a16="http://schemas.microsoft.com/office/drawing/2014/main" id="{9E8F226C-35C9-4315-AD1A-BBB6140AE4DE}"/>
                </a:ext>
              </a:extLst>
            </p:cNvPr>
            <p:cNvSpPr/>
            <p:nvPr/>
          </p:nvSpPr>
          <p:spPr>
            <a:xfrm>
              <a:off x="3288928" y="1363403"/>
              <a:ext cx="3006455" cy="1692747"/>
            </a:xfrm>
            <a:custGeom>
              <a:avLst/>
              <a:gdLst/>
              <a:ahLst/>
              <a:cxnLst/>
              <a:rect l="l" t="t" r="r" b="b"/>
              <a:pathLst>
                <a:path w="73172" h="45602" extrusionOk="0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579;p50">
              <a:extLst>
                <a:ext uri="{FF2B5EF4-FFF2-40B4-BE49-F238E27FC236}">
                  <a16:creationId xmlns:a16="http://schemas.microsoft.com/office/drawing/2014/main" id="{98FDD07E-72E3-4C63-AB1A-D9A4BB6B355B}"/>
                </a:ext>
              </a:extLst>
            </p:cNvPr>
            <p:cNvSpPr/>
            <p:nvPr/>
          </p:nvSpPr>
          <p:spPr>
            <a:xfrm>
              <a:off x="4765202" y="1266668"/>
              <a:ext cx="47168" cy="37009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656" y="1"/>
                  </a:moveTo>
                  <a:cubicBezTo>
                    <a:pt x="213" y="1"/>
                    <a:pt x="0" y="541"/>
                    <a:pt x="312" y="853"/>
                  </a:cubicBezTo>
                  <a:cubicBezTo>
                    <a:pt x="411" y="952"/>
                    <a:pt x="532" y="996"/>
                    <a:pt x="650" y="996"/>
                  </a:cubicBezTo>
                  <a:cubicBezTo>
                    <a:pt x="904" y="996"/>
                    <a:pt x="1147" y="794"/>
                    <a:pt x="1147" y="492"/>
                  </a:cubicBezTo>
                  <a:cubicBezTo>
                    <a:pt x="1147" y="230"/>
                    <a:pt x="934" y="1"/>
                    <a:pt x="656" y="1"/>
                  </a:cubicBezTo>
                  <a:close/>
                </a:path>
              </a:pathLst>
            </a:custGeom>
            <a:solidFill>
              <a:srgbClr val="363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37" name="Immagine 36">
              <a:extLst>
                <a:ext uri="{FF2B5EF4-FFF2-40B4-BE49-F238E27FC236}">
                  <a16:creationId xmlns:a16="http://schemas.microsoft.com/office/drawing/2014/main" id="{89834A62-0934-4A84-A66C-6FBC299F5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37" b="-1616"/>
            <a:stretch/>
          </p:blipFill>
          <p:spPr>
            <a:xfrm>
              <a:off x="3279821" y="1363403"/>
              <a:ext cx="3015562" cy="1882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736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CRYPTO.H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CESAR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CESAR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Decrypt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00976" y="510777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Exo 2" panose="020B0604020202020204" charset="0"/>
              </a:rPr>
              <a:t>01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xo 2" panose="020B0604020202020204" charset="0"/>
              </a:rPr>
              <a:t>03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Exo 2" panose="020B0604020202020204" charset="0"/>
              </a:rPr>
              <a:t>02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cxnSp>
        <p:nvCxnSpPr>
          <p:cNvPr id="158" name="Google Shape;158;p30"/>
          <p:cNvCxnSpPr>
            <a:cxnSpLocks/>
          </p:cNvCxnSpPr>
          <p:nvPr/>
        </p:nvCxnSpPr>
        <p:spPr>
          <a:xfrm>
            <a:off x="3297225" y="0"/>
            <a:ext cx="0" cy="330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>
            <a:cxnSpLocks/>
          </p:cNvCxnSpPr>
          <p:nvPr/>
        </p:nvCxnSpPr>
        <p:spPr>
          <a:xfrm>
            <a:off x="5861950" y="1873250"/>
            <a:ext cx="0" cy="32882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xo 2" panose="020B0604020202020204" charset="0"/>
              </a:rPr>
              <a:t>04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xo 2" panose="020B0604020202020204" charset="0"/>
              </a:rPr>
              <a:t>05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 idx="8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xo 2" panose="020B0604020202020204" charset="0"/>
              </a:rPr>
              <a:t>06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POLY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POLY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Decrypt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RSA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Exo 2" panose="020B0604020202020204" charset="0"/>
              </a:rPr>
              <a:t>RSA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Decrypt</a:t>
            </a:r>
            <a:endParaRPr dirty="0">
              <a:latin typeface="Exo 2" panose="020B0604020202020204" charset="0"/>
            </a:endParaRPr>
          </a:p>
        </p:txBody>
      </p:sp>
      <p:cxnSp>
        <p:nvCxnSpPr>
          <p:cNvPr id="25" name="Google Shape;159;p30">
            <a:extLst>
              <a:ext uri="{FF2B5EF4-FFF2-40B4-BE49-F238E27FC236}">
                <a16:creationId xmlns:a16="http://schemas.microsoft.com/office/drawing/2014/main" id="{DBEEBC7E-ACC0-41FC-BA1D-35738ABFD380}"/>
              </a:ext>
            </a:extLst>
          </p:cNvPr>
          <p:cNvCxnSpPr>
            <a:cxnSpLocks/>
          </p:cNvCxnSpPr>
          <p:nvPr/>
        </p:nvCxnSpPr>
        <p:spPr>
          <a:xfrm flipH="1">
            <a:off x="3297226" y="2085557"/>
            <a:ext cx="34020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59;p30">
            <a:extLst>
              <a:ext uri="{FF2B5EF4-FFF2-40B4-BE49-F238E27FC236}">
                <a16:creationId xmlns:a16="http://schemas.microsoft.com/office/drawing/2014/main" id="{D8CFA57B-FE2D-4FC5-8319-F0AF82ADDC7E}"/>
              </a:ext>
            </a:extLst>
          </p:cNvPr>
          <p:cNvCxnSpPr>
            <a:cxnSpLocks/>
          </p:cNvCxnSpPr>
          <p:nvPr/>
        </p:nvCxnSpPr>
        <p:spPr>
          <a:xfrm flipH="1">
            <a:off x="2457450" y="3102393"/>
            <a:ext cx="340450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68387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CRYPTO.H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CESAR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CESAR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Decrypt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00976" y="510777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Exo 2" panose="020B0604020202020204" charset="0"/>
              </a:rPr>
              <a:t>01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xo 2" panose="020B0604020202020204" charset="0"/>
              </a:rPr>
              <a:t>03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Exo 2" panose="020B0604020202020204" charset="0"/>
              </a:rPr>
              <a:t>02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cxnSp>
        <p:nvCxnSpPr>
          <p:cNvPr id="158" name="Google Shape;158;p30"/>
          <p:cNvCxnSpPr>
            <a:cxnSpLocks/>
          </p:cNvCxnSpPr>
          <p:nvPr/>
        </p:nvCxnSpPr>
        <p:spPr>
          <a:xfrm>
            <a:off x="3297225" y="0"/>
            <a:ext cx="0" cy="330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>
            <a:cxnSpLocks/>
          </p:cNvCxnSpPr>
          <p:nvPr/>
        </p:nvCxnSpPr>
        <p:spPr>
          <a:xfrm>
            <a:off x="5861950" y="1873250"/>
            <a:ext cx="0" cy="32882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xo 2" panose="020B0604020202020204" charset="0"/>
              </a:rPr>
              <a:t>04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xo 2" panose="020B0604020202020204" charset="0"/>
              </a:rPr>
              <a:t>05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 idx="8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xo 2" panose="020B0604020202020204" charset="0"/>
              </a:rPr>
              <a:t>06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POLY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POLY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Decrypt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RSA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Exo 2" panose="020B0604020202020204" charset="0"/>
              </a:rPr>
              <a:t>RSA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Decrypt</a:t>
            </a:r>
            <a:endParaRPr dirty="0">
              <a:latin typeface="Exo 2" panose="020B0604020202020204" charset="0"/>
            </a:endParaRPr>
          </a:p>
        </p:txBody>
      </p:sp>
      <p:cxnSp>
        <p:nvCxnSpPr>
          <p:cNvPr id="25" name="Google Shape;159;p30">
            <a:extLst>
              <a:ext uri="{FF2B5EF4-FFF2-40B4-BE49-F238E27FC236}">
                <a16:creationId xmlns:a16="http://schemas.microsoft.com/office/drawing/2014/main" id="{DBEEBC7E-ACC0-41FC-BA1D-35738ABFD380}"/>
              </a:ext>
            </a:extLst>
          </p:cNvPr>
          <p:cNvCxnSpPr>
            <a:cxnSpLocks/>
          </p:cNvCxnSpPr>
          <p:nvPr/>
        </p:nvCxnSpPr>
        <p:spPr>
          <a:xfrm flipH="1">
            <a:off x="3297226" y="2085557"/>
            <a:ext cx="34020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59;p30">
            <a:extLst>
              <a:ext uri="{FF2B5EF4-FFF2-40B4-BE49-F238E27FC236}">
                <a16:creationId xmlns:a16="http://schemas.microsoft.com/office/drawing/2014/main" id="{D8CFA57B-FE2D-4FC5-8319-F0AF82ADDC7E}"/>
              </a:ext>
            </a:extLst>
          </p:cNvPr>
          <p:cNvCxnSpPr>
            <a:cxnSpLocks/>
          </p:cNvCxnSpPr>
          <p:nvPr/>
        </p:nvCxnSpPr>
        <p:spPr>
          <a:xfrm flipH="1">
            <a:off x="2457450" y="3102393"/>
            <a:ext cx="340450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73127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113781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>
            <a:cxnSpLocks/>
          </p:cNvCxnSpPr>
          <p:nvPr/>
        </p:nvCxnSpPr>
        <p:spPr>
          <a:xfrm>
            <a:off x="-266131" y="3999407"/>
            <a:ext cx="523569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DAFFCA-2EAB-4EE7-BF2E-F0DD11147F92}"/>
              </a:ext>
            </a:extLst>
          </p:cNvPr>
          <p:cNvSpPr txBox="1"/>
          <p:nvPr/>
        </p:nvSpPr>
        <p:spPr>
          <a:xfrm>
            <a:off x="2117323" y="717384"/>
            <a:ext cx="37873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decrypt;</a:t>
            </a:r>
            <a: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private_key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decrypt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ph))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pub_key;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decrypt;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RSA_decrypt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Chiave di Decriptazione --&gt; </a:t>
            </a:r>
            <a:r>
              <a:rPr lang="it-IT" sz="1200" dirty="0">
                <a:solidFill>
                  <a:srgbClr val="92FC79"/>
                </a:solidFill>
                <a:latin typeface="Consolas" panose="020B0609020204030204" pitchFamily="49" charset="0"/>
              </a:rPr>
              <a:t> "</a:t>
            </a:r>
            <a:endParaRPr lang="it-IT" sz="1200" dirty="0">
              <a:solidFill>
                <a:srgbClr val="9EFFFF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EFFFF"/>
                </a:solidFill>
                <a:latin typeface="Consolas" panose="020B0609020204030204" pitchFamily="49" charset="0"/>
              </a:rPr>
              <a:t>  </a:t>
            </a:r>
            <a:r>
              <a:rPr lang="it-IT" sz="12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private_key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dec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(crypt,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decrypt);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munna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fmod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(dec,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n);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munna;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Google Shape;186;p32">
            <a:extLst>
              <a:ext uri="{FF2B5EF4-FFF2-40B4-BE49-F238E27FC236}">
                <a16:creationId xmlns:a16="http://schemas.microsoft.com/office/drawing/2014/main" id="{98835282-16E7-4C2F-B8A6-A77140E05729}"/>
              </a:ext>
            </a:extLst>
          </p:cNvPr>
          <p:cNvCxnSpPr>
            <a:cxnSpLocks/>
          </p:cNvCxnSpPr>
          <p:nvPr/>
        </p:nvCxnSpPr>
        <p:spPr>
          <a:xfrm>
            <a:off x="1980522" y="1137817"/>
            <a:ext cx="0" cy="40870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86;p32">
            <a:extLst>
              <a:ext uri="{FF2B5EF4-FFF2-40B4-BE49-F238E27FC236}">
                <a16:creationId xmlns:a16="http://schemas.microsoft.com/office/drawing/2014/main" id="{A3E3E5F8-08E1-47C8-ADA1-7FFFD24134D3}"/>
              </a:ext>
            </a:extLst>
          </p:cNvPr>
          <p:cNvCxnSpPr>
            <a:cxnSpLocks/>
          </p:cNvCxnSpPr>
          <p:nvPr/>
        </p:nvCxnSpPr>
        <p:spPr>
          <a:xfrm rot="5400000">
            <a:off x="4572000" y="1233461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75;p31">
            <a:extLst>
              <a:ext uri="{FF2B5EF4-FFF2-40B4-BE49-F238E27FC236}">
                <a16:creationId xmlns:a16="http://schemas.microsoft.com/office/drawing/2014/main" id="{169706C1-BCCB-45D6-B5BE-88DF522D944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369566" y="37333"/>
            <a:ext cx="1294189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dk2"/>
                </a:solidFill>
              </a:rPr>
              <a:t>RSA</a:t>
            </a:r>
            <a:endParaRPr sz="4500" dirty="0">
              <a:solidFill>
                <a:schemeClr val="dk2"/>
              </a:solidFill>
            </a:endParaRPr>
          </a:p>
        </p:txBody>
      </p:sp>
      <p:sp>
        <p:nvSpPr>
          <p:cNvPr id="19" name="Google Shape;176;p31">
            <a:extLst>
              <a:ext uri="{FF2B5EF4-FFF2-40B4-BE49-F238E27FC236}">
                <a16:creationId xmlns:a16="http://schemas.microsoft.com/office/drawing/2014/main" id="{A853556D-3B83-4E4E-B996-8C33122A730A}"/>
              </a:ext>
            </a:extLst>
          </p:cNvPr>
          <p:cNvSpPr txBox="1">
            <a:spLocks/>
          </p:cNvSpPr>
          <p:nvPr/>
        </p:nvSpPr>
        <p:spPr>
          <a:xfrm flipH="1">
            <a:off x="7506469" y="171133"/>
            <a:ext cx="1118916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>
                <a:solidFill>
                  <a:schemeClr val="dk2"/>
                </a:solidFill>
                <a:latin typeface="Exo 2" panose="020B0604020202020204" charset="0"/>
              </a:rPr>
              <a:t>03</a:t>
            </a:r>
          </a:p>
        </p:txBody>
      </p:sp>
      <p:sp>
        <p:nvSpPr>
          <p:cNvPr id="21" name="Google Shape;175;p31">
            <a:extLst>
              <a:ext uri="{FF2B5EF4-FFF2-40B4-BE49-F238E27FC236}">
                <a16:creationId xmlns:a16="http://schemas.microsoft.com/office/drawing/2014/main" id="{EB50CA5D-B7B0-45A4-8838-8C0FDDD9491C}"/>
              </a:ext>
            </a:extLst>
          </p:cNvPr>
          <p:cNvSpPr txBox="1">
            <a:spLocks/>
          </p:cNvSpPr>
          <p:nvPr/>
        </p:nvSpPr>
        <p:spPr>
          <a:xfrm flipH="1">
            <a:off x="1980522" y="3999407"/>
            <a:ext cx="2781755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it-IT" sz="4500" dirty="0"/>
              <a:t>DECRYPT</a:t>
            </a:r>
          </a:p>
        </p:txBody>
      </p:sp>
    </p:spTree>
    <p:extLst>
      <p:ext uri="{BB962C8B-B14F-4D97-AF65-F5344CB8AC3E}">
        <p14:creationId xmlns:p14="http://schemas.microsoft.com/office/powerpoint/2010/main" val="2181142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798200" y="406449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>
            <a:cxnSpLocks/>
          </p:cNvCxnSpPr>
          <p:nvPr/>
        </p:nvCxnSpPr>
        <p:spPr>
          <a:xfrm>
            <a:off x="-170597" y="4793157"/>
            <a:ext cx="47401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86;p32">
            <a:extLst>
              <a:ext uri="{FF2B5EF4-FFF2-40B4-BE49-F238E27FC236}">
                <a16:creationId xmlns:a16="http://schemas.microsoft.com/office/drawing/2014/main" id="{98835282-16E7-4C2F-B8A6-A77140E05729}"/>
              </a:ext>
            </a:extLst>
          </p:cNvPr>
          <p:cNvCxnSpPr>
            <a:cxnSpLocks/>
          </p:cNvCxnSpPr>
          <p:nvPr/>
        </p:nvCxnSpPr>
        <p:spPr>
          <a:xfrm>
            <a:off x="993050" y="2013242"/>
            <a:ext cx="0" cy="33369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86;p32">
            <a:extLst>
              <a:ext uri="{FF2B5EF4-FFF2-40B4-BE49-F238E27FC236}">
                <a16:creationId xmlns:a16="http://schemas.microsoft.com/office/drawing/2014/main" id="{A3E3E5F8-08E1-47C8-ADA1-7FFFD24134D3}"/>
              </a:ext>
            </a:extLst>
          </p:cNvPr>
          <p:cNvCxnSpPr>
            <a:cxnSpLocks/>
          </p:cNvCxnSpPr>
          <p:nvPr/>
        </p:nvCxnSpPr>
        <p:spPr>
          <a:xfrm>
            <a:off x="8732450" y="-116006"/>
            <a:ext cx="0" cy="30905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75;p31">
            <a:extLst>
              <a:ext uri="{FF2B5EF4-FFF2-40B4-BE49-F238E27FC236}">
                <a16:creationId xmlns:a16="http://schemas.microsoft.com/office/drawing/2014/main" id="{0124EFB1-C4C9-419D-8A7E-25C4CCA7BC7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6631262" y="177412"/>
            <a:ext cx="2616547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</a:rPr>
              <a:t>PROBLEMI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16E84FA-2058-405A-9546-1A2B743E9F7B}"/>
              </a:ext>
            </a:extLst>
          </p:cNvPr>
          <p:cNvSpPr txBox="1"/>
          <p:nvPr/>
        </p:nvSpPr>
        <p:spPr>
          <a:xfrm>
            <a:off x="1010846" y="1547819"/>
            <a:ext cx="37873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decrypt;</a:t>
            </a:r>
            <a: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private_key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decrypt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ph))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pub_key;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decrypt;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RSA_decrypt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Chiave di Decriptazione --&gt; </a:t>
            </a:r>
            <a:r>
              <a:rPr lang="it-IT" sz="1200" dirty="0">
                <a:solidFill>
                  <a:srgbClr val="92FC79"/>
                </a:solidFill>
                <a:latin typeface="Consolas" panose="020B0609020204030204" pitchFamily="49" charset="0"/>
              </a:rPr>
              <a:t> "</a:t>
            </a:r>
            <a:endParaRPr lang="it-IT" sz="1200" dirty="0">
              <a:solidFill>
                <a:srgbClr val="9EFFFF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EFFFF"/>
                </a:solidFill>
                <a:latin typeface="Consolas" panose="020B0609020204030204" pitchFamily="49" charset="0"/>
              </a:rPr>
              <a:t>  </a:t>
            </a:r>
            <a:r>
              <a:rPr lang="it-IT" sz="12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private_key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dec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(crypt,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decrypt);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munna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fmod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(dec,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n);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munna;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ECAB37-F413-48E5-8F9C-1AD94BEC9A62}"/>
              </a:ext>
            </a:extLst>
          </p:cNvPr>
          <p:cNvSpPr txBox="1"/>
          <p:nvPr/>
        </p:nvSpPr>
        <p:spPr>
          <a:xfrm>
            <a:off x="5989405" y="1059217"/>
            <a:ext cx="27430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tx2"/>
                </a:solidFill>
                <a:latin typeface="Exo 2" panose="020B0604020202020204" charset="0"/>
              </a:rPr>
              <a:t>Trovare la formula migliore per creare la chiave di decriptazione</a:t>
            </a:r>
          </a:p>
          <a:p>
            <a:pPr algn="r"/>
            <a:endParaRPr lang="it-IT" dirty="0">
              <a:solidFill>
                <a:schemeClr val="tx2"/>
              </a:solidFill>
              <a:latin typeface="Exo 2" panose="020B0604020202020204" charset="0"/>
            </a:endParaRPr>
          </a:p>
          <a:p>
            <a:pPr algn="r"/>
            <a:r>
              <a:rPr lang="it-IT" dirty="0">
                <a:solidFill>
                  <a:schemeClr val="tx2"/>
                </a:solidFill>
                <a:latin typeface="Exo 2" panose="020B0604020202020204" charset="0"/>
              </a:rPr>
              <a:t>Errori di calcolo con il modulo tra numeri float</a:t>
            </a:r>
          </a:p>
        </p:txBody>
      </p:sp>
    </p:spTree>
    <p:extLst>
      <p:ext uri="{BB962C8B-B14F-4D97-AF65-F5344CB8AC3E}">
        <p14:creationId xmlns:p14="http://schemas.microsoft.com/office/powerpoint/2010/main" val="1699042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44790" y="2701359"/>
            <a:ext cx="2557669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it-IT" sz="1200" spc="-55" dirty="0">
                <a:solidFill>
                  <a:srgbClr val="FFFFFF"/>
                </a:solidFill>
                <a:latin typeface="Exo 2" panose="020B0604020202020204" charset="0"/>
                <a:cs typeface="Times New Roman"/>
              </a:rPr>
              <a:t>Gruppo A</a:t>
            </a:r>
          </a:p>
          <a:p>
            <a:pPr algn="ctr">
              <a:spcBef>
                <a:spcPts val="100"/>
              </a:spcBef>
            </a:pPr>
            <a:endParaRPr lang="it-IT" sz="1200" spc="-55" dirty="0">
              <a:solidFill>
                <a:srgbClr val="FFFFFF"/>
              </a:solidFill>
              <a:latin typeface="Exo 2" panose="020B0604020202020204" charset="0"/>
              <a:cs typeface="Times New Roman"/>
            </a:endParaRPr>
          </a:p>
          <a:p>
            <a:pPr algn="ctr">
              <a:spcBef>
                <a:spcPts val="100"/>
              </a:spcBef>
            </a:pPr>
            <a:r>
              <a:rPr lang="it-IT" sz="1200" spc="-55" dirty="0">
                <a:solidFill>
                  <a:srgbClr val="FFFFFF"/>
                </a:solidFill>
                <a:latin typeface="Exo 2" panose="020B0604020202020204" charset="0"/>
                <a:cs typeface="Times New Roman"/>
              </a:rPr>
              <a:t>Broglio Matteo</a:t>
            </a:r>
          </a:p>
          <a:p>
            <a:pPr algn="ctr">
              <a:spcBef>
                <a:spcPts val="100"/>
              </a:spcBef>
            </a:pPr>
            <a:r>
              <a:rPr lang="it-IT" sz="1200" spc="-55" dirty="0" err="1">
                <a:solidFill>
                  <a:srgbClr val="FFFFFF"/>
                </a:solidFill>
                <a:latin typeface="Exo 2" panose="020B0604020202020204" charset="0"/>
                <a:cs typeface="Times New Roman"/>
              </a:rPr>
              <a:t>Ceban</a:t>
            </a:r>
            <a:r>
              <a:rPr lang="it-IT" sz="1200" spc="-55" dirty="0">
                <a:solidFill>
                  <a:srgbClr val="FFFFFF"/>
                </a:solidFill>
                <a:latin typeface="Exo 2" panose="020B0604020202020204" charset="0"/>
                <a:cs typeface="Times New Roman"/>
              </a:rPr>
              <a:t> Dan Eugen</a:t>
            </a:r>
          </a:p>
          <a:p>
            <a:pPr algn="ctr">
              <a:spcBef>
                <a:spcPts val="100"/>
              </a:spcBef>
            </a:pPr>
            <a:r>
              <a:rPr lang="it-IT" sz="1200" spc="-55" dirty="0">
                <a:solidFill>
                  <a:srgbClr val="FFFFFF"/>
                </a:solidFill>
                <a:latin typeface="Exo 2" panose="020B0604020202020204" charset="0"/>
                <a:cs typeface="Times New Roman"/>
              </a:rPr>
              <a:t>Colombo Alessio</a:t>
            </a:r>
          </a:p>
          <a:p>
            <a:pPr algn="ctr">
              <a:spcBef>
                <a:spcPts val="100"/>
              </a:spcBef>
            </a:pPr>
            <a:r>
              <a:rPr lang="it-IT" sz="1200" spc="-55" dirty="0">
                <a:solidFill>
                  <a:srgbClr val="FFFFFF"/>
                </a:solidFill>
                <a:latin typeface="Exo 2" panose="020B0604020202020204" charset="0"/>
                <a:cs typeface="Times New Roman"/>
              </a:rPr>
              <a:t>Galuzzi Sean</a:t>
            </a:r>
          </a:p>
          <a:p>
            <a:pPr algn="ctr">
              <a:spcBef>
                <a:spcPts val="100"/>
              </a:spcBef>
            </a:pPr>
            <a:r>
              <a:rPr lang="it-IT" sz="1200" spc="-55" dirty="0">
                <a:solidFill>
                  <a:srgbClr val="FFFFFF"/>
                </a:solidFill>
                <a:latin typeface="Exo 2" panose="020B0604020202020204" charset="0"/>
                <a:cs typeface="Times New Roman"/>
              </a:rPr>
              <a:t>Lucca Davide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81158" y="1205584"/>
            <a:ext cx="4781681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b="1" spc="-90" dirty="0">
                <a:solidFill>
                  <a:srgbClr val="00FFCD"/>
                </a:solidFill>
                <a:latin typeface="Exo 2" panose="020B0604020202020204" charset="0"/>
              </a:rPr>
              <a:t>GRAZIE PER L’ATTENZIONE</a:t>
            </a:r>
          </a:p>
        </p:txBody>
      </p:sp>
      <p:sp>
        <p:nvSpPr>
          <p:cNvPr id="5" name="object 5"/>
          <p:cNvSpPr/>
          <p:nvPr/>
        </p:nvSpPr>
        <p:spPr>
          <a:xfrm>
            <a:off x="8155944" y="629919"/>
            <a:ext cx="988060" cy="0"/>
          </a:xfrm>
          <a:custGeom>
            <a:avLst/>
            <a:gdLst/>
            <a:ahLst/>
            <a:cxnLst/>
            <a:rect l="l" t="t" r="r" b="b"/>
            <a:pathLst>
              <a:path w="988059">
                <a:moveTo>
                  <a:pt x="0" y="0"/>
                </a:moveTo>
                <a:lnTo>
                  <a:pt x="988055" y="0"/>
                </a:lnTo>
              </a:path>
            </a:pathLst>
          </a:custGeom>
          <a:ln w="9525">
            <a:solidFill>
              <a:srgbClr val="00FF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" y="4765040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>
                <a:moveTo>
                  <a:pt x="95849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FF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114409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>
            <a:cxnSpLocks/>
          </p:cNvCxnSpPr>
          <p:nvPr/>
        </p:nvCxnSpPr>
        <p:spPr>
          <a:xfrm>
            <a:off x="-266131" y="3999407"/>
            <a:ext cx="48683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DAFFCA-2EAB-4EE7-BF2E-F0DD11147F92}"/>
              </a:ext>
            </a:extLst>
          </p:cNvPr>
          <p:cNvSpPr txBox="1"/>
          <p:nvPr/>
        </p:nvSpPr>
        <p:spPr>
          <a:xfrm>
            <a:off x="2187685" y="1340643"/>
            <a:ext cx="463000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cesar_crypt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1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b="0" i="1" dirty="0">
                <a:solidFill>
                  <a:srgbClr val="B362FF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len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it-IT" b="0" i="1" dirty="0">
                <a:solidFill>
                  <a:srgbClr val="B362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i="1" dirty="0">
                <a:solidFill>
                  <a:srgbClr val="B362FF"/>
                </a:solidFill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chiave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97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len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it-IT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chiave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122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chiave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b="0" i="1" dirty="0">
                <a:solidFill>
                  <a:srgbClr val="B362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it-IT" dirty="0">
                <a:solidFill>
                  <a:srgbClr val="9EFFFF"/>
                </a:solidFill>
                <a:latin typeface="Consolas" panose="020B0609020204030204" pitchFamily="49" charset="0"/>
              </a:rPr>
              <a:t>    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else</a:t>
            </a:r>
            <a:endParaRPr lang="it-IT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chiave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it-IT" b="0" i="1" dirty="0">
                <a:solidFill>
                  <a:srgbClr val="B362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Google Shape;186;p32">
            <a:extLst>
              <a:ext uri="{FF2B5EF4-FFF2-40B4-BE49-F238E27FC236}">
                <a16:creationId xmlns:a16="http://schemas.microsoft.com/office/drawing/2014/main" id="{98835282-16E7-4C2F-B8A6-A77140E05729}"/>
              </a:ext>
            </a:extLst>
          </p:cNvPr>
          <p:cNvCxnSpPr>
            <a:cxnSpLocks/>
          </p:cNvCxnSpPr>
          <p:nvPr/>
        </p:nvCxnSpPr>
        <p:spPr>
          <a:xfrm>
            <a:off x="2146174" y="1144092"/>
            <a:ext cx="0" cy="40870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86;p32">
            <a:extLst>
              <a:ext uri="{FF2B5EF4-FFF2-40B4-BE49-F238E27FC236}">
                <a16:creationId xmlns:a16="http://schemas.microsoft.com/office/drawing/2014/main" id="{A3E3E5F8-08E1-47C8-ADA1-7FFFD24134D3}"/>
              </a:ext>
            </a:extLst>
          </p:cNvPr>
          <p:cNvCxnSpPr>
            <a:cxnSpLocks/>
          </p:cNvCxnSpPr>
          <p:nvPr/>
        </p:nvCxnSpPr>
        <p:spPr>
          <a:xfrm rot="5400000">
            <a:off x="4572000" y="1233461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75;p31">
            <a:extLst>
              <a:ext uri="{FF2B5EF4-FFF2-40B4-BE49-F238E27FC236}">
                <a16:creationId xmlns:a16="http://schemas.microsoft.com/office/drawing/2014/main" id="{169706C1-BCCB-45D6-B5BE-88DF522D944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722282" y="37333"/>
            <a:ext cx="2616547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CESAR</a:t>
            </a:r>
            <a:endParaRPr sz="4500" dirty="0">
              <a:solidFill>
                <a:schemeClr val="dk2"/>
              </a:solidFill>
            </a:endParaRPr>
          </a:p>
        </p:txBody>
      </p:sp>
      <p:sp>
        <p:nvSpPr>
          <p:cNvPr id="19" name="Google Shape;176;p31">
            <a:extLst>
              <a:ext uri="{FF2B5EF4-FFF2-40B4-BE49-F238E27FC236}">
                <a16:creationId xmlns:a16="http://schemas.microsoft.com/office/drawing/2014/main" id="{A853556D-3B83-4E4E-B996-8C33122A730A}"/>
              </a:ext>
            </a:extLst>
          </p:cNvPr>
          <p:cNvSpPr txBox="1">
            <a:spLocks/>
          </p:cNvSpPr>
          <p:nvPr/>
        </p:nvSpPr>
        <p:spPr>
          <a:xfrm flipH="1">
            <a:off x="7506469" y="171133"/>
            <a:ext cx="1023278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>
                <a:solidFill>
                  <a:schemeClr val="dk2"/>
                </a:solidFill>
                <a:latin typeface="Exo 2" panose="020B0604020202020204" charset="0"/>
              </a:rPr>
              <a:t>01</a:t>
            </a:r>
          </a:p>
        </p:txBody>
      </p:sp>
      <p:sp>
        <p:nvSpPr>
          <p:cNvPr id="21" name="Google Shape;175;p31">
            <a:extLst>
              <a:ext uri="{FF2B5EF4-FFF2-40B4-BE49-F238E27FC236}">
                <a16:creationId xmlns:a16="http://schemas.microsoft.com/office/drawing/2014/main" id="{EB50CA5D-B7B0-45A4-8838-8C0FDDD9491C}"/>
              </a:ext>
            </a:extLst>
          </p:cNvPr>
          <p:cNvSpPr txBox="1">
            <a:spLocks/>
          </p:cNvSpPr>
          <p:nvPr/>
        </p:nvSpPr>
        <p:spPr>
          <a:xfrm flipH="1">
            <a:off x="2287200" y="4084067"/>
            <a:ext cx="2616547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it-IT" sz="4500" dirty="0"/>
              <a:t>CRYPT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798200" y="406449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>
            <a:cxnSpLocks/>
          </p:cNvCxnSpPr>
          <p:nvPr/>
        </p:nvCxnSpPr>
        <p:spPr>
          <a:xfrm>
            <a:off x="-170597" y="4793157"/>
            <a:ext cx="47401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DAFFCA-2EAB-4EE7-BF2E-F0DD11147F92}"/>
              </a:ext>
            </a:extLst>
          </p:cNvPr>
          <p:cNvSpPr txBox="1"/>
          <p:nvPr/>
        </p:nvSpPr>
        <p:spPr>
          <a:xfrm>
            <a:off x="511285" y="2220118"/>
            <a:ext cx="463000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cesar_crypt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1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b="0" i="1" dirty="0">
                <a:solidFill>
                  <a:srgbClr val="B362FF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len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it-IT" b="0" i="1" dirty="0">
                <a:solidFill>
                  <a:srgbClr val="B362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i="1" dirty="0">
                <a:solidFill>
                  <a:srgbClr val="B362FF"/>
                </a:solidFill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chiave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97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len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it-IT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chiave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122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chiave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b="0" i="1" dirty="0">
                <a:solidFill>
                  <a:srgbClr val="B362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it-IT" dirty="0">
                <a:solidFill>
                  <a:srgbClr val="9EFFFF"/>
                </a:solidFill>
                <a:latin typeface="Consolas" panose="020B0609020204030204" pitchFamily="49" charset="0"/>
              </a:rPr>
              <a:t>    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else</a:t>
            </a:r>
            <a:endParaRPr lang="it-IT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chiave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it-IT" b="0" i="1" dirty="0">
                <a:solidFill>
                  <a:srgbClr val="B362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Google Shape;186;p32">
            <a:extLst>
              <a:ext uri="{FF2B5EF4-FFF2-40B4-BE49-F238E27FC236}">
                <a16:creationId xmlns:a16="http://schemas.microsoft.com/office/drawing/2014/main" id="{98835282-16E7-4C2F-B8A6-A77140E05729}"/>
              </a:ext>
            </a:extLst>
          </p:cNvPr>
          <p:cNvCxnSpPr>
            <a:cxnSpLocks/>
          </p:cNvCxnSpPr>
          <p:nvPr/>
        </p:nvCxnSpPr>
        <p:spPr>
          <a:xfrm>
            <a:off x="406274" y="2169994"/>
            <a:ext cx="0" cy="31868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86;p32">
            <a:extLst>
              <a:ext uri="{FF2B5EF4-FFF2-40B4-BE49-F238E27FC236}">
                <a16:creationId xmlns:a16="http://schemas.microsoft.com/office/drawing/2014/main" id="{A3E3E5F8-08E1-47C8-ADA1-7FFFD24134D3}"/>
              </a:ext>
            </a:extLst>
          </p:cNvPr>
          <p:cNvCxnSpPr>
            <a:cxnSpLocks/>
          </p:cNvCxnSpPr>
          <p:nvPr/>
        </p:nvCxnSpPr>
        <p:spPr>
          <a:xfrm>
            <a:off x="8732450" y="-116006"/>
            <a:ext cx="0" cy="30905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75;p31">
            <a:extLst>
              <a:ext uri="{FF2B5EF4-FFF2-40B4-BE49-F238E27FC236}">
                <a16:creationId xmlns:a16="http://schemas.microsoft.com/office/drawing/2014/main" id="{0124EFB1-C4C9-419D-8A7E-25C4CCA7BC7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6631262" y="177412"/>
            <a:ext cx="2616547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</a:rPr>
              <a:t>PROBLEMI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227D2BE-FEAE-4C21-9B9B-B7BF6EBB643B}"/>
              </a:ext>
            </a:extLst>
          </p:cNvPr>
          <p:cNvSpPr txBox="1"/>
          <p:nvPr/>
        </p:nvSpPr>
        <p:spPr>
          <a:xfrm>
            <a:off x="5989405" y="1045623"/>
            <a:ext cx="274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tx2"/>
                </a:solidFill>
                <a:latin typeface="Exo 2" panose="020B0604020202020204" charset="0"/>
              </a:rPr>
              <a:t>Controllo </a:t>
            </a:r>
          </a:p>
        </p:txBody>
      </p:sp>
    </p:spTree>
    <p:extLst>
      <p:ext uri="{BB962C8B-B14F-4D97-AF65-F5344CB8AC3E}">
        <p14:creationId xmlns:p14="http://schemas.microsoft.com/office/powerpoint/2010/main" val="2308134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CRYPTO.H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CESAR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CESAR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Decrypt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00976" y="510777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Exo 2" panose="020B0604020202020204" charset="0"/>
              </a:rPr>
              <a:t>01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xo 2" panose="020B0604020202020204" charset="0"/>
              </a:rPr>
              <a:t>03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Exo 2" panose="020B0604020202020204" charset="0"/>
              </a:rPr>
              <a:t>02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cxnSp>
        <p:nvCxnSpPr>
          <p:cNvPr id="158" name="Google Shape;158;p30"/>
          <p:cNvCxnSpPr>
            <a:cxnSpLocks/>
          </p:cNvCxnSpPr>
          <p:nvPr/>
        </p:nvCxnSpPr>
        <p:spPr>
          <a:xfrm>
            <a:off x="3297225" y="0"/>
            <a:ext cx="0" cy="330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>
            <a:cxnSpLocks/>
          </p:cNvCxnSpPr>
          <p:nvPr/>
        </p:nvCxnSpPr>
        <p:spPr>
          <a:xfrm>
            <a:off x="5861950" y="1873250"/>
            <a:ext cx="0" cy="32882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xo 2" panose="020B0604020202020204" charset="0"/>
              </a:rPr>
              <a:t>04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xo 2" panose="020B0604020202020204" charset="0"/>
              </a:rPr>
              <a:t>05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 idx="8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xo 2" panose="020B0604020202020204" charset="0"/>
              </a:rPr>
              <a:t>06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POLY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POLY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Decrypt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RSA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Exo 2" panose="020B0604020202020204" charset="0"/>
              </a:rPr>
              <a:t>RSA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Decrypt</a:t>
            </a:r>
            <a:endParaRPr dirty="0">
              <a:latin typeface="Exo 2" panose="020B0604020202020204" charset="0"/>
            </a:endParaRPr>
          </a:p>
        </p:txBody>
      </p:sp>
      <p:cxnSp>
        <p:nvCxnSpPr>
          <p:cNvPr id="25" name="Google Shape;159;p30">
            <a:extLst>
              <a:ext uri="{FF2B5EF4-FFF2-40B4-BE49-F238E27FC236}">
                <a16:creationId xmlns:a16="http://schemas.microsoft.com/office/drawing/2014/main" id="{DBEEBC7E-ACC0-41FC-BA1D-35738ABFD380}"/>
              </a:ext>
            </a:extLst>
          </p:cNvPr>
          <p:cNvCxnSpPr>
            <a:cxnSpLocks/>
          </p:cNvCxnSpPr>
          <p:nvPr/>
        </p:nvCxnSpPr>
        <p:spPr>
          <a:xfrm flipH="1">
            <a:off x="3297226" y="2085557"/>
            <a:ext cx="34020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59;p30">
            <a:extLst>
              <a:ext uri="{FF2B5EF4-FFF2-40B4-BE49-F238E27FC236}">
                <a16:creationId xmlns:a16="http://schemas.microsoft.com/office/drawing/2014/main" id="{D8CFA57B-FE2D-4FC5-8319-F0AF82ADDC7E}"/>
              </a:ext>
            </a:extLst>
          </p:cNvPr>
          <p:cNvCxnSpPr>
            <a:cxnSpLocks/>
          </p:cNvCxnSpPr>
          <p:nvPr/>
        </p:nvCxnSpPr>
        <p:spPr>
          <a:xfrm flipH="1">
            <a:off x="2457450" y="3102393"/>
            <a:ext cx="340450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75378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114409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>
            <a:cxnSpLocks/>
          </p:cNvCxnSpPr>
          <p:nvPr/>
        </p:nvCxnSpPr>
        <p:spPr>
          <a:xfrm>
            <a:off x="-266131" y="3999407"/>
            <a:ext cx="522026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DAFFCA-2EAB-4EE7-BF2E-F0DD11147F92}"/>
              </a:ext>
            </a:extLst>
          </p:cNvPr>
          <p:cNvSpPr txBox="1"/>
          <p:nvPr/>
        </p:nvSpPr>
        <p:spPr>
          <a:xfrm>
            <a:off x="2187685" y="1340643"/>
            <a:ext cx="463000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cesar_decrypt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1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b="0" i="1" dirty="0">
                <a:solidFill>
                  <a:srgbClr val="B362FF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len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it-IT" b="0" i="1" dirty="0">
                <a:solidFill>
                  <a:srgbClr val="B362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i="1" dirty="0">
                <a:solidFill>
                  <a:srgbClr val="B362FF"/>
                </a:solidFill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chiave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97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len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it-IT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chiave </a:t>
            </a:r>
            <a:r>
              <a:rPr lang="it-IT" dirty="0">
                <a:solidFill>
                  <a:srgbClr val="FF9D00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dirty="0">
                <a:solidFill>
                  <a:srgbClr val="FF628C"/>
                </a:solidFill>
                <a:latin typeface="Consolas" panose="020B0609020204030204" pitchFamily="49" charset="0"/>
              </a:rPr>
              <a:t>97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chiave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b="0" i="1" dirty="0">
                <a:solidFill>
                  <a:srgbClr val="B362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it-IT" dirty="0">
                <a:solidFill>
                  <a:srgbClr val="9EFFFF"/>
                </a:solidFill>
                <a:latin typeface="Consolas" panose="020B0609020204030204" pitchFamily="49" charset="0"/>
              </a:rPr>
              <a:t>    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else</a:t>
            </a:r>
            <a:endParaRPr lang="it-IT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chiave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it-IT" b="0" i="1" dirty="0">
                <a:solidFill>
                  <a:srgbClr val="B362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Google Shape;186;p32">
            <a:extLst>
              <a:ext uri="{FF2B5EF4-FFF2-40B4-BE49-F238E27FC236}">
                <a16:creationId xmlns:a16="http://schemas.microsoft.com/office/drawing/2014/main" id="{98835282-16E7-4C2F-B8A6-A77140E05729}"/>
              </a:ext>
            </a:extLst>
          </p:cNvPr>
          <p:cNvCxnSpPr>
            <a:cxnSpLocks/>
          </p:cNvCxnSpPr>
          <p:nvPr/>
        </p:nvCxnSpPr>
        <p:spPr>
          <a:xfrm>
            <a:off x="2146174" y="1144092"/>
            <a:ext cx="0" cy="40870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86;p32">
            <a:extLst>
              <a:ext uri="{FF2B5EF4-FFF2-40B4-BE49-F238E27FC236}">
                <a16:creationId xmlns:a16="http://schemas.microsoft.com/office/drawing/2014/main" id="{A3E3E5F8-08E1-47C8-ADA1-7FFFD24134D3}"/>
              </a:ext>
            </a:extLst>
          </p:cNvPr>
          <p:cNvCxnSpPr>
            <a:cxnSpLocks/>
          </p:cNvCxnSpPr>
          <p:nvPr/>
        </p:nvCxnSpPr>
        <p:spPr>
          <a:xfrm rot="5400000">
            <a:off x="4572000" y="1233461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75;p31">
            <a:extLst>
              <a:ext uri="{FF2B5EF4-FFF2-40B4-BE49-F238E27FC236}">
                <a16:creationId xmlns:a16="http://schemas.microsoft.com/office/drawing/2014/main" id="{169706C1-BCCB-45D6-B5BE-88DF522D944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722282" y="37333"/>
            <a:ext cx="2616547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CESAR</a:t>
            </a:r>
            <a:endParaRPr sz="4500" dirty="0">
              <a:solidFill>
                <a:schemeClr val="dk2"/>
              </a:solidFill>
            </a:endParaRPr>
          </a:p>
        </p:txBody>
      </p:sp>
      <p:sp>
        <p:nvSpPr>
          <p:cNvPr id="19" name="Google Shape;176;p31">
            <a:extLst>
              <a:ext uri="{FF2B5EF4-FFF2-40B4-BE49-F238E27FC236}">
                <a16:creationId xmlns:a16="http://schemas.microsoft.com/office/drawing/2014/main" id="{A853556D-3B83-4E4E-B996-8C33122A730A}"/>
              </a:ext>
            </a:extLst>
          </p:cNvPr>
          <p:cNvSpPr txBox="1">
            <a:spLocks/>
          </p:cNvSpPr>
          <p:nvPr/>
        </p:nvSpPr>
        <p:spPr>
          <a:xfrm flipH="1">
            <a:off x="7506469" y="171133"/>
            <a:ext cx="1132564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>
                <a:solidFill>
                  <a:schemeClr val="dk2"/>
                </a:solidFill>
                <a:latin typeface="Exo 2" panose="020B0604020202020204" charset="0"/>
              </a:rPr>
              <a:t>02</a:t>
            </a:r>
          </a:p>
        </p:txBody>
      </p:sp>
      <p:sp>
        <p:nvSpPr>
          <p:cNvPr id="21" name="Google Shape;175;p31">
            <a:extLst>
              <a:ext uri="{FF2B5EF4-FFF2-40B4-BE49-F238E27FC236}">
                <a16:creationId xmlns:a16="http://schemas.microsoft.com/office/drawing/2014/main" id="{EB50CA5D-B7B0-45A4-8838-8C0FDDD9491C}"/>
              </a:ext>
            </a:extLst>
          </p:cNvPr>
          <p:cNvSpPr txBox="1">
            <a:spLocks/>
          </p:cNvSpPr>
          <p:nvPr/>
        </p:nvSpPr>
        <p:spPr>
          <a:xfrm flipH="1">
            <a:off x="2287199" y="4084067"/>
            <a:ext cx="2755635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it-IT" sz="4500" dirty="0"/>
              <a:t>DECRYPT</a:t>
            </a:r>
          </a:p>
        </p:txBody>
      </p:sp>
    </p:spTree>
    <p:extLst>
      <p:ext uri="{BB962C8B-B14F-4D97-AF65-F5344CB8AC3E}">
        <p14:creationId xmlns:p14="http://schemas.microsoft.com/office/powerpoint/2010/main" val="2736042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798200" y="406449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>
            <a:cxnSpLocks/>
          </p:cNvCxnSpPr>
          <p:nvPr/>
        </p:nvCxnSpPr>
        <p:spPr>
          <a:xfrm>
            <a:off x="-170597" y="4793157"/>
            <a:ext cx="47401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DAFFCA-2EAB-4EE7-BF2E-F0DD11147F92}"/>
              </a:ext>
            </a:extLst>
          </p:cNvPr>
          <p:cNvSpPr txBox="1"/>
          <p:nvPr/>
        </p:nvSpPr>
        <p:spPr>
          <a:xfrm>
            <a:off x="511285" y="2220118"/>
            <a:ext cx="463000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cesar_decrypt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1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b="0" i="1" dirty="0">
                <a:solidFill>
                  <a:srgbClr val="B362FF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len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it-IT" b="0" i="1" dirty="0">
                <a:solidFill>
                  <a:srgbClr val="B362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i="1" dirty="0">
                <a:solidFill>
                  <a:srgbClr val="B362FF"/>
                </a:solidFill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chiave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97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len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it-IT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chiave </a:t>
            </a:r>
            <a:r>
              <a:rPr lang="it-IT" dirty="0">
                <a:solidFill>
                  <a:srgbClr val="FF9D00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dirty="0">
                <a:solidFill>
                  <a:srgbClr val="FF628C"/>
                </a:solidFill>
                <a:latin typeface="Consolas" panose="020B0609020204030204" pitchFamily="49" charset="0"/>
              </a:rPr>
              <a:t>97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chiave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b="0" i="1" dirty="0">
                <a:solidFill>
                  <a:srgbClr val="B362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it-IT" dirty="0">
                <a:solidFill>
                  <a:srgbClr val="9EFFFF"/>
                </a:solidFill>
                <a:latin typeface="Consolas" panose="020B0609020204030204" pitchFamily="49" charset="0"/>
              </a:rPr>
              <a:t>    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else</a:t>
            </a:r>
            <a:endParaRPr lang="it-IT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parola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chiave </a:t>
            </a:r>
            <a:r>
              <a:rPr lang="it-IT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it-IT" b="0" i="1" dirty="0">
                <a:solidFill>
                  <a:srgbClr val="B362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it-IT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Google Shape;186;p32">
            <a:extLst>
              <a:ext uri="{FF2B5EF4-FFF2-40B4-BE49-F238E27FC236}">
                <a16:creationId xmlns:a16="http://schemas.microsoft.com/office/drawing/2014/main" id="{98835282-16E7-4C2F-B8A6-A77140E05729}"/>
              </a:ext>
            </a:extLst>
          </p:cNvPr>
          <p:cNvCxnSpPr>
            <a:cxnSpLocks/>
          </p:cNvCxnSpPr>
          <p:nvPr/>
        </p:nvCxnSpPr>
        <p:spPr>
          <a:xfrm>
            <a:off x="406274" y="2169994"/>
            <a:ext cx="0" cy="31868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86;p32">
            <a:extLst>
              <a:ext uri="{FF2B5EF4-FFF2-40B4-BE49-F238E27FC236}">
                <a16:creationId xmlns:a16="http://schemas.microsoft.com/office/drawing/2014/main" id="{A3E3E5F8-08E1-47C8-ADA1-7FFFD24134D3}"/>
              </a:ext>
            </a:extLst>
          </p:cNvPr>
          <p:cNvCxnSpPr>
            <a:cxnSpLocks/>
          </p:cNvCxnSpPr>
          <p:nvPr/>
        </p:nvCxnSpPr>
        <p:spPr>
          <a:xfrm>
            <a:off x="8732450" y="-116006"/>
            <a:ext cx="0" cy="30905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75;p31">
            <a:extLst>
              <a:ext uri="{FF2B5EF4-FFF2-40B4-BE49-F238E27FC236}">
                <a16:creationId xmlns:a16="http://schemas.microsoft.com/office/drawing/2014/main" id="{0124EFB1-C4C9-419D-8A7E-25C4CCA7BC7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6631262" y="177412"/>
            <a:ext cx="2616547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</a:rPr>
              <a:t>PROBLEMI</a:t>
            </a:r>
            <a:endParaRPr sz="3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84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CRYPTO.H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CESAR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CESAR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Decrypt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00976" y="510777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Exo 2" panose="020B0604020202020204" charset="0"/>
              </a:rPr>
              <a:t>01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xo 2" panose="020B0604020202020204" charset="0"/>
              </a:rPr>
              <a:t>03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Exo 2" panose="020B0604020202020204" charset="0"/>
              </a:rPr>
              <a:t>02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cxnSp>
        <p:nvCxnSpPr>
          <p:cNvPr id="158" name="Google Shape;158;p30"/>
          <p:cNvCxnSpPr>
            <a:cxnSpLocks/>
          </p:cNvCxnSpPr>
          <p:nvPr/>
        </p:nvCxnSpPr>
        <p:spPr>
          <a:xfrm>
            <a:off x="3297225" y="0"/>
            <a:ext cx="0" cy="330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>
            <a:cxnSpLocks/>
          </p:cNvCxnSpPr>
          <p:nvPr/>
        </p:nvCxnSpPr>
        <p:spPr>
          <a:xfrm>
            <a:off x="5861950" y="1873250"/>
            <a:ext cx="0" cy="32882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xo 2" panose="020B0604020202020204" charset="0"/>
              </a:rPr>
              <a:t>04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xo 2" panose="020B0604020202020204" charset="0"/>
              </a:rPr>
              <a:t>05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 idx="8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xo 2" panose="020B0604020202020204" charset="0"/>
              </a:rPr>
              <a:t>06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POLY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POLY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Decrypt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RSA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Crypt</a:t>
            </a:r>
            <a:endParaRPr dirty="0">
              <a:latin typeface="Exo 2" panose="020B0604020202020204" charset="0"/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Exo 2" panose="020B0604020202020204" charset="0"/>
              </a:rPr>
              <a:t>RSA</a:t>
            </a:r>
            <a:endParaRPr dirty="0">
              <a:solidFill>
                <a:schemeClr val="dk2"/>
              </a:solidFill>
              <a:latin typeface="Exo 2" panose="020B0604020202020204" charset="0"/>
            </a:endParaRPr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xo 2" panose="020B0604020202020204" charset="0"/>
              </a:rPr>
              <a:t>Decrypt</a:t>
            </a:r>
            <a:endParaRPr dirty="0">
              <a:latin typeface="Exo 2" panose="020B0604020202020204" charset="0"/>
            </a:endParaRPr>
          </a:p>
        </p:txBody>
      </p:sp>
      <p:cxnSp>
        <p:nvCxnSpPr>
          <p:cNvPr id="25" name="Google Shape;159;p30">
            <a:extLst>
              <a:ext uri="{FF2B5EF4-FFF2-40B4-BE49-F238E27FC236}">
                <a16:creationId xmlns:a16="http://schemas.microsoft.com/office/drawing/2014/main" id="{DBEEBC7E-ACC0-41FC-BA1D-35738ABFD380}"/>
              </a:ext>
            </a:extLst>
          </p:cNvPr>
          <p:cNvCxnSpPr>
            <a:cxnSpLocks/>
          </p:cNvCxnSpPr>
          <p:nvPr/>
        </p:nvCxnSpPr>
        <p:spPr>
          <a:xfrm flipH="1">
            <a:off x="3297226" y="2085557"/>
            <a:ext cx="34020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59;p30">
            <a:extLst>
              <a:ext uri="{FF2B5EF4-FFF2-40B4-BE49-F238E27FC236}">
                <a16:creationId xmlns:a16="http://schemas.microsoft.com/office/drawing/2014/main" id="{D8CFA57B-FE2D-4FC5-8319-F0AF82ADDC7E}"/>
              </a:ext>
            </a:extLst>
          </p:cNvPr>
          <p:cNvCxnSpPr>
            <a:cxnSpLocks/>
          </p:cNvCxnSpPr>
          <p:nvPr/>
        </p:nvCxnSpPr>
        <p:spPr>
          <a:xfrm flipH="1">
            <a:off x="2457450" y="3102393"/>
            <a:ext cx="340450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3799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1137817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>
            <a:cxnSpLocks/>
          </p:cNvCxnSpPr>
          <p:nvPr/>
        </p:nvCxnSpPr>
        <p:spPr>
          <a:xfrm>
            <a:off x="-266131" y="3999407"/>
            <a:ext cx="48683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DAFFCA-2EAB-4EE7-BF2E-F0DD11147F92}"/>
              </a:ext>
            </a:extLst>
          </p:cNvPr>
          <p:cNvSpPr txBox="1"/>
          <p:nvPr/>
        </p:nvSpPr>
        <p:spPr>
          <a:xfrm>
            <a:off x="2168036" y="1148692"/>
            <a:ext cx="42115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poly_crypt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i="1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i="1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chiave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200" b="0" i="1" dirty="0">
                <a:solidFill>
                  <a:srgbClr val="B362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len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key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len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i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key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chiave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97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parola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key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122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parola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parola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key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1200" b="0" i="1" dirty="0">
                <a:solidFill>
                  <a:srgbClr val="B362FF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it-IT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else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    parola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parola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key </a:t>
            </a:r>
            <a:r>
              <a:rPr lang="it-IT" sz="12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Google Shape;186;p32">
            <a:extLst>
              <a:ext uri="{FF2B5EF4-FFF2-40B4-BE49-F238E27FC236}">
                <a16:creationId xmlns:a16="http://schemas.microsoft.com/office/drawing/2014/main" id="{98835282-16E7-4C2F-B8A6-A77140E05729}"/>
              </a:ext>
            </a:extLst>
          </p:cNvPr>
          <p:cNvCxnSpPr>
            <a:cxnSpLocks/>
          </p:cNvCxnSpPr>
          <p:nvPr/>
        </p:nvCxnSpPr>
        <p:spPr>
          <a:xfrm>
            <a:off x="2146174" y="1144092"/>
            <a:ext cx="0" cy="40870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86;p32">
            <a:extLst>
              <a:ext uri="{FF2B5EF4-FFF2-40B4-BE49-F238E27FC236}">
                <a16:creationId xmlns:a16="http://schemas.microsoft.com/office/drawing/2014/main" id="{A3E3E5F8-08E1-47C8-ADA1-7FFFD24134D3}"/>
              </a:ext>
            </a:extLst>
          </p:cNvPr>
          <p:cNvCxnSpPr>
            <a:cxnSpLocks/>
          </p:cNvCxnSpPr>
          <p:nvPr/>
        </p:nvCxnSpPr>
        <p:spPr>
          <a:xfrm rot="5400000">
            <a:off x="4572000" y="1233461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75;p31">
            <a:extLst>
              <a:ext uri="{FF2B5EF4-FFF2-40B4-BE49-F238E27FC236}">
                <a16:creationId xmlns:a16="http://schemas.microsoft.com/office/drawing/2014/main" id="{169706C1-BCCB-45D6-B5BE-88DF522D944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722282" y="37333"/>
            <a:ext cx="2616547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POLY</a:t>
            </a:r>
            <a:endParaRPr sz="4500" dirty="0">
              <a:solidFill>
                <a:schemeClr val="dk2"/>
              </a:solidFill>
            </a:endParaRPr>
          </a:p>
        </p:txBody>
      </p:sp>
      <p:sp>
        <p:nvSpPr>
          <p:cNvPr id="19" name="Google Shape;176;p31">
            <a:extLst>
              <a:ext uri="{FF2B5EF4-FFF2-40B4-BE49-F238E27FC236}">
                <a16:creationId xmlns:a16="http://schemas.microsoft.com/office/drawing/2014/main" id="{A853556D-3B83-4E4E-B996-8C33122A730A}"/>
              </a:ext>
            </a:extLst>
          </p:cNvPr>
          <p:cNvSpPr txBox="1">
            <a:spLocks/>
          </p:cNvSpPr>
          <p:nvPr/>
        </p:nvSpPr>
        <p:spPr>
          <a:xfrm flipH="1">
            <a:off x="7506469" y="171133"/>
            <a:ext cx="1118916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>
                <a:solidFill>
                  <a:schemeClr val="dk2"/>
                </a:solidFill>
                <a:latin typeface="Exo 2" panose="020B0604020202020204" charset="0"/>
              </a:rPr>
              <a:t>03</a:t>
            </a:r>
          </a:p>
        </p:txBody>
      </p:sp>
      <p:sp>
        <p:nvSpPr>
          <p:cNvPr id="21" name="Google Shape;175;p31">
            <a:extLst>
              <a:ext uri="{FF2B5EF4-FFF2-40B4-BE49-F238E27FC236}">
                <a16:creationId xmlns:a16="http://schemas.microsoft.com/office/drawing/2014/main" id="{EB50CA5D-B7B0-45A4-8838-8C0FDDD9491C}"/>
              </a:ext>
            </a:extLst>
          </p:cNvPr>
          <p:cNvSpPr txBox="1">
            <a:spLocks/>
          </p:cNvSpPr>
          <p:nvPr/>
        </p:nvSpPr>
        <p:spPr>
          <a:xfrm flipH="1">
            <a:off x="2287200" y="4084067"/>
            <a:ext cx="2616547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it-IT" sz="4500" dirty="0"/>
              <a:t>CRYPT</a:t>
            </a:r>
          </a:p>
        </p:txBody>
      </p:sp>
    </p:spTree>
    <p:extLst>
      <p:ext uri="{BB962C8B-B14F-4D97-AF65-F5344CB8AC3E}">
        <p14:creationId xmlns:p14="http://schemas.microsoft.com/office/powerpoint/2010/main" val="1826698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AAFFEE"/>
      </a:dk1>
      <a:lt1>
        <a:srgbClr val="05214A"/>
      </a:lt1>
      <a:dk2>
        <a:srgbClr val="00FFCD"/>
      </a:dk2>
      <a:lt2>
        <a:srgbClr val="FFFFFF"/>
      </a:lt2>
      <a:accent1>
        <a:srgbClr val="98FFEA"/>
      </a:accent1>
      <a:accent2>
        <a:srgbClr val="62F8DA"/>
      </a:accent2>
      <a:accent3>
        <a:srgbClr val="28497A"/>
      </a:accent3>
      <a:accent4>
        <a:srgbClr val="1A4079"/>
      </a:accent4>
      <a:accent5>
        <a:srgbClr val="041B3D"/>
      </a:accent5>
      <a:accent6>
        <a:srgbClr val="092A5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1330</Words>
  <Application>Microsoft Office PowerPoint</Application>
  <PresentationFormat>Presentazione su schermo (16:9)</PresentationFormat>
  <Paragraphs>279</Paragraphs>
  <Slides>23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0" baseType="lpstr">
      <vt:lpstr>Exo 2</vt:lpstr>
      <vt:lpstr>Squada One</vt:lpstr>
      <vt:lpstr>Roboto Condensed Light</vt:lpstr>
      <vt:lpstr>Arial</vt:lpstr>
      <vt:lpstr>Consolas</vt:lpstr>
      <vt:lpstr>Fira Sans Extra Condensed Medium</vt:lpstr>
      <vt:lpstr>Tech Newsletter by Slidesgo</vt:lpstr>
      <vt:lpstr>CRYPTO.H</vt:lpstr>
      <vt:lpstr>CRYPTO.H</vt:lpstr>
      <vt:lpstr>CESAR</vt:lpstr>
      <vt:lpstr>PROBLEMI</vt:lpstr>
      <vt:lpstr>CRYPTO.H</vt:lpstr>
      <vt:lpstr>CESAR</vt:lpstr>
      <vt:lpstr>PROBLEMI</vt:lpstr>
      <vt:lpstr>CRYPTO.H</vt:lpstr>
      <vt:lpstr>POLY</vt:lpstr>
      <vt:lpstr>PROBLEMI</vt:lpstr>
      <vt:lpstr>CRYPTO.H</vt:lpstr>
      <vt:lpstr>POLY</vt:lpstr>
      <vt:lpstr>PROBLEMI</vt:lpstr>
      <vt:lpstr>RSA</vt:lpstr>
      <vt:lpstr>CRYPTO.H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CRYPTO.H</vt:lpstr>
      <vt:lpstr>RSA</vt:lpstr>
      <vt:lpstr>PROBLEMI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CRYPTO.H</dc:title>
  <dc:creator>1</dc:creator>
  <cp:lastModifiedBy>Broglio Matteo</cp:lastModifiedBy>
  <cp:revision>74</cp:revision>
  <dcterms:modified xsi:type="dcterms:W3CDTF">2020-12-09T09:57:25Z</dcterms:modified>
</cp:coreProperties>
</file>