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c7da7c31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c7da7c3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Citations: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Airsafe. (2015, April 21). Asbestos substitute materials building a safer future. https://www.airsafe.net.au/news/asbestos-substitute-materials-building-a-safer-future/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Collivignarelli, M. C., Canato, M., Abbà, A., &amp; Carnevale Miino, M. (2019). Biosolids: What are the different types of reuse? Journal of Cleaner Production, 238, 117844. https://doi.org/10.1016/j.jclepro.2019.117844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Department of the Environment and Energy. (n.d.). Hazardous waste in Australia 2019. https://www.dcceew.gov.au/sites/default/files/documents/hazardous-waste-australia-2019.pdf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Alvin. (2023, January 9). Ways to use recycled wood and recycled timber. Brajkovich Demolition and Salvage. https://www.brajkovichdemolition.com.au/creative-ways-to-use-recycled-wood-and-recycled-timber/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c76d31a4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c76d31a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with the data, missing mining data that would have skewed the data from 2018 onwards.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missing data in 2007-08, 2011-12 and 2012-13.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c7da7c319_8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4c7da7c319_8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c7da7c319_8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c7da7c319_8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Highlight NSW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Change Year to 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Explain in percentage terms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Hazardous waste increased 114% over the 2014-2018 period for NSW.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 2018, NSW is responsible for 35.57% of the total Hazardous waste.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4c7da7c319_8_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7da7c319_8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4c7da7c319_8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Asbestos has been used for insulation, roofing, flooring, and as a component in various building materials. It has been used in the 1980s in Australia, the suspected reason is that ……, but we cannot say based on the data.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Contaminated soil refers to soil that has been polluted or contaminated by the presence of hazardous substances. </a:t>
            </a:r>
            <a:endParaRPr/>
          </a:p>
        </p:txBody>
      </p:sp>
      <p:sp>
        <p:nvSpPr>
          <p:cNvPr id="202" name="Google Shape;202;g24c7da7c319_8_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c76d31a4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c76d31a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c7da7c319_5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c7da7c319_5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c7da7c319_5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c7da7c319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c7da7c319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c7da7c31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NAB DATATHON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Team: GPT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25" y="629153"/>
            <a:ext cx="2094024" cy="1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74" y="517625"/>
            <a:ext cx="6514476" cy="626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Disposal Waste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7360275" y="3497100"/>
            <a:ext cx="3407100" cy="540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Contaminated Soils (N120)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 Policy for Building Demolition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7360275" y="2734375"/>
            <a:ext cx="3407100" cy="5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Asbestose (N220):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Replaced with Cellulose Fiber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7426425" y="4217200"/>
            <a:ext cx="3341100" cy="5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Biosoils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Restoring abandoned mining site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7360275" y="4988675"/>
            <a:ext cx="3407100" cy="540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Timber: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Recycle for furniture or wood handcraft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6659550" y="4146488"/>
            <a:ext cx="485100" cy="4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6659550" y="3375800"/>
            <a:ext cx="485100" cy="463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6659550" y="2626050"/>
            <a:ext cx="485100" cy="4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6659550" y="4750050"/>
            <a:ext cx="485100" cy="463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6820050" y="1845175"/>
            <a:ext cx="4134900" cy="540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Suggested Solutions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0" y="598458"/>
            <a:ext cx="128100" cy="70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75" y="695375"/>
            <a:ext cx="11451225" cy="59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760450" y="-152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Overall Increasing Trend in Total National Waste</a:t>
            </a:r>
            <a:r>
              <a:rPr lang="en-US"/>
              <a:t> 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6683379" y="1517818"/>
            <a:ext cx="2251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74151"/>
                </a:solidFill>
              </a:rPr>
              <a:t>T</a:t>
            </a:r>
            <a:r>
              <a:rPr b="0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here was a significant increase of </a:t>
            </a:r>
            <a:r>
              <a:rPr lang="en-US">
                <a:solidFill>
                  <a:srgbClr val="374151"/>
                </a:solidFill>
              </a:rPr>
              <a:t>32.75</a:t>
            </a:r>
            <a:r>
              <a:rPr b="0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% over the </a:t>
            </a:r>
            <a:r>
              <a:rPr lang="en-US">
                <a:solidFill>
                  <a:srgbClr val="374151"/>
                </a:solidFill>
              </a:rPr>
              <a:t>7</a:t>
            </a:r>
            <a:r>
              <a:rPr b="0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-year period from 2014 to 20</a:t>
            </a:r>
            <a:r>
              <a:rPr lang="en-US">
                <a:solidFill>
                  <a:srgbClr val="374151"/>
                </a:solidFill>
              </a:rPr>
              <a:t>21</a:t>
            </a:r>
            <a:r>
              <a:rPr b="0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7"/>
          <p:cNvCxnSpPr>
            <a:stCxn id="176" idx="2"/>
          </p:cNvCxnSpPr>
          <p:nvPr/>
        </p:nvCxnSpPr>
        <p:spPr>
          <a:xfrm>
            <a:off x="7808979" y="2472118"/>
            <a:ext cx="6714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7"/>
          <p:cNvSpPr txBox="1"/>
          <p:nvPr/>
        </p:nvSpPr>
        <p:spPr>
          <a:xfrm>
            <a:off x="1042700" y="2331600"/>
            <a:ext cx="5362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85200C"/>
                </a:solidFill>
              </a:rPr>
              <a:t>Australia has seen a rapid increase in the overall amount of waste produced in the recent years</a:t>
            </a:r>
            <a:endParaRPr b="1" i="1" sz="2400">
              <a:solidFill>
                <a:srgbClr val="8520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89186" y="169773"/>
            <a:ext cx="11803117" cy="765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strike="noStrike">
                <a:latin typeface="Calibri"/>
                <a:ea typeface="Calibri"/>
                <a:cs typeface="Calibri"/>
                <a:sym typeface="Calibri"/>
              </a:rPr>
              <a:t>Hazardous waste increased by 53.35% over the 15-year period from 2006 to 2021. 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89186" y="1175393"/>
            <a:ext cx="58647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Overall trend in Hazardous Waste</a:t>
            </a:r>
            <a:endParaRPr b="1"/>
          </a:p>
        </p:txBody>
      </p:sp>
      <p:pic>
        <p:nvPicPr>
          <p:cNvPr descr="A graph with a line and a red line&#10;&#10;Description automatically generated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86" y="1513947"/>
            <a:ext cx="11571890" cy="530999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9006254" y="3828393"/>
            <a:ext cx="22511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Notably, there was a significant increase of 47.38% over the 4-year period from 2014 to 2018.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8303172" y="3972910"/>
            <a:ext cx="578069" cy="12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838200" y="322291"/>
            <a:ext cx="10515600" cy="47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NSW displays the similar increasing trend for the 4-year period from 2014-2018  </a:t>
            </a:r>
            <a:endParaRPr/>
          </a:p>
        </p:txBody>
      </p:sp>
      <p:pic>
        <p:nvPicPr>
          <p:cNvPr descr="A graph of different colored lines&#10;&#10;Description automatically generated" id="196" name="Google Shape;196;p29"/>
          <p:cNvPicPr preferRelativeResize="0"/>
          <p:nvPr/>
        </p:nvPicPr>
        <p:blipFill rotWithShape="1">
          <a:blip r:embed="rId3">
            <a:alphaModFix/>
          </a:blip>
          <a:srcRect b="-3" l="0" r="5295" t="0"/>
          <a:stretch/>
        </p:blipFill>
        <p:spPr>
          <a:xfrm>
            <a:off x="2354501" y="1196592"/>
            <a:ext cx="8092782" cy="56614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3571850" y="2035975"/>
            <a:ext cx="2238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Hazardous waste increased 114% over the 2014-2018 period for NSW.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 2018, NSW is responsible for 35.57% of the total Hazardous waste.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9"/>
          <p:cNvCxnSpPr>
            <a:stCxn id="197" idx="3"/>
          </p:cNvCxnSpPr>
          <p:nvPr/>
        </p:nvCxnSpPr>
        <p:spPr>
          <a:xfrm flipH="1" rot="10800000">
            <a:off x="5810150" y="2571625"/>
            <a:ext cx="12978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a number of hazardous waste&#10;&#10;Description automatically generated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883" y="887225"/>
            <a:ext cx="9630280" cy="59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type="title"/>
          </p:nvPr>
        </p:nvSpPr>
        <p:spPr>
          <a:xfrm>
            <a:off x="838200" y="322291"/>
            <a:ext cx="10515600" cy="475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Asbestos (N220) and Contaminated soils (N120) are the main driving for the increasing trend in Hazardous Waste. 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3769075" y="2111825"/>
            <a:ext cx="2238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N220 increased 330.32%, N120 increased 81.39% over the 2014-2018 period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30"/>
          <p:cNvCxnSpPr/>
          <p:nvPr/>
        </p:nvCxnSpPr>
        <p:spPr>
          <a:xfrm>
            <a:off x="5658425" y="2776675"/>
            <a:ext cx="6990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Model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8140200" y="1825625"/>
            <a:ext cx="3446700" cy="21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b="1" lang="en-US" sz="2250">
                <a:solidFill>
                  <a:srgbClr val="000000"/>
                </a:solidFill>
              </a:rPr>
              <a:t>PREDICTION:</a:t>
            </a:r>
            <a:endParaRPr b="1" sz="2250">
              <a:solidFill>
                <a:srgbClr val="000000"/>
              </a:solidFill>
            </a:endParaRPr>
          </a:p>
          <a:p>
            <a:pPr indent="-323532" lvl="0" marL="4572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95"/>
              <a:buChar char="●"/>
            </a:pPr>
            <a:r>
              <a:rPr lang="en-US" sz="1495">
                <a:solidFill>
                  <a:srgbClr val="000000"/>
                </a:solidFill>
              </a:rPr>
              <a:t>The prediction accuracy is 93.4%. </a:t>
            </a:r>
            <a:endParaRPr sz="1495">
              <a:solidFill>
                <a:srgbClr val="000000"/>
              </a:solidFill>
            </a:endParaRPr>
          </a:p>
          <a:p>
            <a:pPr indent="-323532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Char char="●"/>
            </a:pPr>
            <a:r>
              <a:rPr lang="en-US" sz="1495">
                <a:solidFill>
                  <a:srgbClr val="000000"/>
                </a:solidFill>
              </a:rPr>
              <a:t>For next three years: 2021-2022, 2022-2023, and 2023-2024 the prediction of total hazardous waste in Australia are 7.621.421, 7.879.479 and 8.146.274 respectively</a:t>
            </a:r>
            <a:endParaRPr sz="149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95">
              <a:solidFill>
                <a:srgbClr val="000000"/>
              </a:solidFill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0" y="598458"/>
            <a:ext cx="128100" cy="70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1843225"/>
            <a:ext cx="7447025" cy="44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47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type="title"/>
          </p:nvPr>
        </p:nvSpPr>
        <p:spPr>
          <a:xfrm>
            <a:off x="838200" y="27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Reuse of Waste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b="24176" l="0" r="0" t="18817"/>
          <a:stretch/>
        </p:blipFill>
        <p:spPr>
          <a:xfrm>
            <a:off x="6639272" y="458475"/>
            <a:ext cx="3317763" cy="14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type="title"/>
          </p:nvPr>
        </p:nvSpPr>
        <p:spPr>
          <a:xfrm>
            <a:off x="838200" y="1404525"/>
            <a:ext cx="5139900" cy="141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/>
              <a:t>We identified the following “fate” of the waste as a 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/>
              <a:t>form of reusage: Energy Recovery, Recycling, Waste Reuse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/>
              <a:t>Vs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/>
              <a:t>Disposal, long-term storage.</a:t>
            </a:r>
            <a:endParaRPr b="0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38200" y="27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Reuse of Waste Key Observations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b="-11259" l="0" r="-11644" t="0"/>
          <a:stretch/>
        </p:blipFill>
        <p:spPr>
          <a:xfrm>
            <a:off x="534925" y="2258950"/>
            <a:ext cx="5139876" cy="30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400" y="3225950"/>
            <a:ext cx="4690125" cy="28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>
            <p:ph type="title"/>
          </p:nvPr>
        </p:nvSpPr>
        <p:spPr>
          <a:xfrm>
            <a:off x="838200" y="1233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% of </a:t>
            </a:r>
            <a:r>
              <a:rPr lang="en-US" sz="1600"/>
              <a:t>Reuse of Waste by the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Top 4 Waste Contributing States</a:t>
            </a:r>
            <a:endParaRPr sz="1600"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6153400" y="22163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% of </a:t>
            </a:r>
            <a:r>
              <a:rPr lang="en-US" sz="1600"/>
              <a:t>Reuse of Waste by Stream</a:t>
            </a:r>
            <a:endParaRPr sz="1600"/>
          </a:p>
        </p:txBody>
      </p:sp>
      <p:sp>
        <p:nvSpPr>
          <p:cNvPr id="234" name="Google Shape;234;p33"/>
          <p:cNvSpPr txBox="1"/>
          <p:nvPr/>
        </p:nvSpPr>
        <p:spPr>
          <a:xfrm>
            <a:off x="3352350" y="3091325"/>
            <a:ext cx="133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Lato"/>
                <a:ea typeface="Lato"/>
                <a:cs typeface="Lato"/>
                <a:sym typeface="Lato"/>
              </a:rPr>
              <a:t>NSW, VIC, WA </a:t>
            </a:r>
            <a:r>
              <a:rPr lang="en-US" sz="900">
                <a:latin typeface="Lato"/>
                <a:ea typeface="Lato"/>
                <a:cs typeface="Lato"/>
                <a:sym typeface="Lato"/>
              </a:rPr>
              <a:t>demonstrated significant </a:t>
            </a:r>
            <a:r>
              <a:rPr lang="en-US" sz="900">
                <a:latin typeface="Lato"/>
                <a:ea typeface="Lato"/>
                <a:cs typeface="Lato"/>
                <a:sym typeface="Lato"/>
              </a:rPr>
              <a:t>improvement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3865500" y="4091625"/>
            <a:ext cx="1663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Lato"/>
                <a:ea typeface="Lato"/>
                <a:cs typeface="Lato"/>
                <a:sym typeface="Lato"/>
              </a:rPr>
              <a:t>QLD’s waste reuse rate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Lato"/>
                <a:ea typeface="Lato"/>
                <a:cs typeface="Lato"/>
                <a:sym typeface="Lato"/>
              </a:rPr>
              <a:t>remained substantially below the peer states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8908000" y="3995075"/>
            <a:ext cx="2011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Lato"/>
                <a:ea typeface="Lato"/>
                <a:cs typeface="Lato"/>
                <a:sym typeface="Lato"/>
              </a:rPr>
              <a:t>Construction and Demolitions have significantly higher rates of recycling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534925" y="5185625"/>
            <a:ext cx="5390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85200C"/>
                </a:solidFill>
              </a:rPr>
              <a:t>QLD significantly lags behind the other states in terms of Waste Re-usage in any form </a:t>
            </a:r>
            <a:endParaRPr i="1" sz="1900">
              <a:solidFill>
                <a:srgbClr val="85200C"/>
              </a:solidFill>
            </a:endParaRPr>
          </a:p>
        </p:txBody>
      </p:sp>
      <p:sp>
        <p:nvSpPr>
          <p:cNvPr id="238" name="Google Shape;238;p33"/>
          <p:cNvSpPr txBox="1"/>
          <p:nvPr>
            <p:ph type="title"/>
          </p:nvPr>
        </p:nvSpPr>
        <p:spPr>
          <a:xfrm>
            <a:off x="6215875" y="1370900"/>
            <a:ext cx="5390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980000"/>
                </a:solidFill>
              </a:rPr>
              <a:t>Construction and Demolitions have significantly higher rates of waste re-usage</a:t>
            </a:r>
            <a:endParaRPr i="1" sz="19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/>
              <a:t> Testing</a:t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0" y="598458"/>
            <a:ext cx="128100" cy="70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9057750" y="1940900"/>
            <a:ext cx="27408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is no significant difference in total waste disposal among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jurisdictions.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Anova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Tukey's tests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show that NSW, Qld, Vic, and WA have notably higher waste levels.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These areas must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prioritize waste reduction strategies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9132850" y="1868700"/>
            <a:ext cx="2595300" cy="36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2"/>
                </a:solidFill>
              </a:rPr>
              <a:t>Null Hypothesis (H0):</a:t>
            </a:r>
            <a:r>
              <a:rPr lang="en-US" sz="1700">
                <a:solidFill>
                  <a:schemeClr val="dk2"/>
                </a:solidFill>
              </a:rPr>
              <a:t> 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9132850" y="3338575"/>
            <a:ext cx="2595300" cy="366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33333"/>
                </a:solidFill>
              </a:rPr>
              <a:t>Results:</a:t>
            </a:r>
            <a:endParaRPr b="1" sz="19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752951" cy="365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